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19" r:id="rId5"/>
    <p:sldMasterId id="2147483648" r:id="rId6"/>
  </p:sldMasterIdLst>
  <p:notesMasterIdLst>
    <p:notesMasterId r:id="rId49"/>
  </p:notesMasterIdLst>
  <p:handoutMasterIdLst>
    <p:handoutMasterId r:id="rId50"/>
  </p:handoutMasterIdLst>
  <p:sldIdLst>
    <p:sldId id="694" r:id="rId7"/>
    <p:sldId id="578" r:id="rId8"/>
    <p:sldId id="416" r:id="rId9"/>
    <p:sldId id="683" r:id="rId10"/>
    <p:sldId id="550" r:id="rId11"/>
    <p:sldId id="797" r:id="rId12"/>
    <p:sldId id="653" r:id="rId13"/>
    <p:sldId id="684" r:id="rId14"/>
    <p:sldId id="588" r:id="rId15"/>
    <p:sldId id="589" r:id="rId16"/>
    <p:sldId id="401" r:id="rId17"/>
    <p:sldId id="584" r:id="rId18"/>
    <p:sldId id="654" r:id="rId19"/>
    <p:sldId id="673" r:id="rId20"/>
    <p:sldId id="662" r:id="rId21"/>
    <p:sldId id="665" r:id="rId22"/>
    <p:sldId id="689" r:id="rId23"/>
    <p:sldId id="690" r:id="rId24"/>
    <p:sldId id="691" r:id="rId25"/>
    <p:sldId id="692" r:id="rId26"/>
    <p:sldId id="646" r:id="rId27"/>
    <p:sldId id="638" r:id="rId28"/>
    <p:sldId id="599" r:id="rId29"/>
    <p:sldId id="602" r:id="rId30"/>
    <p:sldId id="767" r:id="rId31"/>
    <p:sldId id="766" r:id="rId32"/>
    <p:sldId id="768" r:id="rId33"/>
    <p:sldId id="411" r:id="rId34"/>
    <p:sldId id="769" r:id="rId35"/>
    <p:sldId id="788" r:id="rId36"/>
    <p:sldId id="685" r:id="rId37"/>
    <p:sldId id="687" r:id="rId38"/>
    <p:sldId id="642" r:id="rId39"/>
    <p:sldId id="643" r:id="rId40"/>
    <p:sldId id="620" r:id="rId41"/>
    <p:sldId id="795" r:id="rId42"/>
    <p:sldId id="794" r:id="rId43"/>
    <p:sldId id="793" r:id="rId44"/>
    <p:sldId id="792" r:id="rId45"/>
    <p:sldId id="791" r:id="rId46"/>
    <p:sldId id="790" r:id="rId47"/>
    <p:sldId id="789" r:id="rId4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88D434-43FA-4E26-A592-128A42FCFD54}" v="2" dt="2022-10-19T06:15:58.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78"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31" tIns="45716" rIns="91431" bIns="45716"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31" tIns="45716" rIns="91431" bIns="45716" rtlCol="0"/>
          <a:lstStyle>
            <a:lvl1pPr algn="r">
              <a:defRPr sz="1200"/>
            </a:lvl1pPr>
          </a:lstStyle>
          <a:p>
            <a:pPr>
              <a:defRPr/>
            </a:pPr>
            <a:fld id="{2D251743-15DF-44AD-A1A7-CB1AD7EA013C}" type="datetimeFigureOut">
              <a:rPr lang="en-GB"/>
              <a:pPr>
                <a:defRPr/>
              </a:pPr>
              <a:t>19/10/2022</a:t>
            </a:fld>
            <a:endParaRPr lang="en-GB"/>
          </a:p>
        </p:txBody>
      </p:sp>
      <p:sp>
        <p:nvSpPr>
          <p:cNvPr id="4" name="Footer Placeholder 3"/>
          <p:cNvSpPr>
            <a:spLocks noGrp="1"/>
          </p:cNvSpPr>
          <p:nvPr>
            <p:ph type="ftr" sz="quarter" idx="2"/>
          </p:nvPr>
        </p:nvSpPr>
        <p:spPr>
          <a:xfrm>
            <a:off x="0" y="9429750"/>
            <a:ext cx="2946400" cy="495300"/>
          </a:xfrm>
          <a:prstGeom prst="rect">
            <a:avLst/>
          </a:prstGeom>
        </p:spPr>
        <p:txBody>
          <a:bodyPr vert="horz" lIns="91431" tIns="45716" rIns="91431" bIns="45716"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lIns="91431" tIns="45716" rIns="91431" bIns="45716" rtlCol="0" anchor="b"/>
          <a:lstStyle>
            <a:lvl1pPr algn="r">
              <a:defRPr sz="1200"/>
            </a:lvl1pPr>
          </a:lstStyle>
          <a:p>
            <a:pPr>
              <a:defRPr/>
            </a:pPr>
            <a:fld id="{E18995BA-21C9-4C9F-9623-2372F9FB2E11}" type="slidenum">
              <a:rPr lang="en-GB"/>
              <a:pPr>
                <a:defRPr/>
              </a:pPr>
              <a:t>‹#›</a:t>
            </a:fld>
            <a:endParaRPr lang="en-GB"/>
          </a:p>
        </p:txBody>
      </p:sp>
    </p:spTree>
    <p:extLst>
      <p:ext uri="{BB962C8B-B14F-4D97-AF65-F5344CB8AC3E}">
        <p14:creationId xmlns:p14="http://schemas.microsoft.com/office/powerpoint/2010/main" val="336631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86" tIns="45743" rIns="91486" bIns="45743" rtlCol="0"/>
          <a:lstStyle>
            <a:lvl1pPr algn="l">
              <a:defRPr sz="1200"/>
            </a:lvl1pPr>
          </a:lstStyle>
          <a:p>
            <a:pPr>
              <a:defRPr/>
            </a:pPr>
            <a:endParaRPr lang="en-GB"/>
          </a:p>
        </p:txBody>
      </p:sp>
      <p:sp>
        <p:nvSpPr>
          <p:cNvPr id="3" name="Date Placeholder 2"/>
          <p:cNvSpPr>
            <a:spLocks noGrp="1"/>
          </p:cNvSpPr>
          <p:nvPr>
            <p:ph type="dt" idx="1"/>
          </p:nvPr>
        </p:nvSpPr>
        <p:spPr>
          <a:xfrm>
            <a:off x="3849688" y="1"/>
            <a:ext cx="2946400" cy="496888"/>
          </a:xfrm>
          <a:prstGeom prst="rect">
            <a:avLst/>
          </a:prstGeom>
        </p:spPr>
        <p:txBody>
          <a:bodyPr vert="horz" lIns="91486" tIns="45743" rIns="91486" bIns="45743" rtlCol="0"/>
          <a:lstStyle>
            <a:lvl1pPr algn="r">
              <a:defRPr sz="1200"/>
            </a:lvl1pPr>
          </a:lstStyle>
          <a:p>
            <a:pPr>
              <a:defRPr/>
            </a:pPr>
            <a:fld id="{2DAC8ACA-8216-45BA-BAD5-641E69D9134F}" type="datetimeFigureOut">
              <a:rPr lang="en-GB"/>
              <a:pPr>
                <a:defRPr/>
              </a:pPr>
              <a:t>19/10/2022</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86" tIns="45743" rIns="91486" bIns="45743" rtlCol="0" anchor="ctr"/>
          <a:lstStyle/>
          <a:p>
            <a:pPr lvl="0"/>
            <a:endParaRPr lang="en-GB" noProof="0"/>
          </a:p>
        </p:txBody>
      </p:sp>
      <p:sp>
        <p:nvSpPr>
          <p:cNvPr id="5" name="Notes Placeholder 4"/>
          <p:cNvSpPr>
            <a:spLocks noGrp="1"/>
          </p:cNvSpPr>
          <p:nvPr>
            <p:ph type="body" sz="quarter" idx="3"/>
          </p:nvPr>
        </p:nvSpPr>
        <p:spPr>
          <a:xfrm>
            <a:off x="679451" y="4716463"/>
            <a:ext cx="5438775" cy="4465637"/>
          </a:xfrm>
          <a:prstGeom prst="rect">
            <a:avLst/>
          </a:prstGeom>
        </p:spPr>
        <p:txBody>
          <a:bodyPr vert="horz" lIns="91486" tIns="45743" rIns="91486" bIns="4574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86" tIns="45743" rIns="91486" bIns="45743"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86" tIns="45743" rIns="91486" bIns="45743" rtlCol="0" anchor="b"/>
          <a:lstStyle>
            <a:lvl1pPr algn="r">
              <a:defRPr sz="1200"/>
            </a:lvl1pPr>
          </a:lstStyle>
          <a:p>
            <a:pPr>
              <a:defRPr/>
            </a:pPr>
            <a:fld id="{C6D88D5C-6494-4AA7-9B14-D04419718CB0}" type="slidenum">
              <a:rPr lang="en-GB"/>
              <a:pPr>
                <a:defRPr/>
              </a:pPr>
              <a:t>‹#›</a:t>
            </a:fld>
            <a:endParaRPr lang="en-GB"/>
          </a:p>
        </p:txBody>
      </p:sp>
    </p:spTree>
    <p:extLst>
      <p:ext uri="{BB962C8B-B14F-4D97-AF65-F5344CB8AC3E}">
        <p14:creationId xmlns:p14="http://schemas.microsoft.com/office/powerpoint/2010/main" val="2593993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372AC2-7F00-4925-B306-ACCC024B2899}" type="slidenum">
              <a:rPr lang="en-GB" smtClean="0"/>
              <a:pPr/>
              <a:t>1</a:t>
            </a:fld>
            <a:endParaRPr lang="en-GB"/>
          </a:p>
        </p:txBody>
      </p:sp>
    </p:spTree>
    <p:extLst>
      <p:ext uri="{BB962C8B-B14F-4D97-AF65-F5344CB8AC3E}">
        <p14:creationId xmlns:p14="http://schemas.microsoft.com/office/powerpoint/2010/main" val="425363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019DE-5900-4C2A-9072-D73FF8DA6474}"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4155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13</a:t>
            </a:fld>
            <a:endParaRPr lang="en-GB"/>
          </a:p>
        </p:txBody>
      </p:sp>
    </p:spTree>
    <p:extLst>
      <p:ext uri="{BB962C8B-B14F-4D97-AF65-F5344CB8AC3E}">
        <p14:creationId xmlns:p14="http://schemas.microsoft.com/office/powerpoint/2010/main" val="421680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14</a:t>
            </a:fld>
            <a:endParaRPr lang="en-GB"/>
          </a:p>
        </p:txBody>
      </p:sp>
    </p:spTree>
    <p:extLst>
      <p:ext uri="{BB962C8B-B14F-4D97-AF65-F5344CB8AC3E}">
        <p14:creationId xmlns:p14="http://schemas.microsoft.com/office/powerpoint/2010/main" val="100125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15</a:t>
            </a:fld>
            <a:endParaRPr lang="en-GB"/>
          </a:p>
        </p:txBody>
      </p:sp>
    </p:spTree>
    <p:extLst>
      <p:ext uri="{BB962C8B-B14F-4D97-AF65-F5344CB8AC3E}">
        <p14:creationId xmlns:p14="http://schemas.microsoft.com/office/powerpoint/2010/main" val="16727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16</a:t>
            </a:fld>
            <a:endParaRPr lang="en-GB"/>
          </a:p>
        </p:txBody>
      </p:sp>
    </p:spTree>
    <p:extLst>
      <p:ext uri="{BB962C8B-B14F-4D97-AF65-F5344CB8AC3E}">
        <p14:creationId xmlns:p14="http://schemas.microsoft.com/office/powerpoint/2010/main" val="48013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17</a:t>
            </a:fld>
            <a:endParaRPr lang="en-GB"/>
          </a:p>
        </p:txBody>
      </p:sp>
    </p:spTree>
    <p:extLst>
      <p:ext uri="{BB962C8B-B14F-4D97-AF65-F5344CB8AC3E}">
        <p14:creationId xmlns:p14="http://schemas.microsoft.com/office/powerpoint/2010/main" val="258847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18</a:t>
            </a:fld>
            <a:endParaRPr lang="en-GB"/>
          </a:p>
        </p:txBody>
      </p:sp>
    </p:spTree>
    <p:extLst>
      <p:ext uri="{BB962C8B-B14F-4D97-AF65-F5344CB8AC3E}">
        <p14:creationId xmlns:p14="http://schemas.microsoft.com/office/powerpoint/2010/main" val="2909525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5493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5969FA4-6E95-42AB-B6A8-FC7163699601}"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1871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5444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3184391-F7D5-49C4-A7BD-663659A0DD95}"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1301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92EC5417-347D-48B4-8573-ED6B830E8FEC}" type="slidenum">
              <a:rPr kumimoji="0" sz="1800" b="0" i="0" u="none" strike="noStrike" kern="0" cap="none" spc="0" normalizeH="0" baseline="0" noProof="0">
                <a:ln>
                  <a:noFill/>
                </a:ln>
                <a:solidFill>
                  <a:srgbClr val="000000"/>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22</a:t>
            </a:fld>
            <a:endParaRPr kumimoji="0" lang="en-GB" sz="12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96039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019DE-5900-4C2A-9072-D73FF8DA6474}"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91562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019DE-5900-4C2A-9072-D73FF8DA6474}"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9699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266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69284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56382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D1A7A6-309E-4F9F-A437-CEA471EADAFB}" type="slidenum">
              <a:rPr lang="en-GB" smtClean="0"/>
              <a:t>29</a:t>
            </a:fld>
            <a:endParaRPr lang="en-GB"/>
          </a:p>
        </p:txBody>
      </p:sp>
    </p:spTree>
    <p:extLst>
      <p:ext uri="{BB962C8B-B14F-4D97-AF65-F5344CB8AC3E}">
        <p14:creationId xmlns:p14="http://schemas.microsoft.com/office/powerpoint/2010/main" val="164880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31</a:t>
            </a:fld>
            <a:endParaRPr lang="en-GB"/>
          </a:p>
        </p:txBody>
      </p:sp>
    </p:spTree>
    <p:extLst>
      <p:ext uri="{BB962C8B-B14F-4D97-AF65-F5344CB8AC3E}">
        <p14:creationId xmlns:p14="http://schemas.microsoft.com/office/powerpoint/2010/main" val="2453468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32</a:t>
            </a:fld>
            <a:endParaRPr lang="en-GB"/>
          </a:p>
        </p:txBody>
      </p:sp>
    </p:spTree>
    <p:extLst>
      <p:ext uri="{BB962C8B-B14F-4D97-AF65-F5344CB8AC3E}">
        <p14:creationId xmlns:p14="http://schemas.microsoft.com/office/powerpoint/2010/main" val="2115045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366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br>
              <a:rPr lang="en-GB">
                <a:cs typeface="Arial"/>
              </a:rPr>
            </a:br>
            <a:br>
              <a:rPr lang="en-GB">
                <a:cs typeface="Arial"/>
              </a:rPr>
            </a:b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889-3B9D-4221-AA30-F7B34BA530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500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D88D5C-6494-4AA7-9B14-D04419718CB0}"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58961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097BC7E-637C-4B6D-AA9A-7B9F6BCC840F}"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35</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8339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37931725" indent="-37474525"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18CA806-35E3-4BAF-B434-638EBF95EA13}" type="slidenum">
              <a:rPr lang="en-GB" altLang="en-US" smtClean="0"/>
              <a:pPr eaLnBrk="1" hangingPunct="1">
                <a:spcBef>
                  <a:spcPct val="0"/>
                </a:spcBef>
              </a:pPr>
              <a:t>37</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37931725" indent="-37474525"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5F133F8-169F-4D9A-88E9-7FE343DD1712}" type="slidenum">
              <a:rPr lang="en-GB" altLang="en-US" smtClean="0"/>
              <a:pPr eaLnBrk="1" hangingPunct="1">
                <a:spcBef>
                  <a:spcPct val="0"/>
                </a:spcBef>
              </a:pPr>
              <a:t>38</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5</a:t>
            </a:fld>
            <a:endParaRPr lang="en-GB"/>
          </a:p>
        </p:txBody>
      </p:sp>
    </p:spTree>
    <p:extLst>
      <p:ext uri="{BB962C8B-B14F-4D97-AF65-F5344CB8AC3E}">
        <p14:creationId xmlns:p14="http://schemas.microsoft.com/office/powerpoint/2010/main" val="221091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7</a:t>
            </a:fld>
            <a:endParaRPr lang="en-GB"/>
          </a:p>
        </p:txBody>
      </p:sp>
    </p:spTree>
    <p:extLst>
      <p:ext uri="{BB962C8B-B14F-4D97-AF65-F5344CB8AC3E}">
        <p14:creationId xmlns:p14="http://schemas.microsoft.com/office/powerpoint/2010/main" val="105904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D88D5C-6494-4AA7-9B14-D04419718CB0}" type="slidenum">
              <a:rPr lang="en-GB" smtClean="0"/>
              <a:pPr>
                <a:defRPr/>
              </a:pPr>
              <a:t>8</a:t>
            </a:fld>
            <a:endParaRPr lang="en-GB"/>
          </a:p>
        </p:txBody>
      </p:sp>
    </p:spTree>
    <p:extLst>
      <p:ext uri="{BB962C8B-B14F-4D97-AF65-F5344CB8AC3E}">
        <p14:creationId xmlns:p14="http://schemas.microsoft.com/office/powerpoint/2010/main" val="142462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66D6A60E-BC04-4BA0-8A00-8D70DC5BEAB4}"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4843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a:p>
        </p:txBody>
      </p:sp>
      <p:sp>
        <p:nvSpPr>
          <p:cNvPr id="4" name="Slide Number Placeholder 3"/>
          <p:cNvSpPr txBox="1"/>
          <p:nvPr/>
        </p:nvSpPr>
        <p:spPr>
          <a:xfrm>
            <a:off x="3850438" y="9428578"/>
            <a:ext cx="2945659" cy="496332"/>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61E2B58-5FFD-41F5-A2F8-E31179168F1D}"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8886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A7D6A2-B76A-4CE2-B027-97AAD7B7098F}" type="slidenum">
              <a:rPr lang="en-GB" altLang="en-US" smtClean="0">
                <a:solidFill>
                  <a:srgbClr val="000000"/>
                </a:solidFill>
              </a:rPr>
              <a:pPr eaLnBrk="1" hangingPunct="1">
                <a:spcBef>
                  <a:spcPct val="0"/>
                </a:spcBef>
              </a:pPr>
              <a:t>11</a:t>
            </a:fld>
            <a:endParaRPr lang="en-GB" altLang="en-US">
              <a:solidFill>
                <a:srgbClr val="000000"/>
              </a:solidFill>
            </a:endParaRPr>
          </a:p>
        </p:txBody>
      </p:sp>
    </p:spTree>
    <p:extLst>
      <p:ext uri="{BB962C8B-B14F-4D97-AF65-F5344CB8AC3E}">
        <p14:creationId xmlns:p14="http://schemas.microsoft.com/office/powerpoint/2010/main" val="417163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5E691AA-6260-4166-BA28-109BBCEBF01C}" type="datetimeFigureOut">
              <a:rPr lang="en-GB" smtClean="0"/>
              <a:pPr>
                <a:defRPr/>
              </a:pPr>
              <a:t>19/10/2022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A4AAFA7-F1F2-4172-819F-B0BFD4AAB51E}"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1444E8B-0143-4B70-B974-8651858A5777}" type="datetimeFigureOut">
              <a:rPr lang="en-GB" smtClean="0"/>
              <a:pPr>
                <a:defRPr/>
              </a:pPr>
              <a:t>19/10/2022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496379D-EB59-4ECF-A220-5D20EE895B30}"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DA6D671-8C50-4A13-A248-D9D438E211EF}" type="datetimeFigureOut">
              <a:rPr lang="en-GB" smtClean="0"/>
              <a:pPr>
                <a:defRPr/>
              </a:pPr>
              <a:t>19/10/2022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7F7B616-9C18-423C-8DEB-DE158B252ED9}"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F12028-68D1-4357-AD39-7EB0654DC2B5}" type="datetime1">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58B26-1C6E-47CB-B3F5-519DA7207D24}"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872BF-807D-47E7-BAE9-3DA9298A44C4}" type="datetime1">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9B6F3EC3-4F54-4141-9820-8C188AFD5A24}" type="slidenum">
              <a:rPr lang="en-US" smtClean="0"/>
              <a:pPr>
                <a:defRPr/>
              </a:pPr>
              <a:t>‹#›</a:t>
            </a:fld>
            <a:endParaRPr lang="en-US">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8E46F-DB0F-429E-A767-FDD6B0F57E26}" type="datetime1">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5AC488E0-3C20-4BFA-8788-94A5C0C34050}" type="slidenum">
              <a:rPr lang="en-US" smtClean="0"/>
              <a:pPr>
                <a:defRPr/>
              </a:pPr>
              <a:t>‹#›</a:t>
            </a:fld>
            <a:endParaRPr lang="en-US">
              <a:solidFill>
                <a:schemeClr val="tx1"/>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9E4FF4-427E-4EBB-9F9A-7C51183349A9}" type="datetime1">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965DF208-F6BA-48D2-BE32-DFD9BEF01210}" type="slidenum">
              <a:rPr lang="en-US" smtClean="0"/>
              <a:pPr>
                <a:defRPr/>
              </a:pPr>
              <a:t>‹#›</a:t>
            </a:fld>
            <a:endParaRPr lang="en-US">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D4785-0B2C-406E-8E78-9723CDAC2C8A}" type="datetime1">
              <a:rPr lang="en-GB" smtClean="0"/>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7D32E8C3-048F-4DB5-AD06-35246EB5EAB0}" type="slidenum">
              <a:rPr lang="en-US" smtClean="0"/>
              <a:pPr>
                <a:defRPr/>
              </a:pPr>
              <a:t>‹#›</a:t>
            </a:fld>
            <a:endParaRPr lang="en-US">
              <a:solidFill>
                <a:schemeClr val="tx1"/>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81CB51-7695-4017-ACFE-DC3E1EEC5C17}" type="datetime1">
              <a:rPr lang="en-GB" smtClean="0"/>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CE51CBBA-793B-47FA-BF78-E4AFC9490453}" type="slidenum">
              <a:rPr lang="en-US" smtClean="0"/>
              <a:pPr>
                <a:defRPr/>
              </a:pPr>
              <a:t>‹#›</a:t>
            </a:fld>
            <a:endParaRPr lang="en-US">
              <a:solidFill>
                <a:schemeClr val="tx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8355C-A01A-4D8D-BCB6-563B028D3AD1}" type="datetime1">
              <a:rPr lang="en-GB" smtClean="0"/>
              <a:t>19/10/2022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9869346E-AA40-4AEA-AEC6-92B260C469A1}" type="slidenum">
              <a:rPr lang="en-US" smtClean="0"/>
              <a:pPr>
                <a:defRPr/>
              </a:pPr>
              <a:t>‹#›</a:t>
            </a:fld>
            <a:endParaRPr lang="en-US">
              <a:solidFill>
                <a:schemeClr val="tx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0AE2C8-4CE5-4C5A-BE4B-BE6CC861D646}" type="datetime1">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3412CAA3-43A5-49BE-BE7C-AC13A46032AD}" type="slidenum">
              <a:rPr lang="en-US" smtClean="0"/>
              <a:pPr>
                <a:defRPr/>
              </a:pPr>
              <a:t>‹#›</a:t>
            </a:fld>
            <a:endParaRPr lang="en-US">
              <a:solidFill>
                <a:schemeClr val="tx1"/>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52" y="1417638"/>
            <a:ext cx="8229600" cy="452596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42695B6-3138-479D-AB06-80B95EAE60E7}" type="datetimeFigureOut">
              <a:rPr lang="en-GB" smtClean="0"/>
              <a:pPr>
                <a:defRPr/>
              </a:pPr>
              <a:t>19/10/2022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D8F72EA-B39A-48FE-B490-1369EE06E6DB}" type="slidenum">
              <a:rPr lang="en-GB" smtClean="0"/>
              <a:pPr>
                <a:defRPr/>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82428C-AC67-4939-9258-C1D35094DB33}" type="datetime1">
              <a:rPr lang="en-GB" smtClean="0"/>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50A8EB30-72F9-4DB8-923A-5FF13472C0A2}" type="slidenum">
              <a:rPr lang="en-US" smtClean="0"/>
              <a:pPr>
                <a:defRPr/>
              </a:pPr>
              <a:t>‹#›</a:t>
            </a:fld>
            <a:endParaRPr lang="en-US">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7CFB5-23B1-455A-BF61-8DC2A3B519D9}" type="datetime1">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CA82A8B6-62A5-4F35-9100-17182E3A1369}" type="slidenum">
              <a:rPr lang="en-US" smtClean="0"/>
              <a:pPr>
                <a:defRPr/>
              </a:pPr>
              <a:t>‹#›</a:t>
            </a:fld>
            <a:endParaRPr lang="en-US">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43443-39F1-4061-B600-F52E4CDBCEC5}" type="datetime1">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737112D7-91BF-4183-8A15-379895964A65}" type="slidenum">
              <a:rPr lang="en-US" smtClean="0"/>
              <a:pPr>
                <a:defRPr/>
              </a:pPr>
              <a:t>‹#›</a:t>
            </a:fld>
            <a:endParaRPr lang="en-US">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981200"/>
            <a:ext cx="8229600" cy="4114800"/>
          </a:xfrm>
        </p:spPr>
        <p:txBody>
          <a:bodyPr/>
          <a:lstStyle/>
          <a:p>
            <a:pPr lvl="0"/>
            <a:endParaRPr lang="en-GB" noProof="0"/>
          </a:p>
        </p:txBody>
      </p:sp>
      <p:sp>
        <p:nvSpPr>
          <p:cNvPr id="4" name="Rectangle 4"/>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fld id="{3D3F3A68-19CE-428A-9C62-32470219BD1B}" type="datetime1">
              <a:rPr lang="en-GB" smtClean="0"/>
              <a:t>19/10/2022</a:t>
            </a:fld>
            <a:endParaRPr lang="en-US"/>
          </a:p>
        </p:txBody>
      </p:sp>
      <p:sp>
        <p:nvSpPr>
          <p:cNvPr id="5" name="Rectangle 5"/>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22B82E-5892-4FB6-9BFD-384EB6A470CF}" type="slidenum">
              <a:rPr lang="en-US"/>
              <a:pPr>
                <a:defRPr/>
              </a:pPr>
              <a:t>‹#›</a:t>
            </a:fld>
            <a:endParaRPr lang="en-US"/>
          </a:p>
        </p:txBody>
      </p:sp>
    </p:spTree>
    <p:extLst>
      <p:ext uri="{BB962C8B-B14F-4D97-AF65-F5344CB8AC3E}">
        <p14:creationId xmlns:p14="http://schemas.microsoft.com/office/powerpoint/2010/main" val="8008051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2152-AC7A-63BB-7977-74581033813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2A03420-9531-C1A3-9BD0-4964641E4B7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DECDE3-A47A-AFA5-5FF7-2D25E8033A58}"/>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63940812-7208-1135-7D08-4BA41FEBB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38BC2-AB10-99EE-7987-FF081DFE9ED1}"/>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182253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8507-C637-6C2D-1488-34FBAA4B4E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E02D04-0538-931D-6CB2-1F10B3E59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A28ECC-8C95-B86E-3F8C-2C9AF063922A}"/>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DF7B7399-B9AA-3AAE-C2BF-CC89DE6B5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276F4D-18AA-FB08-EBD8-D340CED45DE3}"/>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1087191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E939-AEB3-BC2C-FC89-FB75802F04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857342-8354-3C1F-1C4F-457250987F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8E073-F7B1-C0A9-238B-F90FB93CE2CF}"/>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3AD63A53-A7E5-6F59-D022-53E2F8C9E4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019C38-CDA2-49DA-E4F8-6EABBEE1135A}"/>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1734690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333-74DB-39C0-5D08-01AD3713C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77BFAD-834B-6A88-22BB-1B29D6F9FE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BF72CC-3E09-E1AE-8444-3F3544D930B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3BDF10-E519-0317-41B8-4F58C734BEA8}"/>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6" name="Footer Placeholder 5">
            <a:extLst>
              <a:ext uri="{FF2B5EF4-FFF2-40B4-BE49-F238E27FC236}">
                <a16:creationId xmlns:a16="http://schemas.microsoft.com/office/drawing/2014/main" id="{21811667-2885-3475-409D-671EE4010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B4FF3-11FD-A30E-A6FD-127D0C867B5C}"/>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89779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764E-889F-FA2B-B8BB-942EA26C4A6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C9C1F1-5770-A21A-B7A9-0DB570DA66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329DF-09DC-CD5D-1282-374A542AD6A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54A4A8-0376-CA1B-8AAE-6F0418F638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6C9D9-8275-879E-FF54-7B78F89969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0EEB7E-987C-F157-1981-B774EF9B1724}"/>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8" name="Footer Placeholder 7">
            <a:extLst>
              <a:ext uri="{FF2B5EF4-FFF2-40B4-BE49-F238E27FC236}">
                <a16:creationId xmlns:a16="http://schemas.microsoft.com/office/drawing/2014/main" id="{69E86856-29D6-E377-4B11-428D9171D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2DB1EB-EB10-BAF8-1239-49785A5541B2}"/>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1313644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4542-3729-9C9E-CA74-19B7773D66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A5120F-FD7C-FDA4-23B8-5F5806B8E0A6}"/>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4" name="Footer Placeholder 3">
            <a:extLst>
              <a:ext uri="{FF2B5EF4-FFF2-40B4-BE49-F238E27FC236}">
                <a16:creationId xmlns:a16="http://schemas.microsoft.com/office/drawing/2014/main" id="{9F0812FF-ED61-DE8A-8F77-09EBAB8F9F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535FD-3A1F-64A2-BDA0-8108DC92F659}"/>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54058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BCFFB12A-058C-4FA3-91BD-663E898FD32E}" type="datetimeFigureOut">
              <a:rPr lang="en-GB" smtClean="0"/>
              <a:pPr>
                <a:defRPr/>
              </a:pPr>
              <a:t>19/10/2022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3123512-0A2D-431B-8133-A1AB912FD626}" type="slidenum">
              <a:rPr lang="en-GB" smtClean="0"/>
              <a:pPr>
                <a:defRPr/>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8EDFA-4B24-642B-308A-80A2BBDE0257}"/>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3" name="Footer Placeholder 2">
            <a:extLst>
              <a:ext uri="{FF2B5EF4-FFF2-40B4-BE49-F238E27FC236}">
                <a16:creationId xmlns:a16="http://schemas.microsoft.com/office/drawing/2014/main" id="{805F2516-4AB6-DE93-3F7C-66BAB91694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D4562A-1CFD-B8BD-4E42-5ADB24B9D152}"/>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395092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7947-AE46-BCC1-9BA1-FD69A98F89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7189C0-434C-93D5-77F1-68458787C8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DF5B1E-7C0B-503B-7D58-75F8602C18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3BA0D4-5CB5-E928-51A6-437045CC5BFD}"/>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6" name="Footer Placeholder 5">
            <a:extLst>
              <a:ext uri="{FF2B5EF4-FFF2-40B4-BE49-F238E27FC236}">
                <a16:creationId xmlns:a16="http://schemas.microsoft.com/office/drawing/2014/main" id="{5C7EA16A-EF57-2890-5EF1-95A6541367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AEA956-32FD-9B6C-0FE4-6A117BB9CFF2}"/>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4010058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1663-2061-FFD5-26F2-04147603A8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4C675-3B5B-1D5B-6022-6EFCF1A01C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23410F5-4882-A917-A0C6-4A0719B358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10881B-B1DD-1A02-CB08-8E5646836CE5}"/>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6" name="Footer Placeholder 5">
            <a:extLst>
              <a:ext uri="{FF2B5EF4-FFF2-40B4-BE49-F238E27FC236}">
                <a16:creationId xmlns:a16="http://schemas.microsoft.com/office/drawing/2014/main" id="{174A32DB-D571-CBE7-DE12-390B97C869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7F276-2E81-4F7D-178C-BBADE86B71F9}"/>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661485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D662-24C9-0DFD-70ED-AC7EA138BC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44BC4F-6784-B658-434A-FA4E28526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D87B30-9592-99C9-54AF-CBE7FA6A76D8}"/>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55F051FB-E8B5-5CB6-2910-90708481ED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515E9-E4CF-8BFF-F3F3-F584A7D830DA}"/>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1955913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944CE-693D-1402-5537-D870C802849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A92A1A-05B4-D5FA-2377-21A7EABB2A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9B030-ECC4-88CE-9CA4-27B4062D7676}"/>
              </a:ext>
            </a:extLst>
          </p:cNvPr>
          <p:cNvSpPr>
            <a:spLocks noGrp="1"/>
          </p:cNvSpPr>
          <p:nvPr>
            <p:ph type="dt" sz="half" idx="10"/>
          </p:nvPr>
        </p:nvSpPr>
        <p:spPr/>
        <p:txBody>
          <a:body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46649D0D-B5C1-C5C1-2DE5-40E3AE4E7F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ADF345-4203-C74B-C699-8BACFEBF29E5}"/>
              </a:ext>
            </a:extLst>
          </p:cNvPr>
          <p:cNvSpPr>
            <a:spLocks noGrp="1"/>
          </p:cNvSpPr>
          <p:nvPr>
            <p:ph type="sldNum" sz="quarter" idx="12"/>
          </p:nvPr>
        </p:nvSpPr>
        <p:spPr/>
        <p:txBody>
          <a:bodyPr/>
          <a:lstStyle/>
          <a:p>
            <a:fld id="{AC320E9E-BDEC-4CAA-99D4-2EBECBFF060A}" type="slidenum">
              <a:rPr lang="en-GB" smtClean="0"/>
              <a:t>‹#›</a:t>
            </a:fld>
            <a:endParaRPr lang="en-GB"/>
          </a:p>
        </p:txBody>
      </p:sp>
    </p:spTree>
    <p:extLst>
      <p:ext uri="{BB962C8B-B14F-4D97-AF65-F5344CB8AC3E}">
        <p14:creationId xmlns:p14="http://schemas.microsoft.com/office/powerpoint/2010/main" val="78118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BF1D2F8-8ED8-4024-A230-9C2F8C810EB3}" type="datetimeFigureOut">
              <a:rPr lang="en-GB" smtClean="0"/>
              <a:pPr>
                <a:defRPr/>
              </a:pPr>
              <a:t>19/10/2022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ED6C441-18E5-49E2-9361-D5F285CACDDA}" type="slidenum">
              <a:rPr lang="en-GB" smtClean="0"/>
              <a:pPr>
                <a:defRPr/>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0EAFB18D-B4C3-42E1-906E-388E6D278002}" type="datetimeFigureOut">
              <a:rPr lang="en-GB" smtClean="0"/>
              <a:pPr>
                <a:defRPr/>
              </a:pPr>
              <a:t>19/10/2022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BCCF201-4BE7-48DE-BF3F-0210705D9307}" type="slidenum">
              <a:rPr lang="en-GB" smtClean="0"/>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FB6CA8D-DD1A-4110-8CC8-05276DB04682}" type="datetimeFigureOut">
              <a:rPr lang="en-GB" smtClean="0"/>
              <a:pPr>
                <a:defRPr/>
              </a:pPr>
              <a:t>19/10/2022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9B1BF147-699A-4F57-BD7D-3EEF97E3EF63}" type="slidenum">
              <a:rPr lang="en-GB" smtClean="0"/>
              <a:pPr>
                <a:defRPr/>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900E9D-AC97-433E-8763-D63408BD3C03}" type="datetimeFigureOut">
              <a:rPr lang="en-GB" smtClean="0"/>
              <a:pPr>
                <a:defRPr/>
              </a:pPr>
              <a:t>19/10/2022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668D05D-CB7B-4246-99C9-428FCBFF77C0}"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02F75E1B-5D02-4C77-9281-4F9F8834DEE3}" type="datetimeFigureOut">
              <a:rPr lang="en-GB" smtClean="0"/>
              <a:pPr>
                <a:defRPr/>
              </a:pPr>
              <a:t>19/10/2022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0A7E3D4-B04B-49ED-90EB-22A63F50226E}" type="slidenum">
              <a:rPr lang="en-GB" smtClean="0"/>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E09AA575-3572-4224-A379-038295C141AD}" type="datetimeFigureOut">
              <a:rPr lang="en-GB" smtClean="0"/>
              <a:pPr>
                <a:defRPr/>
              </a:pPr>
              <a:t>19/10/2022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EB0F77A-A0CA-4BE7-9204-B2E9981CA3CF}" type="slidenum">
              <a:rPr lang="en-GB" smtClean="0"/>
              <a:pPr>
                <a:defRPr/>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21509" y="5951934"/>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E805E20-B33C-4E5D-91FB-54B30041364F}" type="datetimeFigureOut">
              <a:rPr lang="en-GB" smtClean="0"/>
              <a:pPr>
                <a:defRPr/>
              </a:pPr>
              <a:t>19/10/2022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2ACA261-2AB7-455E-90ED-D3235C206F8C}"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C08858-224B-4C4B-9A04-69597E580165}" type="datetime1">
              <a:rPr lang="en-GB" smtClean="0"/>
              <a:t>19/10/2022</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971A862-7189-470E-99D7-3A123C7E2800}" type="slidenum">
              <a:rPr lang="en-US" smtClean="0"/>
              <a:pPr>
                <a:def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C90B7-3BE1-91EA-494A-2C66E7C41E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84A405-E9F6-19EA-8F2E-F5EA307175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9C15A-8B49-F004-7CA6-8DB449C960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FB23CA-3E0F-4BB2-984C-7AFEA54B0517}" type="datetimeFigureOut">
              <a:rPr lang="en-GB" smtClean="0"/>
              <a:t>19/10/2022</a:t>
            </a:fld>
            <a:endParaRPr lang="en-GB"/>
          </a:p>
        </p:txBody>
      </p:sp>
      <p:sp>
        <p:nvSpPr>
          <p:cNvPr id="5" name="Footer Placeholder 4">
            <a:extLst>
              <a:ext uri="{FF2B5EF4-FFF2-40B4-BE49-F238E27FC236}">
                <a16:creationId xmlns:a16="http://schemas.microsoft.com/office/drawing/2014/main" id="{47288DE4-09EE-1843-E13D-683466C4B3D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40EE2F-8650-4CAF-4590-15F466F18D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320E9E-BDEC-4CAA-99D4-2EBECBFF060A}" type="slidenum">
              <a:rPr lang="en-GB" smtClean="0"/>
              <a:t>‹#›</a:t>
            </a:fld>
            <a:endParaRPr lang="en-GB"/>
          </a:p>
        </p:txBody>
      </p:sp>
    </p:spTree>
    <p:extLst>
      <p:ext uri="{BB962C8B-B14F-4D97-AF65-F5344CB8AC3E}">
        <p14:creationId xmlns:p14="http://schemas.microsoft.com/office/powerpoint/2010/main" val="392568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jvjMa1yMDPAhVEXRQKHY5oBdYQjRwIBw&amp;url=http://motiveweight.blogspot.com/2011/11/stepping-stones-to-success.html&amp;psig=AFQjCNGKA4pJpxT-PIj5K3CzbzAkaT7RWA&amp;ust=147565043887300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cchsg.com/neveracceptable/" TargetMode="External"/><Relationship Id="rId2" Type="http://schemas.openxmlformats.org/officeDocument/2006/relationships/hyperlink" Target="mailto:neveracceptable@cchsg.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7528" y="4953000"/>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sp>
        <p:nvSpPr>
          <p:cNvPr id="15361" name="Text Box 4"/>
          <p:cNvSpPr txBox="1">
            <a:spLocks noChangeArrowheads="1"/>
          </p:cNvSpPr>
          <p:nvPr/>
        </p:nvSpPr>
        <p:spPr bwMode="auto">
          <a:xfrm>
            <a:off x="5048" y="3767583"/>
            <a:ext cx="9144000" cy="1077218"/>
          </a:xfrm>
          <a:prstGeom prst="rect">
            <a:avLst/>
          </a:prstGeom>
          <a:noFill/>
          <a:ln w="9525">
            <a:noFill/>
            <a:miter lim="800000"/>
            <a:headEnd/>
            <a:tailEnd/>
          </a:ln>
        </p:spPr>
        <p:txBody>
          <a:bodyPr wrap="square">
            <a:spAutoFit/>
          </a:bodyPr>
          <a:lstStyle/>
          <a:p>
            <a:pPr algn="ctr"/>
            <a:r>
              <a:rPr lang="en-US" sz="3200" i="1" dirty="0">
                <a:latin typeface="Arial" panose="020B0604020202020204" pitchFamily="34" charset="0"/>
                <a:cs typeface="Arial" panose="020B0604020202020204" pitchFamily="34" charset="0"/>
              </a:rPr>
              <a:t>Stepping Stones to Success</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Succeeding Together</a:t>
            </a:r>
            <a:endParaRPr lang="en-GB" sz="3200" i="1" dirty="0"/>
          </a:p>
        </p:txBody>
      </p:sp>
      <p:pic>
        <p:nvPicPr>
          <p:cNvPr id="10" name="Picture 2" descr="http://www.cchsg.com/images/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r="79602"/>
          <a:stretch/>
        </p:blipFill>
        <p:spPr bwMode="auto">
          <a:xfrm>
            <a:off x="3743408" y="564871"/>
            <a:ext cx="1299108" cy="11620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1267" y="2033469"/>
            <a:ext cx="8136903" cy="1107996"/>
          </a:xfrm>
          <a:prstGeom prst="rect">
            <a:avLst/>
          </a:prstGeom>
          <a:noFill/>
        </p:spPr>
        <p:txBody>
          <a:bodyPr wrap="square" rtlCol="0">
            <a:spAutoFit/>
          </a:bodyPr>
          <a:lstStyle/>
          <a:p>
            <a:r>
              <a:rPr lang="en-GB" sz="4800" b="1" dirty="0"/>
              <a:t>Year 9 Information Evening</a:t>
            </a:r>
          </a:p>
          <a:p>
            <a:endParaRPr lang="en-GB" dirty="0"/>
          </a:p>
        </p:txBody>
      </p:sp>
      <p:sp>
        <p:nvSpPr>
          <p:cNvPr id="12" name="TextBox 11"/>
          <p:cNvSpPr txBox="1"/>
          <p:nvPr/>
        </p:nvSpPr>
        <p:spPr>
          <a:xfrm>
            <a:off x="2471191" y="2890681"/>
            <a:ext cx="4237057" cy="646331"/>
          </a:xfrm>
          <a:prstGeom prst="rect">
            <a:avLst/>
          </a:prstGeom>
          <a:noFill/>
        </p:spPr>
        <p:txBody>
          <a:bodyPr wrap="none" rtlCol="0">
            <a:spAutoFit/>
          </a:bodyPr>
          <a:lstStyle/>
          <a:p>
            <a:r>
              <a:rPr lang="en-GB" sz="3600"/>
              <a:t>28 September 2022</a:t>
            </a:r>
          </a:p>
        </p:txBody>
      </p:sp>
    </p:spTree>
    <p:extLst>
      <p:ext uri="{BB962C8B-B14F-4D97-AF65-F5344CB8AC3E}">
        <p14:creationId xmlns:p14="http://schemas.microsoft.com/office/powerpoint/2010/main" val="1742657734"/>
      </p:ext>
    </p:extLst>
  </p:cSld>
  <p:clrMapOvr>
    <a:masterClrMapping/>
  </p:clrMapOvr>
  <p:transition advClick="0" advTm="8210"/>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p:cNvPicPr>
          <p:nvPr/>
        </p:nvPicPr>
        <p:blipFill>
          <a:blip r:embed="rId4"/>
          <a:srcRect/>
          <a:stretch>
            <a:fillRect/>
          </a:stretch>
        </p:blipFill>
        <p:spPr>
          <a:xfrm>
            <a:off x="179512" y="1124744"/>
            <a:ext cx="8725068" cy="4608512"/>
          </a:xfrm>
          <a:prstGeom prst="rect">
            <a:avLst/>
          </a:prstGeom>
          <a:noFill/>
          <a:ln>
            <a:noFill/>
          </a:ln>
        </p:spPr>
      </p:pic>
      <p:sp>
        <p:nvSpPr>
          <p:cNvPr id="5" name="Rectangle 5"/>
          <p:cNvSpPr/>
          <p:nvPr/>
        </p:nvSpPr>
        <p:spPr>
          <a:xfrm>
            <a:off x="7248397" y="4221088"/>
            <a:ext cx="1656183" cy="1080120"/>
          </a:xfrm>
          <a:prstGeom prst="rect">
            <a:avLst/>
          </a:prstGeom>
          <a:solidFill>
            <a:srgbClr val="FFFF00"/>
          </a:solidFill>
          <a:ln>
            <a:no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Lucida Sans Unicode"/>
                <a:ea typeface="+mn-ea"/>
                <a:cs typeface="+mn-cs"/>
              </a:rPr>
              <a:t>Formative Assessments</a:t>
            </a:r>
          </a:p>
        </p:txBody>
      </p:sp>
      <p:sp>
        <p:nvSpPr>
          <p:cNvPr id="6" name="Title 1"/>
          <p:cNvSpPr txBox="1"/>
          <p:nvPr/>
        </p:nvSpPr>
        <p:spPr>
          <a:xfrm>
            <a:off x="827584" y="12170"/>
            <a:ext cx="7543800" cy="1080120"/>
          </a:xfrm>
          <a:prstGeom prst="rect">
            <a:avLst/>
          </a:prstGeom>
          <a:noFill/>
          <a:ln>
            <a:noFill/>
          </a:ln>
        </p:spPr>
        <p:txBody>
          <a:bodyPr vert="horz" wrap="square" lIns="91440" tIns="45720" rIns="91440" bIns="45720" anchor="b" anchorCtr="0" compatLnSpc="1"/>
          <a:lstStyle/>
          <a:p>
            <a:pPr marL="0" marR="0" lvl="0" indent="0" algn="ctr" defTabSz="914400" rtl="0" eaLnBrk="1" fontAlgn="auto" latinLnBrk="0" hangingPunct="1">
              <a:lnSpc>
                <a:spcPct val="85000"/>
              </a:lnSpc>
              <a:spcBef>
                <a:spcPts val="0"/>
              </a:spcBef>
              <a:spcAft>
                <a:spcPts val="0"/>
              </a:spcAft>
              <a:buClrTx/>
              <a:buSzTx/>
              <a:buFontTx/>
              <a:buNone/>
              <a:tabLst/>
              <a:defRPr sz="1800" b="0" i="0" u="none" strike="noStrike" kern="0" cap="none" spc="0" baseline="0">
                <a:solidFill>
                  <a:srgbClr val="000000"/>
                </a:solidFill>
                <a:uFillTx/>
              </a:defRPr>
            </a:pPr>
            <a:r>
              <a:rPr kumimoji="0" lang="en-GB" sz="4000" b="1" i="0" u="none" strike="noStrike" kern="1200" cap="none" spc="-50" normalizeH="0" baseline="0" noProof="0">
                <a:ln>
                  <a:noFill/>
                </a:ln>
                <a:effectLst/>
                <a:uLnTx/>
                <a:uFillTx/>
                <a:latin typeface="Arial" panose="020B0604020202020204" pitchFamily="34" charset="0"/>
                <a:cs typeface="Arial" panose="020B0604020202020204" pitchFamily="34" charset="0"/>
              </a:rPr>
              <a:t>Measuring Progress</a:t>
            </a:r>
          </a:p>
        </p:txBody>
      </p:sp>
    </p:spTree>
    <p:extLst>
      <p:ext uri="{BB962C8B-B14F-4D97-AF65-F5344CB8AC3E}">
        <p14:creationId xmlns:p14="http://schemas.microsoft.com/office/powerpoint/2010/main" val="4056007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684213" y="980728"/>
            <a:ext cx="8229600" cy="4853335"/>
          </a:xfrm>
        </p:spPr>
        <p:txBody>
          <a:bodyPr/>
          <a:lstStyle/>
          <a:p>
            <a:pPr>
              <a:lnSpc>
                <a:spcPct val="150000"/>
              </a:lnSpc>
              <a:spcBef>
                <a:spcPts val="0"/>
              </a:spcBef>
              <a:defRPr/>
            </a:pPr>
            <a:r>
              <a:rPr lang="en-GB" altLang="en-US" sz="2000" b="1" dirty="0">
                <a:latin typeface="Arial" panose="020B0604020202020204" pitchFamily="34" charset="0"/>
                <a:cs typeface="Arial" panose="020B0604020202020204" pitchFamily="34" charset="0"/>
              </a:rPr>
              <a:t>AWARDS</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Subject postcards</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Head of Year postcards</a:t>
            </a:r>
          </a:p>
          <a:p>
            <a:pPr>
              <a:lnSpc>
                <a:spcPct val="150000"/>
              </a:lnSpc>
              <a:spcBef>
                <a:spcPts val="0"/>
              </a:spcBef>
              <a:defRPr/>
            </a:pPr>
            <a:r>
              <a:rPr lang="en-GB" altLang="en-US" sz="2000" dirty="0" err="1">
                <a:latin typeface="Arial" panose="020B0604020202020204" pitchFamily="34" charset="0"/>
                <a:cs typeface="Arial" panose="020B0604020202020204" pitchFamily="34" charset="0"/>
              </a:rPr>
              <a:t>AtL</a:t>
            </a:r>
            <a:r>
              <a:rPr lang="en-GB" altLang="en-US" sz="2000" dirty="0">
                <a:latin typeface="Arial" panose="020B0604020202020204" pitchFamily="34" charset="0"/>
                <a:cs typeface="Arial" panose="020B0604020202020204" pitchFamily="34" charset="0"/>
              </a:rPr>
              <a:t> Letters</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Merit awards and certificates</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Attendance certificates </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Achievements in E-newsletter</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Awards Assemblies</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Sports Award Evening</a:t>
            </a:r>
          </a:p>
          <a:p>
            <a:pPr>
              <a:lnSpc>
                <a:spcPct val="150000"/>
              </a:lnSpc>
              <a:spcBef>
                <a:spcPts val="0"/>
              </a:spcBef>
              <a:defRPr/>
            </a:pPr>
            <a:r>
              <a:rPr lang="en-GB" altLang="en-US" sz="2000" dirty="0">
                <a:latin typeface="Arial" panose="020B0604020202020204" pitchFamily="34" charset="0"/>
                <a:cs typeface="Arial" panose="020B0604020202020204" pitchFamily="34" charset="0"/>
              </a:rPr>
              <a:t>Jack Petchey Awards</a:t>
            </a:r>
          </a:p>
          <a:p>
            <a:pPr>
              <a:lnSpc>
                <a:spcPct val="150000"/>
              </a:lnSpc>
              <a:defRPr/>
            </a:pPr>
            <a:endParaRPr lang="en-GB" altLang="en-US" sz="2400" dirty="0"/>
          </a:p>
        </p:txBody>
      </p:sp>
      <p:sp>
        <p:nvSpPr>
          <p:cNvPr id="3" name="Title 2"/>
          <p:cNvSpPr>
            <a:spLocks noGrp="1"/>
          </p:cNvSpPr>
          <p:nvPr>
            <p:ph type="title"/>
          </p:nvPr>
        </p:nvSpPr>
        <p:spPr>
          <a:xfrm>
            <a:off x="504825" y="116632"/>
            <a:ext cx="8229600" cy="1143000"/>
          </a:xfrm>
        </p:spPr>
        <p:txBody>
          <a:bodyPr>
            <a:normAutofit/>
          </a:bodyPr>
          <a:lstStyle/>
          <a:p>
            <a:pPr algn="ctr">
              <a:defRPr/>
            </a:pPr>
            <a:r>
              <a:rPr lang="en-GB" sz="4000" dirty="0">
                <a:solidFill>
                  <a:schemeClr val="tx1"/>
                </a:solidFill>
                <a:effectLst/>
                <a:latin typeface="Arial" panose="020B0604020202020204" pitchFamily="34" charset="0"/>
                <a:cs typeface="Arial" panose="020B0604020202020204" pitchFamily="34" charset="0"/>
              </a:rPr>
              <a:t>Rewards</a:t>
            </a:r>
          </a:p>
        </p:txBody>
      </p:sp>
    </p:spTree>
    <p:extLst>
      <p:ext uri="{BB962C8B-B14F-4D97-AF65-F5344CB8AC3E}">
        <p14:creationId xmlns:p14="http://schemas.microsoft.com/office/powerpoint/2010/main" val="142177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794" y="4365104"/>
            <a:ext cx="3096344" cy="231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2"/>
          <p:cNvSpPr txBox="1">
            <a:spLocks noGrp="1"/>
          </p:cNvSpPr>
          <p:nvPr>
            <p:ph idx="1"/>
          </p:nvPr>
        </p:nvSpPr>
        <p:spPr>
          <a:xfrm>
            <a:off x="539552" y="1666280"/>
            <a:ext cx="8229600" cy="4525963"/>
          </a:xfrm>
        </p:spPr>
        <p:txBody>
          <a:bodyPr>
            <a:normAutofit/>
          </a:bodyPr>
          <a:lstStyle/>
          <a:p>
            <a:pPr lvl="0">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First step towards the adult world with examination based curriculum</a:t>
            </a:r>
          </a:p>
          <a:p>
            <a:pPr lvl="0">
              <a:buClrTx/>
              <a:buSzPct val="10000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lvl="0">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Steps towards GCSE’s and meeting the challenges of Key Stage 4</a:t>
            </a:r>
          </a:p>
          <a:p>
            <a:pPr lvl="0">
              <a:buClrTx/>
              <a:buSzPct val="100000"/>
              <a:buFont typeface="Arial" panose="020B0604020202020204" pitchFamily="34" charset="0"/>
              <a:buChar char="•"/>
            </a:pPr>
            <a:endParaRPr lang="en-GB" sz="2400">
              <a:latin typeface="Arial" panose="020B0604020202020204" pitchFamily="34" charset="0"/>
              <a:cs typeface="Arial" panose="020B0604020202020204" pitchFamily="34" charset="0"/>
            </a:endParaRPr>
          </a:p>
          <a:p>
            <a:pPr lvl="0">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Creating a platform for Year 10 and beyond</a:t>
            </a:r>
          </a:p>
        </p:txBody>
      </p:sp>
      <p:sp>
        <p:nvSpPr>
          <p:cNvPr id="3" name="Title 1"/>
          <p:cNvSpPr txBox="1">
            <a:spLocks noGrp="1"/>
          </p:cNvSpPr>
          <p:nvPr>
            <p:ph type="title"/>
          </p:nvPr>
        </p:nvSpPr>
        <p:spPr/>
        <p:txBody>
          <a:bodyPr>
            <a:normAutofit/>
          </a:bodyPr>
          <a:lstStyle/>
          <a:p>
            <a:pPr lvl="0"/>
            <a:r>
              <a:rPr lang="en-GB" sz="4000">
                <a:solidFill>
                  <a:schemeClr val="tx1"/>
                </a:solidFill>
                <a:effectLst/>
                <a:latin typeface="Arial" panose="020B0604020202020204" pitchFamily="34" charset="0"/>
                <a:cs typeface="Arial" panose="020B0604020202020204" pitchFamily="34" charset="0"/>
              </a:rPr>
              <a:t>Year 9: What makes it important?</a:t>
            </a:r>
          </a:p>
        </p:txBody>
      </p:sp>
    </p:spTree>
    <p:extLst>
      <p:ext uri="{BB962C8B-B14F-4D97-AF65-F5344CB8AC3E}">
        <p14:creationId xmlns:p14="http://schemas.microsoft.com/office/powerpoint/2010/main" val="3100423571"/>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8458"/>
            <a:ext cx="3168352" cy="3168352"/>
          </a:xfrm>
          <a:prstGeom prst="rect">
            <a:avLst/>
          </a:prstGeom>
        </p:spPr>
      </p:pic>
      <p:sp>
        <p:nvSpPr>
          <p:cNvPr id="2" name="Content Placeholder 1"/>
          <p:cNvSpPr>
            <a:spLocks noGrp="1"/>
          </p:cNvSpPr>
          <p:nvPr>
            <p:ph idx="1"/>
          </p:nvPr>
        </p:nvSpPr>
        <p:spPr>
          <a:xfrm>
            <a:off x="395536" y="1707083"/>
            <a:ext cx="8291264" cy="4525963"/>
          </a:xfrm>
        </p:spPr>
        <p:txBody>
          <a:bodyPr>
            <a:normAutofit/>
          </a:bodyPr>
          <a:lstStyle/>
          <a:p>
            <a:pPr>
              <a:spcBef>
                <a:spcPts val="0"/>
              </a:spcBef>
              <a:buClrTx/>
              <a:buSzPct val="100000"/>
              <a:buFont typeface="Arial" panose="020B0604020202020204" pitchFamily="34" charset="0"/>
              <a:buChar char="•"/>
            </a:pPr>
            <a:r>
              <a:rPr lang="en-US" sz="2400">
                <a:latin typeface="Arial" panose="020B0604020202020204" pitchFamily="34" charset="0"/>
                <a:cs typeface="Arial" panose="020B0604020202020204" pitchFamily="34" charset="0"/>
              </a:rPr>
              <a:t>Enriching and diverse curriculum. </a:t>
            </a:r>
          </a:p>
          <a:p>
            <a:pPr>
              <a:spcBef>
                <a:spcPts val="0"/>
              </a:spcBef>
              <a:buClrTx/>
              <a:buSzPct val="1000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a:spcBef>
                <a:spcPts val="0"/>
              </a:spcBef>
              <a:buClrTx/>
              <a:buSzPct val="100000"/>
              <a:buFont typeface="Arial" panose="020B0604020202020204" pitchFamily="34" charset="0"/>
              <a:buChar char="•"/>
            </a:pPr>
            <a:r>
              <a:rPr lang="en-US" sz="2400">
                <a:latin typeface="Arial" panose="020B0604020202020204" pitchFamily="34" charset="0"/>
                <a:cs typeface="Arial" panose="020B0604020202020204" pitchFamily="34" charset="0"/>
              </a:rPr>
              <a:t>Co-curricular days throughout the year</a:t>
            </a:r>
          </a:p>
          <a:p>
            <a:pPr>
              <a:spcBef>
                <a:spcPts val="0"/>
              </a:spcBef>
              <a:buClrTx/>
              <a:buSzPct val="1000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a:spcBef>
                <a:spcPts val="0"/>
              </a:spcBef>
              <a:buClrTx/>
              <a:buSzPct val="100000"/>
              <a:buFont typeface="Arial" panose="020B0604020202020204" pitchFamily="34" charset="0"/>
              <a:buChar char="•"/>
            </a:pPr>
            <a:r>
              <a:rPr lang="en-US" sz="2400">
                <a:latin typeface="Arial" panose="020B0604020202020204" pitchFamily="34" charset="0"/>
                <a:cs typeface="Arial" panose="020B0604020202020204" pitchFamily="34" charset="0"/>
              </a:rPr>
              <a:t>Further develop enrichment including opportunities for additional qualifications/enrichment opportunities in finance, enterprise, languages, sport, drama, art, music and creative critical thinking including problem solving</a:t>
            </a:r>
          </a:p>
          <a:p>
            <a:pPr>
              <a:spcBef>
                <a:spcPts val="0"/>
              </a:spcBef>
              <a:buClrTx/>
              <a:buSzPct val="1000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a:spcBef>
                <a:spcPts val="0"/>
              </a:spcBef>
              <a:buClrTx/>
              <a:buSzPct val="100000"/>
              <a:buFont typeface="Arial" panose="020B0604020202020204" pitchFamily="34" charset="0"/>
              <a:buChar char="•"/>
            </a:pPr>
            <a:r>
              <a:rPr lang="en-US" sz="2400" err="1">
                <a:latin typeface="Arial" panose="020B0604020202020204" pitchFamily="34" charset="0"/>
                <a:cs typeface="Arial" panose="020B0604020202020204" pitchFamily="34" charset="0"/>
              </a:rPr>
              <a:t>DofE</a:t>
            </a:r>
            <a:r>
              <a:rPr lang="en-US" sz="2400">
                <a:latin typeface="Arial" panose="020B0604020202020204" pitchFamily="34" charset="0"/>
                <a:cs typeface="Arial" panose="020B0604020202020204" pitchFamily="34" charset="0"/>
              </a:rPr>
              <a:t> Bronze </a:t>
            </a:r>
            <a:r>
              <a:rPr lang="en-US" sz="2400" err="1">
                <a:latin typeface="Arial" panose="020B0604020202020204" pitchFamily="34" charset="0"/>
                <a:cs typeface="Arial" panose="020B0604020202020204" pitchFamily="34" charset="0"/>
              </a:rPr>
              <a:t>programme</a:t>
            </a:r>
            <a:r>
              <a:rPr lang="en-US" sz="2400">
                <a:latin typeface="Arial" panose="020B0604020202020204" pitchFamily="34" charset="0"/>
                <a:cs typeface="Arial" panose="020B0604020202020204" pitchFamily="34" charset="0"/>
              </a:rPr>
              <a:t> to be offered to Year 9 students</a:t>
            </a:r>
          </a:p>
        </p:txBody>
      </p:sp>
      <p:sp>
        <p:nvSpPr>
          <p:cNvPr id="3" name="Title 2"/>
          <p:cNvSpPr>
            <a:spLocks noGrp="1"/>
          </p:cNvSpPr>
          <p:nvPr>
            <p:ph type="title"/>
          </p:nvPr>
        </p:nvSpPr>
        <p:spPr/>
        <p:txBody>
          <a:bodyPr>
            <a:normAutofit/>
          </a:bodyPr>
          <a:lstStyle/>
          <a:p>
            <a:r>
              <a:rPr lang="en-GB" sz="4000">
                <a:solidFill>
                  <a:schemeClr val="tx1"/>
                </a:solidFill>
                <a:effectLst/>
                <a:latin typeface="Arial" panose="020B0604020202020204" pitchFamily="34" charset="0"/>
                <a:cs typeface="Arial" panose="020B0604020202020204" pitchFamily="34" charset="0"/>
              </a:rPr>
              <a:t>Year 9 Matrix</a:t>
            </a:r>
          </a:p>
        </p:txBody>
      </p:sp>
    </p:spTree>
    <p:extLst>
      <p:ext uri="{BB962C8B-B14F-4D97-AF65-F5344CB8AC3E}">
        <p14:creationId xmlns:p14="http://schemas.microsoft.com/office/powerpoint/2010/main" val="2410953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046" y="1837064"/>
            <a:ext cx="8229600" cy="4525963"/>
          </a:xfrm>
        </p:spPr>
        <p:txBody>
          <a:bodyPr vert="horz" lIns="91440" tIns="45720" rIns="91440" bIns="45720" anchor="t">
            <a:normAutofit/>
          </a:bodyPr>
          <a:lstStyle/>
          <a:p>
            <a:pPr indent="-255905">
              <a:buClrTx/>
              <a:buSzPct val="100000"/>
              <a:buFont typeface="Arial" panose="020B0604020202020204" pitchFamily="34" charset="0"/>
              <a:buChar char="•"/>
            </a:pPr>
            <a:r>
              <a:rPr lang="en-GB" sz="2400" dirty="0">
                <a:latin typeface="Arial"/>
                <a:cs typeface="Arial"/>
              </a:rPr>
              <a:t>Mr </a:t>
            </a:r>
            <a:r>
              <a:rPr lang="en-GB" sz="2400" dirty="0" err="1">
                <a:latin typeface="Arial"/>
                <a:cs typeface="Arial"/>
              </a:rPr>
              <a:t>Kidby</a:t>
            </a:r>
            <a:r>
              <a:rPr lang="en-GB" sz="2400" dirty="0">
                <a:latin typeface="Arial"/>
                <a:cs typeface="Arial"/>
              </a:rPr>
              <a:t>, Mrs Ward, Muldoon or the Form Tutor</a:t>
            </a:r>
            <a:endParaRPr lang="en-US" dirty="0">
              <a:latin typeface="Arial"/>
              <a:cs typeface="Arial"/>
            </a:endParaRPr>
          </a:p>
          <a:p>
            <a:pPr indent="-255905">
              <a:buClrTx/>
              <a:buSzPct val="100000"/>
              <a:buFont typeface="Arial" panose="020B0604020202020204" pitchFamily="34" charset="0"/>
              <a:buChar char="•"/>
            </a:pPr>
            <a:r>
              <a:rPr lang="en-GB" sz="2400" dirty="0">
                <a:latin typeface="Arial"/>
                <a:cs typeface="Arial"/>
              </a:rPr>
              <a:t>Regular School Nurse drop-ins</a:t>
            </a:r>
          </a:p>
          <a:p>
            <a:pPr indent="-255905">
              <a:buClrTx/>
              <a:buSzPct val="100000"/>
              <a:buFont typeface="Arial" panose="020B0604020202020204" pitchFamily="34" charset="0"/>
              <a:buChar char="•"/>
            </a:pPr>
            <a:r>
              <a:rPr lang="en-GB" sz="2400" dirty="0">
                <a:latin typeface="Arial"/>
                <a:cs typeface="Arial"/>
              </a:rPr>
              <a:t>Student Wellbeing ambassadors</a:t>
            </a:r>
          </a:p>
          <a:p>
            <a:pPr indent="-255905">
              <a:buClrTx/>
              <a:buSzPct val="100000"/>
              <a:buFont typeface="Arial" panose="020B0604020202020204" pitchFamily="34" charset="0"/>
              <a:buChar char="•"/>
            </a:pPr>
            <a:r>
              <a:rPr lang="en-GB" sz="2400" dirty="0">
                <a:latin typeface="Arial"/>
                <a:cs typeface="Arial"/>
              </a:rPr>
              <a:t>EWMHS</a:t>
            </a:r>
          </a:p>
          <a:p>
            <a:pPr indent="-255905">
              <a:buClrTx/>
              <a:buSzPct val="100000"/>
              <a:buFont typeface="Arial" panose="020B0604020202020204" pitchFamily="34" charset="0"/>
              <a:buChar char="•"/>
            </a:pPr>
            <a:r>
              <a:rPr lang="en-GB" sz="2400" dirty="0">
                <a:latin typeface="Arial"/>
                <a:cs typeface="Arial"/>
              </a:rPr>
              <a:t>KOOTH</a:t>
            </a:r>
          </a:p>
          <a:p>
            <a:pPr indent="-255905">
              <a:buClrTx/>
              <a:buSzPct val="100000"/>
              <a:buFont typeface="Arial" panose="020B0604020202020204" pitchFamily="34" charset="0"/>
              <a:buChar char="•"/>
            </a:pPr>
            <a:r>
              <a:rPr lang="en-GB" sz="2400" dirty="0" err="1">
                <a:latin typeface="Arial" panose="020B0604020202020204" pitchFamily="34" charset="0"/>
                <a:cs typeface="Arial" panose="020B0604020202020204" pitchFamily="34" charset="0"/>
              </a:rPr>
              <a:t>MindEd</a:t>
            </a:r>
            <a:endParaRPr lang="en-GB" sz="2400" dirty="0">
              <a:latin typeface="Arial" panose="020B0604020202020204" pitchFamily="34" charset="0"/>
              <a:cs typeface="Arial" panose="020B0604020202020204" pitchFamily="34" charset="0"/>
            </a:endParaRPr>
          </a:p>
          <a:p>
            <a:pPr indent="-255905">
              <a:buClrTx/>
              <a:buSzPct val="100000"/>
              <a:buFont typeface="Arial" panose="020B0604020202020204" pitchFamily="34" charset="0"/>
              <a:buChar char="•"/>
            </a:pPr>
            <a:r>
              <a:rPr lang="en-GB" sz="4000" b="1" dirty="0">
                <a:solidFill>
                  <a:srgbClr val="0070C0"/>
                </a:solidFill>
                <a:latin typeface="Arial"/>
                <a:cs typeface="Arial"/>
              </a:rPr>
              <a:t>WARMS</a:t>
            </a:r>
          </a:p>
          <a:p>
            <a:pPr indent="-255905"/>
            <a:endParaRPr lang="en-GB" dirty="0">
              <a:cs typeface="Lucida Sans Unicode"/>
            </a:endParaRPr>
          </a:p>
          <a:p>
            <a:pPr indent="-255905"/>
            <a:endParaRPr lang="en-GB" dirty="0">
              <a:cs typeface="Lucida Sans Unicode"/>
            </a:endParaRPr>
          </a:p>
        </p:txBody>
      </p:sp>
      <p:sp>
        <p:nvSpPr>
          <p:cNvPr id="3" name="Title 2"/>
          <p:cNvSpPr>
            <a:spLocks noGrp="1"/>
          </p:cNvSpPr>
          <p:nvPr>
            <p:ph type="title"/>
          </p:nvPr>
        </p:nvSpPr>
        <p:spPr>
          <a:xfrm>
            <a:off x="627326" y="274638"/>
            <a:ext cx="8229600" cy="1143000"/>
          </a:xfrm>
        </p:spPr>
        <p:txBody>
          <a:bodyPr>
            <a:normAutofit/>
          </a:bodyPr>
          <a:lstStyle/>
          <a:p>
            <a:r>
              <a:rPr lang="en-GB" sz="4000">
                <a:solidFill>
                  <a:schemeClr val="tx1"/>
                </a:solidFill>
                <a:effectLst/>
                <a:latin typeface="Arial" panose="020B0604020202020204" pitchFamily="34" charset="0"/>
                <a:cs typeface="Arial" panose="020B0604020202020204" pitchFamily="34" charset="0"/>
              </a:rPr>
              <a:t>Supporting student wellbeing </a:t>
            </a:r>
          </a:p>
        </p:txBody>
      </p:sp>
      <p:pic>
        <p:nvPicPr>
          <p:cNvPr id="4" name="Picture 3"/>
          <p:cNvPicPr>
            <a:picLocks noChangeAspect="1"/>
          </p:cNvPicPr>
          <p:nvPr/>
        </p:nvPicPr>
        <p:blipFill>
          <a:blip r:embed="rId3"/>
          <a:stretch>
            <a:fillRect/>
          </a:stretch>
        </p:blipFill>
        <p:spPr>
          <a:xfrm>
            <a:off x="5292080" y="3138221"/>
            <a:ext cx="3372499" cy="3238403"/>
          </a:xfrm>
          <a:prstGeom prst="rect">
            <a:avLst/>
          </a:prstGeom>
        </p:spPr>
      </p:pic>
    </p:spTree>
    <p:extLst>
      <p:ext uri="{BB962C8B-B14F-4D97-AF65-F5344CB8AC3E}">
        <p14:creationId xmlns:p14="http://schemas.microsoft.com/office/powerpoint/2010/main" val="2090845069"/>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374676"/>
            <a:ext cx="8229600" cy="1143000"/>
          </a:xfrm>
        </p:spPr>
        <p:txBody>
          <a:bodyPr>
            <a:normAutofit/>
          </a:bodyPr>
          <a:lstStyle/>
          <a:p>
            <a:r>
              <a:rPr lang="en-GB" sz="4000">
                <a:solidFill>
                  <a:schemeClr val="tx1"/>
                </a:solidFill>
                <a:effectLst/>
                <a:latin typeface="Arial" panose="020B0604020202020204" pitchFamily="34" charset="0"/>
                <a:cs typeface="Arial" panose="020B0604020202020204" pitchFamily="34" charset="0"/>
              </a:rPr>
              <a:t>Student</a:t>
            </a:r>
          </a:p>
        </p:txBody>
      </p:sp>
      <p:sp>
        <p:nvSpPr>
          <p:cNvPr id="5" name="TextBox 4"/>
          <p:cNvSpPr txBox="1"/>
          <p:nvPr/>
        </p:nvSpPr>
        <p:spPr>
          <a:xfrm>
            <a:off x="683568" y="1417638"/>
            <a:ext cx="5000087" cy="1685846"/>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GB" sz="2400"/>
              <a:t>Sleep</a:t>
            </a:r>
          </a:p>
          <a:p>
            <a:pPr marL="342900" indent="-342900">
              <a:lnSpc>
                <a:spcPct val="150000"/>
              </a:lnSpc>
              <a:buFont typeface="Arial" panose="020B0604020202020204" pitchFamily="34" charset="0"/>
              <a:buChar char="•"/>
            </a:pPr>
            <a:r>
              <a:rPr lang="en-GB" sz="2400"/>
              <a:t>Nutrition</a:t>
            </a:r>
          </a:p>
          <a:p>
            <a:pPr marL="342900" indent="-342900">
              <a:lnSpc>
                <a:spcPct val="150000"/>
              </a:lnSpc>
              <a:buFont typeface="Arial" panose="020B0604020202020204" pitchFamily="34" charset="0"/>
              <a:buChar char="•"/>
            </a:pPr>
            <a:r>
              <a:rPr lang="en-GB" sz="2400"/>
              <a:t>Exercise/non-academic activities</a:t>
            </a:r>
          </a:p>
        </p:txBody>
      </p:sp>
      <p:pic>
        <p:nvPicPr>
          <p:cNvPr id="2" name="Picture 1"/>
          <p:cNvPicPr>
            <a:picLocks noChangeAspect="1"/>
          </p:cNvPicPr>
          <p:nvPr/>
        </p:nvPicPr>
        <p:blipFill>
          <a:blip r:embed="rId3"/>
          <a:stretch>
            <a:fillRect/>
          </a:stretch>
        </p:blipFill>
        <p:spPr>
          <a:xfrm>
            <a:off x="5292080" y="3196314"/>
            <a:ext cx="3283074" cy="3150528"/>
          </a:xfrm>
          <a:prstGeom prst="rect">
            <a:avLst/>
          </a:prstGeom>
        </p:spPr>
      </p:pic>
    </p:spTree>
    <p:extLst>
      <p:ext uri="{BB962C8B-B14F-4D97-AF65-F5344CB8AC3E}">
        <p14:creationId xmlns:p14="http://schemas.microsoft.com/office/powerpoint/2010/main" val="2404105480"/>
      </p:ext>
    </p:extLst>
  </p:cSld>
  <p:clrMapOvr>
    <a:masterClrMapping/>
  </p:clrMapOvr>
  <mc:AlternateContent xmlns:mc="http://schemas.openxmlformats.org/markup-compatibility/2006" xmlns:p14="http://schemas.microsoft.com/office/powerpoint/2010/main">
    <mc:Choice Requires="p14">
      <p:transition spd="slow" p14:dur="2000" advClick="0" advTm="26415"/>
    </mc:Choice>
    <mc:Fallback xmlns="">
      <p:transition spd="slow" advClick="0" advTm="264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16632"/>
            <a:ext cx="8229600" cy="1143000"/>
          </a:xfrm>
        </p:spPr>
        <p:txBody>
          <a:bodyPr>
            <a:normAutofit/>
          </a:bodyPr>
          <a:lstStyle/>
          <a:p>
            <a:r>
              <a:rPr lang="en-GB" sz="4000">
                <a:solidFill>
                  <a:schemeClr val="tx1"/>
                </a:solidFill>
                <a:effectLst/>
                <a:latin typeface="Arial" panose="020B0604020202020204" pitchFamily="34" charset="0"/>
                <a:cs typeface="Arial" panose="020B0604020202020204" pitchFamily="34" charset="0"/>
              </a:rPr>
              <a:t>Parent</a:t>
            </a:r>
          </a:p>
        </p:txBody>
      </p:sp>
      <p:sp>
        <p:nvSpPr>
          <p:cNvPr id="5" name="TextBox 4"/>
          <p:cNvSpPr txBox="1"/>
          <p:nvPr/>
        </p:nvSpPr>
        <p:spPr>
          <a:xfrm>
            <a:off x="899592" y="1052736"/>
            <a:ext cx="4600170" cy="5563831"/>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GB" sz="2400"/>
              <a:t>Understanding</a:t>
            </a:r>
          </a:p>
          <a:p>
            <a:pPr marL="342900" indent="-342900">
              <a:lnSpc>
                <a:spcPct val="150000"/>
              </a:lnSpc>
              <a:buFont typeface="Arial" panose="020B0604020202020204" pitchFamily="34" charset="0"/>
              <a:buChar char="•"/>
            </a:pPr>
            <a:r>
              <a:rPr lang="en-GB" sz="2400"/>
              <a:t>Recognise &amp; encourage effort</a:t>
            </a:r>
          </a:p>
          <a:p>
            <a:pPr marL="342900" indent="-342900">
              <a:lnSpc>
                <a:spcPct val="150000"/>
              </a:lnSpc>
              <a:buFont typeface="Arial" panose="020B0604020202020204" pitchFamily="34" charset="0"/>
              <a:buChar char="•"/>
            </a:pPr>
            <a:r>
              <a:rPr lang="en-GB" sz="2400"/>
              <a:t>Monitor</a:t>
            </a:r>
          </a:p>
          <a:p>
            <a:pPr marL="342900" indent="-342900">
              <a:lnSpc>
                <a:spcPct val="150000"/>
              </a:lnSpc>
              <a:buFont typeface="Arial" panose="020B0604020202020204" pitchFamily="34" charset="0"/>
              <a:buChar char="•"/>
            </a:pPr>
            <a:r>
              <a:rPr lang="en-GB" sz="2400"/>
              <a:t>Environment</a:t>
            </a:r>
          </a:p>
          <a:p>
            <a:pPr marL="342900" indent="-342900">
              <a:lnSpc>
                <a:spcPct val="150000"/>
              </a:lnSpc>
              <a:buFont typeface="Arial" panose="020B0604020202020204" pitchFamily="34" charset="0"/>
              <a:buChar char="•"/>
            </a:pPr>
            <a:r>
              <a:rPr lang="en-GB" sz="2400"/>
              <a:t>Communicate</a:t>
            </a:r>
          </a:p>
          <a:p>
            <a:pPr marL="342900" indent="-342900">
              <a:lnSpc>
                <a:spcPct val="150000"/>
              </a:lnSpc>
              <a:buFont typeface="Arial" panose="020B0604020202020204" pitchFamily="34" charset="0"/>
              <a:buChar char="•"/>
            </a:pPr>
            <a:r>
              <a:rPr lang="en-GB" sz="2400"/>
              <a:t>Encourage work/life balance</a:t>
            </a:r>
          </a:p>
          <a:p>
            <a:pPr marL="342900" indent="-342900">
              <a:lnSpc>
                <a:spcPct val="150000"/>
              </a:lnSpc>
              <a:buFont typeface="Arial" panose="020B0604020202020204" pitchFamily="34" charset="0"/>
              <a:buChar char="•"/>
            </a:pPr>
            <a:r>
              <a:rPr lang="en-GB" sz="2400"/>
              <a:t>Plan</a:t>
            </a:r>
          </a:p>
          <a:p>
            <a:pPr marL="342900" indent="-342900">
              <a:lnSpc>
                <a:spcPct val="150000"/>
              </a:lnSpc>
              <a:buFont typeface="Arial" panose="020B0604020202020204" pitchFamily="34" charset="0"/>
              <a:buChar char="•"/>
            </a:pPr>
            <a:r>
              <a:rPr lang="en-GB" sz="2400"/>
              <a:t>Revision resources</a:t>
            </a:r>
          </a:p>
          <a:p>
            <a:pPr marL="342900" indent="-342900">
              <a:lnSpc>
                <a:spcPct val="150000"/>
              </a:lnSpc>
              <a:buFont typeface="Arial" panose="020B0604020202020204" pitchFamily="34" charset="0"/>
              <a:buChar char="•"/>
            </a:pPr>
            <a:r>
              <a:rPr lang="en-GB" sz="2400"/>
              <a:t>The importance of reading</a:t>
            </a:r>
          </a:p>
          <a:p>
            <a:pPr marL="742950" lvl="1" indent="-285750">
              <a:lnSpc>
                <a:spcPct val="150000"/>
              </a:lnSpc>
              <a:buFont typeface="Wingdings" panose="05000000000000000000" pitchFamily="2" charset="2"/>
              <a:buChar char="§"/>
            </a:pPr>
            <a:endParaRPr lang="en-GB" sz="2400"/>
          </a:p>
        </p:txBody>
      </p:sp>
      <p:pic>
        <p:nvPicPr>
          <p:cNvPr id="2" name="Picture 1"/>
          <p:cNvPicPr>
            <a:picLocks noChangeAspect="1"/>
          </p:cNvPicPr>
          <p:nvPr/>
        </p:nvPicPr>
        <p:blipFill>
          <a:blip r:embed="rId3"/>
          <a:stretch>
            <a:fillRect/>
          </a:stretch>
        </p:blipFill>
        <p:spPr>
          <a:xfrm>
            <a:off x="5442054" y="3857196"/>
            <a:ext cx="3552482" cy="2524132"/>
          </a:xfrm>
          <a:prstGeom prst="rect">
            <a:avLst/>
          </a:prstGeom>
        </p:spPr>
      </p:pic>
    </p:spTree>
    <p:extLst>
      <p:ext uri="{BB962C8B-B14F-4D97-AF65-F5344CB8AC3E}">
        <p14:creationId xmlns:p14="http://schemas.microsoft.com/office/powerpoint/2010/main" val="755276985"/>
      </p:ext>
    </p:extLst>
  </p:cSld>
  <p:clrMapOvr>
    <a:masterClrMapping/>
  </p:clrMapOvr>
  <mc:AlternateContent xmlns:mc="http://schemas.openxmlformats.org/markup-compatibility/2006" xmlns:p14="http://schemas.microsoft.com/office/powerpoint/2010/main">
    <mc:Choice Requires="p14">
      <p:transition spd="slow" p14:dur="2000" advTm="53896"/>
    </mc:Choice>
    <mc:Fallback xmlns="">
      <p:transition spd="slow" advTm="538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632" y="116632"/>
            <a:ext cx="5667375" cy="5667375"/>
          </a:xfrm>
          <a:prstGeom prst="rect">
            <a:avLst/>
          </a:prstGeom>
        </p:spPr>
      </p:pic>
    </p:spTree>
    <p:extLst>
      <p:ext uri="{BB962C8B-B14F-4D97-AF65-F5344CB8AC3E}">
        <p14:creationId xmlns:p14="http://schemas.microsoft.com/office/powerpoint/2010/main" val="1483597548"/>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901" y="1800125"/>
            <a:ext cx="8229600" cy="4525963"/>
          </a:xfrm>
        </p:spPr>
        <p:txBody>
          <a:bodyPr>
            <a:normAutofit fontScale="62500" lnSpcReduction="20000"/>
          </a:bodyPr>
          <a:lstStyle/>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Adjust the light settings on your phone to reduce the amount of blue light shining through the screen. Most Apple devices now come with a “night shift mode” purposely designed to reduce the amount of blue light hitting your retinas before bedtime</a:t>
            </a:r>
          </a:p>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Change your routine by find a new bedtime hobby – such as reading a book, taking a bath, or preparing your things for the next day. Don’t be tempted to check your phone again after performing your new hobby, just go straight to bed</a:t>
            </a:r>
          </a:p>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Put your phone in a location where it cannot be seen or heard if it goes off. Maybe this could be on a desk across the room, or downstairs where you can find it in the morning?</a:t>
            </a:r>
          </a:p>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Try to break the habit of unprompted device checking by practicing during the day time. Only check your phone when it alerts you to a new notification</a:t>
            </a:r>
          </a:p>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Take a “digital detox” by turning your phone off altogether for certain hours of the day</a:t>
            </a:r>
          </a:p>
          <a:p>
            <a:pPr>
              <a:lnSpc>
                <a:spcPct val="120000"/>
              </a:lnSpc>
              <a:spcBef>
                <a:spcPts val="0"/>
              </a:spcBef>
              <a:buClrTx/>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Make sure your phone is silenced before bed, with notifications turned off or “do not disturb mode” activated</a:t>
            </a:r>
          </a:p>
          <a:p>
            <a:endParaRPr lang="en-GB" dirty="0"/>
          </a:p>
        </p:txBody>
      </p:sp>
      <p:sp>
        <p:nvSpPr>
          <p:cNvPr id="3" name="Title 2"/>
          <p:cNvSpPr>
            <a:spLocks noGrp="1"/>
          </p:cNvSpPr>
          <p:nvPr>
            <p:ph type="title"/>
          </p:nvPr>
        </p:nvSpPr>
        <p:spPr>
          <a:xfrm>
            <a:off x="467544" y="404664"/>
            <a:ext cx="8229600" cy="1143000"/>
          </a:xfrm>
        </p:spPr>
        <p:txBody>
          <a:bodyPr>
            <a:noAutofit/>
          </a:bodyPr>
          <a:lstStyle/>
          <a:p>
            <a:r>
              <a:rPr lang="en-US" sz="2400" dirty="0">
                <a:solidFill>
                  <a:schemeClr val="tx1"/>
                </a:solidFill>
                <a:effectLst/>
                <a:latin typeface="Arial" panose="020B0604020202020204" pitchFamily="34" charset="0"/>
                <a:cs typeface="Arial" panose="020B0604020202020204" pitchFamily="34" charset="0"/>
              </a:rPr>
              <a:t>If you believe your child might be waking regularly to check social media during the night, here are some helpful tips to share with them, to try breaking the habit:</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006733"/>
      </p:ext>
    </p:extLst>
  </p:cSld>
  <p:clrMapOvr>
    <a:masterClrMapping/>
  </p:clrMapOvr>
  <mc:AlternateContent xmlns:mc="http://schemas.openxmlformats.org/markup-compatibility/2006" xmlns:p14="http://schemas.microsoft.com/office/powerpoint/2010/main">
    <mc:Choice Requires="p14">
      <p:transition spd="slow" p14:dur="2000" advClick="0" advTm="540"/>
    </mc:Choice>
    <mc:Fallback xmlns="">
      <p:transition spd="slow" advClick="0" advTm="54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solidFill>
                  <a:schemeClr val="tx1"/>
                </a:solidFill>
                <a:effectLst/>
                <a:latin typeface="Arial" panose="020B0604020202020204" pitchFamily="34" charset="0"/>
                <a:cs typeface="Arial" panose="020B0604020202020204" pitchFamily="34" charset="0"/>
              </a:rPr>
              <a:t>Screen-time Cap</a:t>
            </a:r>
          </a:p>
        </p:txBody>
      </p:sp>
      <p:sp>
        <p:nvSpPr>
          <p:cNvPr id="5" name="Content Placeholder 2"/>
          <p:cNvSpPr txBox="1">
            <a:spLocks/>
          </p:cNvSpPr>
          <p:nvPr/>
        </p:nvSpPr>
        <p:spPr>
          <a:xfrm>
            <a:off x="425624" y="1124744"/>
            <a:ext cx="5442520" cy="511256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4078" marR="0" lvl="0" indent="-514350" algn="l" defTabSz="914400" rtl="0" eaLnBrk="1" fontAlgn="auto" latinLnBrk="0" hangingPunct="1">
              <a:lnSpc>
                <a:spcPct val="150000"/>
              </a:lnSpc>
              <a:spcBef>
                <a:spcPts val="400"/>
              </a:spcBef>
              <a:spcAft>
                <a:spcPts val="0"/>
              </a:spcAft>
              <a:buClr>
                <a:srgbClr val="2DA2BF"/>
              </a:buClr>
              <a:buSzPct val="68000"/>
              <a:buFont typeface="Wingdings 3"/>
              <a:buAutoNum type="arabicPeriod"/>
              <a:tabLst/>
              <a:defRPr/>
            </a:pP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 to </a:t>
            </a:r>
            <a:r>
              <a:rPr kumimoji="0" lang="en-GB"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Settings</a:t>
            </a:r>
          </a:p>
          <a:p>
            <a:pPr marL="624078" marR="0" lvl="0" indent="-514350" algn="l" defTabSz="914400" rtl="0" eaLnBrk="1" fontAlgn="auto" latinLnBrk="0" hangingPunct="1">
              <a:lnSpc>
                <a:spcPct val="150000"/>
              </a:lnSpc>
              <a:spcBef>
                <a:spcPts val="400"/>
              </a:spcBef>
              <a:spcAft>
                <a:spcPts val="0"/>
              </a:spcAft>
              <a:buClr>
                <a:srgbClr val="2DA2BF"/>
              </a:buClr>
              <a:buSzPct val="68000"/>
              <a:buFont typeface="Wingdings 3"/>
              <a:buAutoNum type="arabicPeriod"/>
              <a:tabLst/>
              <a:defRPr/>
            </a:pP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Scroll to </a:t>
            </a:r>
            <a:r>
              <a:rPr kumimoji="0" lang="en-GB"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Screen Time</a:t>
            </a:r>
          </a:p>
          <a:p>
            <a:pPr marL="624078" marR="0" lvl="0" indent="-514350" algn="l" defTabSz="914400" rtl="0" eaLnBrk="1" fontAlgn="auto" latinLnBrk="0" hangingPunct="1">
              <a:lnSpc>
                <a:spcPct val="150000"/>
              </a:lnSpc>
              <a:spcBef>
                <a:spcPts val="400"/>
              </a:spcBef>
              <a:spcAft>
                <a:spcPts val="0"/>
              </a:spcAft>
              <a:buClr>
                <a:srgbClr val="2DA2BF"/>
              </a:buClr>
              <a:buSzPct val="68000"/>
              <a:buFont typeface="Wingdings 3"/>
              <a:buAutoNum type="arabicPeriod"/>
              <a:tabLst/>
              <a:defRPr/>
            </a:pP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Press </a:t>
            </a:r>
            <a:r>
              <a:rPr kumimoji="0" lang="en-GB"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 Limits</a:t>
            </a: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624078" marR="0" lvl="0" indent="-514350" algn="l" defTabSz="914400" rtl="0" eaLnBrk="1" fontAlgn="auto" latinLnBrk="0" hangingPunct="1">
              <a:lnSpc>
                <a:spcPct val="150000"/>
              </a:lnSpc>
              <a:spcBef>
                <a:spcPts val="400"/>
              </a:spcBef>
              <a:spcAft>
                <a:spcPts val="0"/>
              </a:spcAft>
              <a:buClr>
                <a:srgbClr val="2DA2BF"/>
              </a:buClr>
              <a:buSzPct val="68000"/>
              <a:buFont typeface="Wingdings 3"/>
              <a:buAutoNum type="arabicPeriod"/>
              <a:tabLst/>
              <a:defRPr/>
            </a:pP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Set limit, e.g. Social Networking 30 minutes per day</a:t>
            </a:r>
          </a:p>
          <a:p>
            <a:pPr marL="624078" marR="0" lvl="0" indent="-514350" algn="l" defTabSz="914400" rtl="0" eaLnBrk="1" fontAlgn="auto" latinLnBrk="0" hangingPunct="1">
              <a:spcBef>
                <a:spcPts val="400"/>
              </a:spcBef>
              <a:spcAft>
                <a:spcPts val="0"/>
              </a:spcAft>
              <a:buClr>
                <a:srgbClr val="2DA2BF"/>
              </a:buClr>
              <a:buSzPct val="68000"/>
              <a:buFont typeface="Wingdings 3"/>
              <a:buAutoNum type="arabicPeriod"/>
              <a:tabLst/>
              <a:defRPr/>
            </a:pPr>
            <a:r>
              <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Underneath  App Limits it should say </a:t>
            </a:r>
            <a:r>
              <a:rPr kumimoji="0" lang="en-GB" sz="2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Screen Time Passcode</a:t>
            </a:r>
            <a:endParaRPr kumimoji="0" lang="en-GB"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l="1657" r="8124"/>
          <a:stretch/>
        </p:blipFill>
        <p:spPr>
          <a:xfrm>
            <a:off x="6008239" y="476672"/>
            <a:ext cx="3111218" cy="6173061"/>
          </a:xfrm>
          <a:prstGeom prst="rect">
            <a:avLst/>
          </a:prstGeom>
        </p:spPr>
      </p:pic>
    </p:spTree>
    <p:extLst>
      <p:ext uri="{BB962C8B-B14F-4D97-AF65-F5344CB8AC3E}">
        <p14:creationId xmlns:p14="http://schemas.microsoft.com/office/powerpoint/2010/main" val="3855339003"/>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539552" y="1307493"/>
            <a:ext cx="7704856" cy="4487257"/>
          </a:xfrm>
        </p:spPr>
        <p:txBody>
          <a:bodyPr>
            <a:normAutofit fontScale="92500" lnSpcReduction="20000"/>
          </a:bodyPr>
          <a:lstStyle/>
          <a:p>
            <a:pPr marL="109728" lvl="0" indent="0">
              <a:buNone/>
            </a:pPr>
            <a:r>
              <a:rPr lang="en-GB">
                <a:latin typeface="Arial" panose="020B0604020202020204" pitchFamily="34" charset="0"/>
                <a:cs typeface="Arial" panose="020B0604020202020204" pitchFamily="34" charset="0"/>
              </a:rPr>
              <a:t>To inform you about:</a:t>
            </a:r>
          </a:p>
          <a:p>
            <a:pPr marL="109728" lvl="0" indent="0">
              <a:buNone/>
            </a:pPr>
            <a:endParaRPr lang="en-GB" sz="1200">
              <a:latin typeface="Arial" panose="020B0604020202020204" pitchFamily="34" charset="0"/>
              <a:cs typeface="Arial" panose="020B0604020202020204" pitchFamily="34" charset="0"/>
            </a:endParaRP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Key contacts</a:t>
            </a: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How to support your child’s transition to KS4</a:t>
            </a: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Key events</a:t>
            </a: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Monitoring Progress </a:t>
            </a: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Supporting Success</a:t>
            </a: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Developing Growth </a:t>
            </a:r>
            <a:r>
              <a:rPr lang="en-GB" sz="2600" err="1">
                <a:latin typeface="Arial" panose="020B0604020202020204" pitchFamily="34" charset="0"/>
                <a:cs typeface="Arial" panose="020B0604020202020204" pitchFamily="34" charset="0"/>
              </a:rPr>
              <a:t>Mindset</a:t>
            </a:r>
            <a:endParaRPr lang="en-GB" sz="2600">
              <a:latin typeface="Arial" panose="020B0604020202020204" pitchFamily="34" charset="0"/>
              <a:cs typeface="Arial" panose="020B0604020202020204" pitchFamily="34" charset="0"/>
            </a:endParaRPr>
          </a:p>
          <a:p>
            <a:pPr lvl="0">
              <a:lnSpc>
                <a:spcPct val="15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Expectations</a:t>
            </a:r>
          </a:p>
          <a:p>
            <a:pPr lvl="0"/>
            <a:endParaRPr lang="en-GB"/>
          </a:p>
        </p:txBody>
      </p:sp>
      <p:sp>
        <p:nvSpPr>
          <p:cNvPr id="3" name="Title 2"/>
          <p:cNvSpPr txBox="1">
            <a:spLocks noGrp="1"/>
          </p:cNvSpPr>
          <p:nvPr>
            <p:ph type="title"/>
          </p:nvPr>
        </p:nvSpPr>
        <p:spPr>
          <a:xfrm>
            <a:off x="446079" y="164493"/>
            <a:ext cx="8229600" cy="1143000"/>
          </a:xfrm>
        </p:spPr>
        <p:txBody>
          <a:bodyPr>
            <a:normAutofit/>
          </a:bodyPr>
          <a:lstStyle/>
          <a:p>
            <a:pPr lvl="0"/>
            <a:r>
              <a:rPr lang="en-GB" sz="4000" dirty="0">
                <a:solidFill>
                  <a:schemeClr val="tx1"/>
                </a:solidFill>
                <a:effectLst/>
                <a:latin typeface="Arial" panose="020B0604020202020204" pitchFamily="34" charset="0"/>
                <a:cs typeface="Arial" panose="020B0604020202020204" pitchFamily="34" charset="0"/>
              </a:rPr>
              <a:t>Aims of the Evening</a:t>
            </a:r>
          </a:p>
        </p:txBody>
      </p:sp>
      <p:pic>
        <p:nvPicPr>
          <p:cNvPr id="5" name="Picture 10"/>
          <p:cNvPicPr>
            <a:picLocks noChangeAspect="1"/>
          </p:cNvPicPr>
          <p:nvPr/>
        </p:nvPicPr>
        <p:blipFill>
          <a:blip r:embed="rId3"/>
          <a:srcRect/>
          <a:stretch>
            <a:fillRect/>
          </a:stretch>
        </p:blipFill>
        <p:spPr>
          <a:xfrm>
            <a:off x="5674655" y="2780928"/>
            <a:ext cx="3047996" cy="2813051"/>
          </a:xfrm>
          <a:prstGeom prst="rect">
            <a:avLst/>
          </a:prstGeom>
          <a:noFill/>
          <a:ln>
            <a:noFill/>
          </a:ln>
        </p:spPr>
      </p:pic>
    </p:spTree>
    <p:extLst>
      <p:ext uri="{BB962C8B-B14F-4D97-AF65-F5344CB8AC3E}">
        <p14:creationId xmlns:p14="http://schemas.microsoft.com/office/powerpoint/2010/main" val="219957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445624" cy="5218112"/>
          </a:xfrm>
        </p:spPr>
        <p:txBody>
          <a:bodyPr vert="horz" lIns="91440" tIns="45720" rIns="91440" bIns="45720" anchor="t">
            <a:normAutofit fontScale="92500" lnSpcReduction="10000"/>
          </a:bodyPr>
          <a:lstStyle/>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Expectation – everyone is treated with respect. All are courteous, kind and considerate to others</a:t>
            </a:r>
            <a:endParaRPr lang="en-US" dirty="0">
              <a:latin typeface="Arial"/>
              <a:cs typeface="Arial"/>
            </a:endParaRP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Bullying is rare and is </a:t>
            </a:r>
            <a:r>
              <a:rPr lang="en-GB" sz="2800" b="1" u="sng" dirty="0">
                <a:latin typeface="Arial"/>
                <a:cs typeface="Arial"/>
              </a:rPr>
              <a:t>Never Acceptable </a:t>
            </a:r>
            <a:endParaRPr lang="en-GB" sz="2800" b="1" u="sng" dirty="0">
              <a:latin typeface="Arial" panose="020B0604020202020204" pitchFamily="34" charset="0"/>
              <a:cs typeface="Arial" panose="020B0604020202020204" pitchFamily="34" charset="0"/>
            </a:endParaRP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E-safety messages including dangers of social media, Peer on Peer Abuse are addressed</a:t>
            </a: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Personal safety </a:t>
            </a:r>
            <a:endParaRPr lang="en-GB" sz="2800" dirty="0">
              <a:latin typeface="Arial" panose="020B0604020202020204" pitchFamily="34" charset="0"/>
              <a:cs typeface="Arial" panose="020B0604020202020204" pitchFamily="34" charset="0"/>
            </a:endParaRP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Never Acceptable anonymous reporting</a:t>
            </a: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Involvement of external agencies e.g. CEOP &amp; Local Police</a:t>
            </a:r>
          </a:p>
          <a:p>
            <a:pPr indent="-255905">
              <a:lnSpc>
                <a:spcPct val="120000"/>
              </a:lnSpc>
              <a:spcBef>
                <a:spcPts val="0"/>
              </a:spcBef>
              <a:buClrTx/>
              <a:buSzPct val="100000"/>
              <a:buFont typeface="Arial" panose="020B0604020202020204" pitchFamily="34" charset="0"/>
              <a:buChar char="•"/>
              <a:defRPr/>
            </a:pPr>
            <a:r>
              <a:rPr lang="en-GB" sz="2800" dirty="0">
                <a:latin typeface="Arial"/>
                <a:cs typeface="Arial"/>
              </a:rPr>
              <a:t>Out of School - Parents  - you are responsible for your daughter’s behaviour and safety. </a:t>
            </a:r>
            <a:endParaRPr lang="en-GB" sz="2800" dirty="0">
              <a:latin typeface="Arial" panose="020B0604020202020204" pitchFamily="34" charset="0"/>
              <a:cs typeface="Arial" panose="020B0604020202020204" pitchFamily="34" charset="0"/>
            </a:endParaRPr>
          </a:p>
          <a:p>
            <a:pPr indent="-255905">
              <a:defRPr/>
            </a:pPr>
            <a:endParaRPr lang="en-GB" dirty="0">
              <a:cs typeface="Lucida Sans Unicode"/>
            </a:endParaRPr>
          </a:p>
          <a:p>
            <a:pPr indent="-255905">
              <a:defRPr/>
            </a:pPr>
            <a:endParaRPr lang="en-GB" dirty="0">
              <a:cs typeface="Lucida Sans Unicode"/>
            </a:endParaRPr>
          </a:p>
          <a:p>
            <a:pPr marL="109220" indent="0">
              <a:buFont typeface="Wingdings 3" pitchFamily="18" charset="2"/>
              <a:buNone/>
              <a:defRPr/>
            </a:pPr>
            <a:endParaRPr lang="en-GB" dirty="0">
              <a:cs typeface="Lucida Sans Unicode"/>
            </a:endParaRPr>
          </a:p>
        </p:txBody>
      </p:sp>
      <p:sp>
        <p:nvSpPr>
          <p:cNvPr id="3" name="Title 2"/>
          <p:cNvSpPr>
            <a:spLocks noGrp="1"/>
          </p:cNvSpPr>
          <p:nvPr>
            <p:ph type="title"/>
          </p:nvPr>
        </p:nvSpPr>
        <p:spPr>
          <a:xfrm>
            <a:off x="683568" y="274638"/>
            <a:ext cx="8229600" cy="922114"/>
          </a:xfrm>
        </p:spPr>
        <p:txBody>
          <a:bodyPr>
            <a:normAutofit/>
          </a:bodyPr>
          <a:lstStyle/>
          <a:p>
            <a:pPr>
              <a:defRPr/>
            </a:pPr>
            <a:r>
              <a:rPr lang="en-GB" sz="4000">
                <a:solidFill>
                  <a:schemeClr val="tx1"/>
                </a:solidFill>
                <a:effectLst/>
                <a:latin typeface="Arial" panose="020B0604020202020204" pitchFamily="34" charset="0"/>
                <a:cs typeface="Arial" panose="020B0604020202020204" pitchFamily="34" charset="0"/>
              </a:rPr>
              <a:t>E-Safety, Courtesy &amp; Kindness</a:t>
            </a:r>
          </a:p>
        </p:txBody>
      </p:sp>
    </p:spTree>
    <p:extLst>
      <p:ext uri="{BB962C8B-B14F-4D97-AF65-F5344CB8AC3E}">
        <p14:creationId xmlns:p14="http://schemas.microsoft.com/office/powerpoint/2010/main" val="2631906175"/>
      </p:ext>
    </p:extLst>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spd="slow" advClick="0" advTm="4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50403"/>
            <a:ext cx="8229600" cy="1143000"/>
          </a:xfrm>
        </p:spPr>
        <p:txBody>
          <a:bodyPr>
            <a:normAutofit/>
          </a:bodyPr>
          <a:lstStyle/>
          <a:p>
            <a:r>
              <a:rPr lang="en-GB" sz="4000">
                <a:solidFill>
                  <a:schemeClr val="tx1"/>
                </a:solidFill>
                <a:effectLst/>
                <a:latin typeface="Arial" panose="020B0604020202020204" pitchFamily="34" charset="0"/>
                <a:cs typeface="Arial" panose="020B0604020202020204" pitchFamily="34" charset="0"/>
              </a:rPr>
              <a:t>School</a:t>
            </a:r>
          </a:p>
        </p:txBody>
      </p:sp>
      <p:sp>
        <p:nvSpPr>
          <p:cNvPr id="5" name="TextBox 4"/>
          <p:cNvSpPr txBox="1"/>
          <p:nvPr/>
        </p:nvSpPr>
        <p:spPr>
          <a:xfrm>
            <a:off x="470790" y="1268760"/>
            <a:ext cx="3960440" cy="3508653"/>
          </a:xfrm>
          <a:prstGeom prst="rect">
            <a:avLst/>
          </a:prstGeom>
          <a:noFill/>
        </p:spPr>
        <p:txBody>
          <a:bodyPr wrap="square" rtlCol="0">
            <a:spAutoFit/>
          </a:bodyPr>
          <a:lstStyle/>
          <a:p>
            <a:pPr marR="0" lvl="0" algn="l" defTabSz="914400" rtl="0" eaLnBrk="1" fontAlgn="base" latinLnBrk="0" hangingPunct="1">
              <a:lnSpc>
                <a:spcPct val="150000"/>
              </a:lnSpc>
              <a:spcBef>
                <a:spcPct val="0"/>
              </a:spcBef>
              <a:spcAft>
                <a:spcPct val="0"/>
              </a:spcAft>
              <a:buClrTx/>
              <a:buSzTx/>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Support available: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Homework timetable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Subject staff</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Pastoral staff</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Senior staff mentor</a:t>
            </a:r>
          </a:p>
        </p:txBody>
      </p:sp>
      <p:sp>
        <p:nvSpPr>
          <p:cNvPr id="4" name="TextBox 3"/>
          <p:cNvSpPr txBox="1"/>
          <p:nvPr/>
        </p:nvSpPr>
        <p:spPr>
          <a:xfrm>
            <a:off x="4431230" y="1844824"/>
            <a:ext cx="3970959" cy="3508653"/>
          </a:xfrm>
          <a:prstGeom prst="rect">
            <a:avLst/>
          </a:prstGeom>
          <a:noFill/>
        </p:spPr>
        <p:txBody>
          <a:bodyPr wrap="none" rtlCol="0">
            <a:spAutoFit/>
          </a:bodyPr>
          <a:lstStyle/>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Subject revision sessions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1:1 discussion with tutors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PSHCE programme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Wellbeing activities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charset="0"/>
                <a:ea typeface="+mn-ea"/>
                <a:cs typeface="Arial" charset="0"/>
              </a:rPr>
              <a:t>External agencies</a:t>
            </a:r>
          </a:p>
        </p:txBody>
      </p:sp>
    </p:spTree>
    <p:extLst>
      <p:ext uri="{BB962C8B-B14F-4D97-AF65-F5344CB8AC3E}">
        <p14:creationId xmlns:p14="http://schemas.microsoft.com/office/powerpoint/2010/main" val="3192759345"/>
      </p:ext>
    </p:extLst>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spd="slow" advClick="0" advTm="4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idx="1"/>
          </p:nvPr>
        </p:nvSpPr>
        <p:spPr>
          <a:xfrm>
            <a:off x="899592" y="1358157"/>
            <a:ext cx="8064896" cy="4251644"/>
          </a:xfrm>
        </p:spPr>
        <p:txBody>
          <a:bodyPr>
            <a:noAutofit/>
          </a:bodyPr>
          <a:lstStyle/>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MADE study skills workshop</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Taking Control – developing self-management</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Mental Health and Wellbeing</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Risks – including smoking and drugs</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Careers</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E-safety</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Finance – budgets and business</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British values – human rights/citizenship/diversity</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Environment</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Sexual health and relationships</a:t>
            </a:r>
          </a:p>
          <a:p>
            <a:pPr marL="342900" lvl="0" indent="-342900">
              <a:lnSpc>
                <a:spcPct val="115000"/>
              </a:lnSpc>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First Aid</a:t>
            </a:r>
          </a:p>
        </p:txBody>
      </p:sp>
      <p:sp>
        <p:nvSpPr>
          <p:cNvPr id="3" name="Rectangle 2"/>
          <p:cNvSpPr txBox="1">
            <a:spLocks noGrp="1"/>
          </p:cNvSpPr>
          <p:nvPr>
            <p:ph type="title"/>
          </p:nvPr>
        </p:nvSpPr>
        <p:spPr>
          <a:xfrm>
            <a:off x="251520" y="282222"/>
            <a:ext cx="8229600" cy="980728"/>
          </a:xfrm>
        </p:spPr>
        <p:txBody>
          <a:bodyPr>
            <a:normAutofit/>
          </a:bodyPr>
          <a:lstStyle/>
          <a:p>
            <a:pPr lvl="0" algn="ctr" hangingPunct="1"/>
            <a:r>
              <a:rPr lang="en-GB" sz="4000">
                <a:solidFill>
                  <a:schemeClr val="tx1"/>
                </a:solidFill>
                <a:effectLst/>
                <a:latin typeface="Arial" panose="020B0604020202020204" pitchFamily="34" charset="0"/>
                <a:cs typeface="Arial" panose="020B0604020202020204" pitchFamily="34" charset="0"/>
              </a:rPr>
              <a:t>PSHCE Programme – Year 9</a:t>
            </a:r>
          </a:p>
        </p:txBody>
      </p:sp>
      <p:sp>
        <p:nvSpPr>
          <p:cNvPr id="4" name="Rectangle 7"/>
          <p:cNvSpPr/>
          <p:nvPr/>
        </p:nvSpPr>
        <p:spPr>
          <a:xfrm>
            <a:off x="0" y="0"/>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pic>
        <p:nvPicPr>
          <p:cNvPr id="5" name="Picture 8" descr="C:\Users\Suzanne\AppData\Local\Microsoft\Windows\Temporary Internet Files\Content.IE5\CFHBCUZZ\MC900431568[1].png"/>
          <p:cNvPicPr>
            <a:picLocks noChangeAspect="1"/>
          </p:cNvPicPr>
          <p:nvPr/>
        </p:nvPicPr>
        <p:blipFill>
          <a:blip r:embed="rId4"/>
          <a:srcRect/>
          <a:stretch>
            <a:fillRect/>
          </a:stretch>
        </p:blipFill>
        <p:spPr>
          <a:xfrm>
            <a:off x="6781804" y="4725144"/>
            <a:ext cx="1904996" cy="1917697"/>
          </a:xfrm>
          <a:prstGeom prst="rect">
            <a:avLst/>
          </a:prstGeom>
          <a:noFill/>
          <a:ln>
            <a:noFill/>
          </a:ln>
        </p:spPr>
      </p:pic>
    </p:spTree>
    <p:custDataLst>
      <p:tags r:id="rId1"/>
    </p:custDataLst>
    <p:extLst>
      <p:ext uri="{BB962C8B-B14F-4D97-AF65-F5344CB8AC3E}">
        <p14:creationId xmlns:p14="http://schemas.microsoft.com/office/powerpoint/2010/main" val="1307780248"/>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normAutofit lnSpcReduction="10000"/>
          </a:bodyPr>
          <a:lstStyle/>
          <a:p>
            <a:pPr lvl="0">
              <a:buClrTx/>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There is a huge emphasis on reading comprehension in many examinations</a:t>
            </a:r>
          </a:p>
          <a:p>
            <a:pPr lvl="0">
              <a:buClrTx/>
              <a:buSzPct val="10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0">
              <a:buClrTx/>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Reading at home (fiction/non-fiction) </a:t>
            </a:r>
            <a:r>
              <a:rPr lang="en-GB" sz="2400" b="1" dirty="0">
                <a:latin typeface="Arial" panose="020B0604020202020204" pitchFamily="34" charset="0"/>
                <a:cs typeface="Arial" panose="020B0604020202020204" pitchFamily="34" charset="0"/>
              </a:rPr>
              <a:t>and being asked questions about this</a:t>
            </a:r>
            <a:r>
              <a:rPr lang="en-GB" sz="2400" dirty="0">
                <a:latin typeface="Arial" panose="020B0604020202020204" pitchFamily="34" charset="0"/>
                <a:cs typeface="Arial" panose="020B0604020202020204" pitchFamily="34" charset="0"/>
              </a:rPr>
              <a:t> will really help your daughter develop their understanding further</a:t>
            </a:r>
          </a:p>
          <a:p>
            <a:pPr lvl="0">
              <a:buClrTx/>
              <a:buSzPct val="1000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lvl="0">
              <a:buClrTx/>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The more students read, the better they achieve…</a:t>
            </a:r>
          </a:p>
          <a:p>
            <a:pPr lvl="0">
              <a:buClrTx/>
              <a:buSzPct val="100000"/>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lvl="0">
              <a:buClrTx/>
              <a:buSzPct val="100000"/>
              <a:buFont typeface="Arial" panose="020B0604020202020204" pitchFamily="34" charset="0"/>
              <a:buChar char="•"/>
            </a:pPr>
            <a:r>
              <a:rPr lang="en-GB" sz="2400" dirty="0">
                <a:latin typeface="Arial" panose="020B0604020202020204" pitchFamily="34" charset="0"/>
                <a:cs typeface="Arial" panose="020B0604020202020204" pitchFamily="34" charset="0"/>
              </a:rPr>
              <a:t>In school – D.E.A.R. every Wednesday.  Please ensure your child has a suitable and age appropriate reading material. </a:t>
            </a:r>
          </a:p>
        </p:txBody>
      </p:sp>
      <p:sp>
        <p:nvSpPr>
          <p:cNvPr id="3" name="Title 1"/>
          <p:cNvSpPr txBox="1">
            <a:spLocks noGrp="1"/>
          </p:cNvSpPr>
          <p:nvPr>
            <p:ph type="title"/>
          </p:nvPr>
        </p:nvSpPr>
        <p:spPr>
          <a:xfrm>
            <a:off x="600552" y="116632"/>
            <a:ext cx="8229600" cy="1143000"/>
          </a:xfrm>
        </p:spPr>
        <p:txBody>
          <a:bodyPr/>
          <a:lstStyle/>
          <a:p>
            <a:pPr lvl="0"/>
            <a:r>
              <a:rPr lang="en-GB" sz="3300">
                <a:solidFill>
                  <a:schemeClr val="tx1"/>
                </a:solidFill>
                <a:effectLst/>
                <a:latin typeface="Arial" panose="020B0604020202020204" pitchFamily="34" charset="0"/>
                <a:cs typeface="Arial" panose="020B0604020202020204" pitchFamily="34" charset="0"/>
              </a:rPr>
              <a:t>Support: The importance of reading</a:t>
            </a:r>
          </a:p>
        </p:txBody>
      </p:sp>
    </p:spTree>
    <p:extLst>
      <p:ext uri="{BB962C8B-B14F-4D97-AF65-F5344CB8AC3E}">
        <p14:creationId xmlns:p14="http://schemas.microsoft.com/office/powerpoint/2010/main" val="187297160"/>
      </p:ext>
    </p:extLst>
  </p:cSld>
  <p:clrMapOvr>
    <a:masterClrMapping/>
  </p:clrMapOvr>
  <mc:AlternateContent xmlns:mc="http://schemas.openxmlformats.org/markup-compatibility/2006" xmlns:p14="http://schemas.microsoft.com/office/powerpoint/2010/main">
    <mc:Choice Requires="p14">
      <p:transition spd="slow" p14:dur="2000" advClick="0" advTm="33510"/>
    </mc:Choice>
    <mc:Fallback xmlns="">
      <p:transition spd="slow" advClick="0" advTm="3351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882824" y="1167922"/>
            <a:ext cx="8261176" cy="5112568"/>
          </a:xfrm>
        </p:spPr>
        <p:txBody>
          <a:bodyPr>
            <a:normAutofit/>
          </a:bodyPr>
          <a:lstStyle/>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Encourage good attendance</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Support organisation</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Maintain dialogue with the school</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Contact Form Tutor/Head of Subject</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Monitor Homework</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Establish good study habits &amp; regular revision</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Revision resources </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Encourage work/life balance</a:t>
            </a:r>
          </a:p>
          <a:p>
            <a:pPr lvl="0">
              <a:lnSpc>
                <a:spcPct val="110000"/>
              </a:lnSpc>
              <a:buClrTx/>
              <a:buSzPct val="100000"/>
              <a:buFont typeface="Arial" panose="020B0604020202020204" pitchFamily="34" charset="0"/>
              <a:buChar char="•"/>
            </a:pPr>
            <a:r>
              <a:rPr lang="en-GB" sz="2600">
                <a:latin typeface="Arial" panose="020B0604020202020204" pitchFamily="34" charset="0"/>
                <a:cs typeface="Arial" panose="020B0604020202020204" pitchFamily="34" charset="0"/>
              </a:rPr>
              <a:t>Reduce social media use</a:t>
            </a:r>
          </a:p>
        </p:txBody>
      </p:sp>
      <p:sp>
        <p:nvSpPr>
          <p:cNvPr id="3" name="Title 1"/>
          <p:cNvSpPr txBox="1">
            <a:spLocks noGrp="1"/>
          </p:cNvSpPr>
          <p:nvPr>
            <p:ph type="title"/>
          </p:nvPr>
        </p:nvSpPr>
        <p:spPr>
          <a:xfrm>
            <a:off x="-252536" y="179688"/>
            <a:ext cx="8229600" cy="1008112"/>
          </a:xfrm>
        </p:spPr>
        <p:txBody>
          <a:bodyPr/>
          <a:lstStyle/>
          <a:p>
            <a:pPr lvl="0" algn="ctr"/>
            <a:r>
              <a:rPr lang="en-GB">
                <a:solidFill>
                  <a:schemeClr val="tx1"/>
                </a:solidFill>
                <a:effectLst/>
                <a:latin typeface="Arial" panose="020B0604020202020204" pitchFamily="34" charset="0"/>
                <a:cs typeface="Arial" panose="020B0604020202020204" pitchFamily="34" charset="0"/>
              </a:rPr>
              <a:t>Supporting your child</a:t>
            </a:r>
          </a:p>
        </p:txBody>
      </p:sp>
    </p:spTree>
    <p:extLst>
      <p:ext uri="{BB962C8B-B14F-4D97-AF65-F5344CB8AC3E}">
        <p14:creationId xmlns:p14="http://schemas.microsoft.com/office/powerpoint/2010/main" val="2764217886"/>
      </p:ext>
    </p:extLst>
  </p:cSld>
  <p:clrMapOvr>
    <a:masterClrMapping/>
  </p:clrMapOvr>
  <mc:AlternateContent xmlns:mc="http://schemas.openxmlformats.org/markup-compatibility/2006" xmlns:p14="http://schemas.microsoft.com/office/powerpoint/2010/main">
    <mc:Choice Requires="p14">
      <p:transition spd="slow" p14:dur="2000" advClick="0" advTm="72000"/>
    </mc:Choice>
    <mc:Fallback xmlns="">
      <p:transition spd="slow" advClick="0" advTm="7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538" y="1538790"/>
            <a:ext cx="8532948" cy="4134278"/>
          </a:xfrm>
        </p:spPr>
        <p:txBody>
          <a:bodyPr>
            <a:normAutofit fontScale="77500" lnSpcReduction="20000"/>
          </a:bodyPr>
          <a:lstStyle/>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Students are expected to attend every day that school is open. All schools have the responsibility to robustly manage and improve attendance </a:t>
            </a:r>
          </a:p>
          <a:p>
            <a:pPr>
              <a:buClrTx/>
              <a:buFont typeface="Arial" panose="020B0604020202020204" pitchFamily="34" charset="0"/>
              <a:buChar char="•"/>
            </a:pPr>
            <a:r>
              <a:rPr lang="en-GB" sz="2100" b="1" u="sng" dirty="0">
                <a:latin typeface="Arial" panose="020B0604020202020204" pitchFamily="34" charset="0"/>
                <a:cs typeface="Arial" panose="020B0604020202020204" pitchFamily="34" charset="0"/>
              </a:rPr>
              <a:t>97%</a:t>
            </a:r>
            <a:r>
              <a:rPr lang="en-GB" sz="2100" dirty="0">
                <a:latin typeface="Arial" panose="020B0604020202020204" pitchFamily="34" charset="0"/>
                <a:cs typeface="Arial" panose="020B0604020202020204" pitchFamily="34" charset="0"/>
              </a:rPr>
              <a:t> is the school attendance target.  You will receive contact from the school when absence reaches a certain point:</a:t>
            </a:r>
          </a:p>
          <a:p>
            <a:pPr lvl="1">
              <a:buClrTx/>
              <a:buFont typeface="Arial" panose="020B0604020202020204" pitchFamily="34" charset="0"/>
              <a:buChar char="•"/>
            </a:pPr>
            <a:r>
              <a:rPr lang="en-GB" sz="1800" b="1" dirty="0">
                <a:latin typeface="Arial" panose="020B0604020202020204" pitchFamily="34" charset="0"/>
                <a:cs typeface="Arial" panose="020B0604020202020204" pitchFamily="34" charset="0"/>
              </a:rPr>
              <a:t>97% - conversation with the Form Tutor</a:t>
            </a:r>
          </a:p>
          <a:p>
            <a:pPr lvl="1">
              <a:buClrTx/>
              <a:buFont typeface="Arial" panose="020B0604020202020204" pitchFamily="34" charset="0"/>
              <a:buChar char="•"/>
            </a:pPr>
            <a:r>
              <a:rPr lang="en-GB" sz="1800" b="1" dirty="0">
                <a:latin typeface="Arial" panose="020B0604020202020204" pitchFamily="34" charset="0"/>
                <a:cs typeface="Arial" panose="020B0604020202020204" pitchFamily="34" charset="0"/>
              </a:rPr>
              <a:t>95% in school meeting with Form Tutor and Year Leader</a:t>
            </a:r>
          </a:p>
          <a:p>
            <a:pPr lvl="1">
              <a:buClrTx/>
              <a:buFont typeface="Arial" panose="020B0604020202020204" pitchFamily="34" charset="0"/>
              <a:buChar char="•"/>
            </a:pPr>
            <a:r>
              <a:rPr lang="en-GB" sz="1800" b="1" dirty="0">
                <a:latin typeface="Arial" panose="020B0604020202020204" pitchFamily="34" charset="0"/>
                <a:cs typeface="Arial" panose="020B0604020202020204" pitchFamily="34" charset="0"/>
              </a:rPr>
              <a:t>90% is formally categorised as a </a:t>
            </a:r>
            <a:r>
              <a:rPr lang="en-GB" sz="1800" b="1" dirty="0">
                <a:solidFill>
                  <a:srgbClr val="FF0000"/>
                </a:solidFill>
                <a:latin typeface="Arial" panose="020B0604020202020204" pitchFamily="34" charset="0"/>
                <a:cs typeface="Arial" panose="020B0604020202020204" pitchFamily="34" charset="0"/>
              </a:rPr>
              <a:t>persistent absentee </a:t>
            </a:r>
            <a:r>
              <a:rPr lang="en-GB" sz="1800" b="1" dirty="0">
                <a:latin typeface="Arial" panose="020B0604020202020204" pitchFamily="34" charset="0"/>
                <a:cs typeface="Arial" panose="020B0604020202020204" pitchFamily="34" charset="0"/>
              </a:rPr>
              <a:t>and will require a formal Attendance meeting, which may involve someone from the Local Authority Attendance Team</a:t>
            </a:r>
          </a:p>
          <a:p>
            <a:pPr lvl="1">
              <a:buClrTx/>
              <a:buFont typeface="Arial" panose="020B0604020202020204" pitchFamily="34" charset="0"/>
              <a:buChar char="•"/>
            </a:pPr>
            <a:r>
              <a:rPr lang="en-GB" sz="1800" b="1" dirty="0">
                <a:latin typeface="Arial" panose="020B0604020202020204" pitchFamily="34" charset="0"/>
                <a:cs typeface="Arial" panose="020B0604020202020204" pitchFamily="34" charset="0"/>
              </a:rPr>
              <a:t>Below 85% - regular meetings/monitoring and Action Plan put in place in conjunction with the local Authority</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The Attendance Officer at CCHSG is Mrs Curtis</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Morning registration closes at 08.48 – after that a student is late</a:t>
            </a:r>
          </a:p>
          <a:p>
            <a:pPr>
              <a:buClrTx/>
              <a:buFont typeface="Arial" panose="020B0604020202020204" pitchFamily="34" charset="0"/>
              <a:buChar char="•"/>
            </a:pPr>
            <a:r>
              <a:rPr lang="en-GB" sz="2100" b="1" dirty="0">
                <a:solidFill>
                  <a:schemeClr val="accent4">
                    <a:lumMod val="75000"/>
                  </a:schemeClr>
                </a:solidFill>
                <a:latin typeface="Arial" panose="020B0604020202020204" pitchFamily="34" charset="0"/>
                <a:cs typeface="Arial" panose="020B0604020202020204" pitchFamily="34" charset="0"/>
              </a:rPr>
              <a:t>Punctuality is as important as attendance</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If you do not report your child’s absence by 08.30 we will ring – this is an important safeguarding measure, please do not be rude to the Attendance Officer, she is doing her job!</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All absence and lateness needs to be tracked and followed up</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Greater focus on parental and external agency involvement for 2022-2023</a:t>
            </a:r>
          </a:p>
        </p:txBody>
      </p:sp>
      <p:sp>
        <p:nvSpPr>
          <p:cNvPr id="3" name="Title 2"/>
          <p:cNvSpPr>
            <a:spLocks noGrp="1"/>
          </p:cNvSpPr>
          <p:nvPr>
            <p:ph type="title"/>
          </p:nvPr>
        </p:nvSpPr>
        <p:spPr>
          <a:xfrm>
            <a:off x="425125" y="425201"/>
            <a:ext cx="8718875" cy="759731"/>
          </a:xfrm>
        </p:spPr>
        <p:txBody>
          <a:bodyPr>
            <a:normAutofit fontScale="90000"/>
          </a:bodyPr>
          <a:lstStyle/>
          <a:p>
            <a:r>
              <a:rPr lang="en-GB" sz="4000" dirty="0">
                <a:solidFill>
                  <a:schemeClr val="tx1"/>
                </a:solidFill>
                <a:effectLst/>
                <a:latin typeface="Arial" panose="020B0604020202020204" pitchFamily="34" charset="0"/>
                <a:cs typeface="Arial" panose="020B0604020202020204" pitchFamily="34" charset="0"/>
              </a:rPr>
              <a:t>Key Pastoral Focus: 2022-2023 </a:t>
            </a:r>
            <a:r>
              <a:rPr lang="en-GB" sz="3000" dirty="0">
                <a:effectLst/>
                <a:latin typeface="Arial" panose="020B0604020202020204" pitchFamily="34" charset="0"/>
                <a:cs typeface="Arial" panose="020B0604020202020204" pitchFamily="34" charset="0"/>
              </a:rPr>
              <a:t> </a:t>
            </a:r>
            <a:r>
              <a:rPr lang="en-GB" sz="4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a:t>
            </a:r>
          </a:p>
        </p:txBody>
      </p:sp>
    </p:spTree>
    <p:extLst>
      <p:ext uri="{BB962C8B-B14F-4D97-AF65-F5344CB8AC3E}">
        <p14:creationId xmlns:p14="http://schemas.microsoft.com/office/powerpoint/2010/main" val="1424924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537" y="1012077"/>
            <a:ext cx="8532948" cy="4355183"/>
          </a:xfrm>
        </p:spPr>
        <p:txBody>
          <a:bodyPr>
            <a:normAutofit/>
          </a:bodyPr>
          <a:lstStyle/>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Good attendance requires an important partnership between parents and the school</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We thank you in advance for your endeavours to ensure that your child arrives in school every day they are able</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We are no longer able to accept GP advice in cases of long-term illness, this needs to come from a consultant</a:t>
            </a:r>
          </a:p>
          <a:p>
            <a:pPr>
              <a:buClrTx/>
              <a:buFont typeface="Arial" panose="020B0604020202020204" pitchFamily="34" charset="0"/>
              <a:buChar char="•"/>
            </a:pPr>
            <a:r>
              <a:rPr lang="en-GB" sz="2100" dirty="0">
                <a:latin typeface="Arial" panose="020B0604020202020204" pitchFamily="34" charset="0"/>
                <a:cs typeface="Arial" panose="020B0604020202020204" pitchFamily="34" charset="0"/>
              </a:rPr>
              <a:t>Big plea – please avoid soft absences </a:t>
            </a:r>
          </a:p>
        </p:txBody>
      </p:sp>
      <p:sp>
        <p:nvSpPr>
          <p:cNvPr id="3" name="Title 2"/>
          <p:cNvSpPr>
            <a:spLocks noGrp="1"/>
          </p:cNvSpPr>
          <p:nvPr>
            <p:ph type="title"/>
          </p:nvPr>
        </p:nvSpPr>
        <p:spPr>
          <a:xfrm>
            <a:off x="320574" y="299017"/>
            <a:ext cx="8718875" cy="759731"/>
          </a:xfrm>
        </p:spPr>
        <p:txBody>
          <a:bodyPr>
            <a:normAutofit/>
          </a:bodyPr>
          <a:lstStyle/>
          <a:p>
            <a:r>
              <a:rPr lang="en-GB" sz="4000" dirty="0">
                <a:solidFill>
                  <a:schemeClr val="tx1"/>
                </a:solidFill>
                <a:effectLst/>
                <a:latin typeface="Arial" panose="020B0604020202020204" pitchFamily="34" charset="0"/>
                <a:cs typeface="Arial" panose="020B0604020202020204" pitchFamily="34" charset="0"/>
              </a:rPr>
              <a:t>Key Focus: </a:t>
            </a:r>
            <a:r>
              <a:rPr lang="en-GB" sz="4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Attendance</a:t>
            </a:r>
          </a:p>
        </p:txBody>
      </p:sp>
      <p:sp>
        <p:nvSpPr>
          <p:cNvPr id="5" name="Rectangle 1">
            <a:extLst>
              <a:ext uri="{FF2B5EF4-FFF2-40B4-BE49-F238E27FC236}">
                <a16:creationId xmlns:a16="http://schemas.microsoft.com/office/drawing/2014/main" id="{5B6C941F-6451-512A-746A-4E9FAC8C07AB}"/>
              </a:ext>
            </a:extLst>
          </p:cNvPr>
          <p:cNvSpPr/>
          <p:nvPr/>
        </p:nvSpPr>
        <p:spPr>
          <a:xfrm>
            <a:off x="568171" y="3790767"/>
            <a:ext cx="8044763" cy="2086252"/>
          </a:xfrm>
          <a:prstGeom prst="rect">
            <a:avLst/>
          </a:prstGeom>
          <a:solidFill>
            <a:srgbClr val="4F81BD"/>
          </a:solidFill>
          <a:ln w="55001">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Please note that schools cannot authorise any term time holidays.  This includes instances when holidays run into term time.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Religious holidays are only authorised for one day and must be a day that the official religious body sanctions as a formal religious holiday.  The DfE class this as a day when the student’s parents would be required by the religious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body to stay away from their employment in order to mark the occasion</a:t>
            </a:r>
            <a:r>
              <a:rPr lang="en-GB" sz="2400" b="0" i="0" u="none" strike="noStrike" kern="1200" cap="none" spc="0" baseline="0" dirty="0">
                <a:solidFill>
                  <a:srgbClr val="FFFFFF"/>
                </a:solidFill>
                <a:uFillTx/>
                <a:latin typeface="Arial" pitchFamily="34"/>
                <a:cs typeface="Arial" pitchFamily="34"/>
              </a:rPr>
              <a:t>. </a:t>
            </a:r>
          </a:p>
        </p:txBody>
      </p:sp>
    </p:spTree>
    <p:extLst>
      <p:ext uri="{BB962C8B-B14F-4D97-AF65-F5344CB8AC3E}">
        <p14:creationId xmlns:p14="http://schemas.microsoft.com/office/powerpoint/2010/main" val="270640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0B4326-2A10-F763-F1DD-B547880B698C}"/>
              </a:ext>
            </a:extLst>
          </p:cNvPr>
          <p:cNvPicPr>
            <a:picLocks noGrp="1" noChangeAspect="1"/>
          </p:cNvPicPr>
          <p:nvPr>
            <p:ph idx="1"/>
          </p:nvPr>
        </p:nvPicPr>
        <p:blipFill rotWithShape="1">
          <a:blip r:embed="rId3"/>
          <a:srcRect l="7955" t="15841" r="57174" b="11092"/>
          <a:stretch/>
        </p:blipFill>
        <p:spPr>
          <a:xfrm>
            <a:off x="889046" y="490619"/>
            <a:ext cx="7615763" cy="4488178"/>
          </a:xfrm>
        </p:spPr>
      </p:pic>
    </p:spTree>
    <p:extLst>
      <p:ext uri="{BB962C8B-B14F-4D97-AF65-F5344CB8AC3E}">
        <p14:creationId xmlns:p14="http://schemas.microsoft.com/office/powerpoint/2010/main" val="206325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0008" y="1954910"/>
            <a:ext cx="7825968" cy="4525962"/>
          </a:xfrm>
        </p:spPr>
        <p:txBody>
          <a:bodyPr>
            <a:normAutofit/>
          </a:bodyPr>
          <a:lstStyle/>
          <a:p>
            <a:pPr>
              <a:buClrTx/>
              <a:buFont typeface="Arial" panose="020B0604020202020204" pitchFamily="34" charset="0"/>
              <a:buChar char="•"/>
            </a:pPr>
            <a:r>
              <a:rPr lang="en-GB" sz="2400" dirty="0">
                <a:latin typeface="Arial" panose="020B0604020202020204" pitchFamily="34" charset="0"/>
                <a:cs typeface="Arial" panose="020B0604020202020204" pitchFamily="34" charset="0"/>
              </a:rPr>
              <a:t>If students are not well enough to attend school – priority should be for them to rest and return to full health</a:t>
            </a:r>
          </a:p>
          <a:p>
            <a:pPr>
              <a:buClrTx/>
              <a:buFont typeface="Arial" panose="020B0604020202020204" pitchFamily="34" charset="0"/>
              <a:buChar char="•"/>
            </a:pPr>
            <a:r>
              <a:rPr lang="en-GB" sz="2400" dirty="0">
                <a:latin typeface="Arial" panose="020B0604020202020204" pitchFamily="34" charset="0"/>
                <a:cs typeface="Arial" panose="020B0604020202020204" pitchFamily="34" charset="0"/>
              </a:rPr>
              <a:t>Work missed should be completed on return to school and will not be set during illness </a:t>
            </a:r>
          </a:p>
          <a:p>
            <a:pPr>
              <a:buClrTx/>
              <a:buFont typeface="Arial" panose="020B0604020202020204" pitchFamily="34" charset="0"/>
              <a:buChar char="•"/>
            </a:pPr>
            <a:r>
              <a:rPr lang="en-GB" sz="2400" dirty="0">
                <a:latin typeface="Arial" panose="020B0604020202020204" pitchFamily="34" charset="0"/>
                <a:cs typeface="Arial" panose="020B0604020202020204" pitchFamily="34" charset="0"/>
              </a:rPr>
              <a:t>On return to school students can make their teachers aware in lesson or via email</a:t>
            </a:r>
          </a:p>
          <a:p>
            <a:pPr>
              <a:buClrTx/>
              <a:buFont typeface="Arial" panose="020B0604020202020204" pitchFamily="34" charset="0"/>
              <a:buChar char="•"/>
            </a:pPr>
            <a:r>
              <a:rPr lang="en-GB" sz="2400" dirty="0">
                <a:latin typeface="Arial" panose="020B0604020202020204" pitchFamily="34" charset="0"/>
                <a:cs typeface="Arial" panose="020B0604020202020204" pitchFamily="34" charset="0"/>
              </a:rPr>
              <a:t>All lessons and resources are available to students on SharePoint</a:t>
            </a:r>
          </a:p>
        </p:txBody>
      </p:sp>
      <p:sp>
        <p:nvSpPr>
          <p:cNvPr id="3" name="Title 2"/>
          <p:cNvSpPr>
            <a:spLocks noGrp="1"/>
          </p:cNvSpPr>
          <p:nvPr>
            <p:ph type="title"/>
          </p:nvPr>
        </p:nvSpPr>
        <p:spPr>
          <a:xfrm>
            <a:off x="257452" y="377128"/>
            <a:ext cx="8558074" cy="1143000"/>
          </a:xfrm>
        </p:spPr>
        <p:txBody>
          <a:bodyPr>
            <a:noAutofit/>
          </a:bodyPr>
          <a:lstStyle/>
          <a:p>
            <a:pPr algn="ctr"/>
            <a:r>
              <a:rPr lang="en-GB" sz="4000" dirty="0">
                <a:solidFill>
                  <a:schemeClr val="tx1"/>
                </a:solidFill>
                <a:effectLst/>
                <a:latin typeface="Arial" panose="020B0604020202020204" pitchFamily="34" charset="0"/>
                <a:cs typeface="Arial" panose="020B0604020202020204" pitchFamily="34" charset="0"/>
              </a:rPr>
              <a:t>Catching up on missed </a:t>
            </a:r>
            <a:br>
              <a:rPr lang="en-GB" sz="4000" dirty="0">
                <a:solidFill>
                  <a:schemeClr val="tx1"/>
                </a:solidFill>
                <a:effectLst/>
                <a:latin typeface="Arial" panose="020B0604020202020204" pitchFamily="34" charset="0"/>
                <a:cs typeface="Arial" panose="020B0604020202020204" pitchFamily="34" charset="0"/>
              </a:rPr>
            </a:br>
            <a:r>
              <a:rPr lang="en-GB" sz="4000" dirty="0">
                <a:solidFill>
                  <a:schemeClr val="tx1"/>
                </a:solidFill>
                <a:effectLst/>
                <a:latin typeface="Arial" panose="020B0604020202020204" pitchFamily="34" charset="0"/>
                <a:cs typeface="Arial" panose="020B0604020202020204" pitchFamily="34" charset="0"/>
              </a:rPr>
              <a:t>school work</a:t>
            </a:r>
          </a:p>
        </p:txBody>
      </p:sp>
    </p:spTree>
    <p:extLst>
      <p:ext uri="{BB962C8B-B14F-4D97-AF65-F5344CB8AC3E}">
        <p14:creationId xmlns:p14="http://schemas.microsoft.com/office/powerpoint/2010/main" val="638668941"/>
      </p:ext>
    </p:extLst>
  </p:cSld>
  <p:clrMapOvr>
    <a:masterClrMapping/>
  </p:clrMapOvr>
  <mc:AlternateContent xmlns:mc="http://schemas.openxmlformats.org/markup-compatibility/2006" xmlns:p14="http://schemas.microsoft.com/office/powerpoint/2010/main">
    <mc:Choice Requires="p14">
      <p:transition p14:dur="0" advTm="62221"/>
    </mc:Choice>
    <mc:Fallback xmlns="">
      <p:transition advTm="6222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E54EA-4BEB-9CCB-3B28-7DF53FB82DF4}"/>
              </a:ext>
            </a:extLst>
          </p:cNvPr>
          <p:cNvSpPr>
            <a:spLocks noGrp="1"/>
          </p:cNvSpPr>
          <p:nvPr>
            <p:ph idx="1"/>
          </p:nvPr>
        </p:nvSpPr>
        <p:spPr>
          <a:xfrm>
            <a:off x="457200" y="1516442"/>
            <a:ext cx="8229600" cy="4515868"/>
          </a:xfrm>
        </p:spPr>
        <p:txBody>
          <a:bodyPr>
            <a:normAutofit lnSpcReduction="10000"/>
          </a:bodyPr>
          <a:lstStyle/>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We have acted on parental requests for the school to hold and hand out paracetamol.  Parents quite rightly stated that if paracetamol had been administered in school, their child would not have needed to be sent home due to illness</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We have gone through full due diligence checks including legal and medical advice</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There will be a new policy sent home to parents detailing our parameters for handing out paracetamol in school </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Parents will need to sign the consent and also give consent at the time, so that we can ascertain if the student has already had paracetamol</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Paracetamol will only be issued four times per term to students</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We will only give the correct dosage per age limit</a:t>
            </a:r>
          </a:p>
          <a:p>
            <a:pPr>
              <a:buClrTx/>
              <a:buSzPct val="100000"/>
              <a:buFont typeface="Arial" panose="020B0604020202020204" pitchFamily="34" charset="0"/>
              <a:buChar char="•"/>
            </a:pPr>
            <a:r>
              <a:rPr lang="en-GB" sz="2000" dirty="0">
                <a:latin typeface="Arial" panose="020B0604020202020204" pitchFamily="34" charset="0"/>
                <a:cs typeface="Arial" panose="020B0604020202020204" pitchFamily="34" charset="0"/>
              </a:rPr>
              <a:t>Polite reminder that any other medication needs to come into the school and parents need to sign a medical consent form</a:t>
            </a:r>
          </a:p>
        </p:txBody>
      </p:sp>
      <p:sp>
        <p:nvSpPr>
          <p:cNvPr id="3" name="Title 2">
            <a:extLst>
              <a:ext uri="{FF2B5EF4-FFF2-40B4-BE49-F238E27FC236}">
                <a16:creationId xmlns:a16="http://schemas.microsoft.com/office/drawing/2014/main" id="{A66283DC-3BB8-A095-31E7-81B6F2F60BCA}"/>
              </a:ext>
            </a:extLst>
          </p:cNvPr>
          <p:cNvSpPr>
            <a:spLocks noGrp="1"/>
          </p:cNvSpPr>
          <p:nvPr>
            <p:ph type="title"/>
          </p:nvPr>
        </p:nvSpPr>
        <p:spPr/>
        <p:txBody>
          <a:bodyPr>
            <a:normAutofit fontScale="90000"/>
          </a:bodyPr>
          <a:lstStyle/>
          <a:p>
            <a:r>
              <a:rPr lang="en-GB" dirty="0">
                <a:solidFill>
                  <a:schemeClr val="tx1"/>
                </a:solidFill>
                <a:effectLst/>
                <a:latin typeface="Arial" panose="020B0604020202020204" pitchFamily="34" charset="0"/>
                <a:cs typeface="Arial" panose="020B0604020202020204" pitchFamily="34" charset="0"/>
              </a:rPr>
              <a:t>New to CCHSG – Administering school based Paracetamol</a:t>
            </a:r>
          </a:p>
        </p:txBody>
      </p:sp>
      <p:pic>
        <p:nvPicPr>
          <p:cNvPr id="4" name="Picture 3">
            <a:extLst>
              <a:ext uri="{FF2B5EF4-FFF2-40B4-BE49-F238E27FC236}">
                <a16:creationId xmlns:a16="http://schemas.microsoft.com/office/drawing/2014/main" id="{2462D479-6952-4831-51F0-6E1BF02C8FF3}"/>
              </a:ext>
            </a:extLst>
          </p:cNvPr>
          <p:cNvPicPr>
            <a:picLocks noChangeAspect="1"/>
          </p:cNvPicPr>
          <p:nvPr/>
        </p:nvPicPr>
        <p:blipFill>
          <a:blip r:embed="rId3"/>
          <a:stretch>
            <a:fillRect/>
          </a:stretch>
        </p:blipFill>
        <p:spPr>
          <a:xfrm>
            <a:off x="7899888" y="5866372"/>
            <a:ext cx="991628" cy="991628"/>
          </a:xfrm>
          <a:prstGeom prst="rect">
            <a:avLst/>
          </a:prstGeom>
        </p:spPr>
      </p:pic>
    </p:spTree>
    <p:extLst>
      <p:ext uri="{BB962C8B-B14F-4D97-AF65-F5344CB8AC3E}">
        <p14:creationId xmlns:p14="http://schemas.microsoft.com/office/powerpoint/2010/main" val="266272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1" y="5596400"/>
            <a:ext cx="5753595"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CCHSG Designated Safeguarding Team</a:t>
            </a:r>
          </a:p>
        </p:txBody>
      </p:sp>
      <p:pic>
        <p:nvPicPr>
          <p:cNvPr id="3" name="Picture 2">
            <a:extLst>
              <a:ext uri="{FF2B5EF4-FFF2-40B4-BE49-F238E27FC236}">
                <a16:creationId xmlns:a16="http://schemas.microsoft.com/office/drawing/2014/main" id="{8C0BF559-37E3-8C45-0E6D-3A94B1419D6D}"/>
              </a:ext>
            </a:extLst>
          </p:cNvPr>
          <p:cNvPicPr>
            <a:picLocks noChangeAspect="1"/>
          </p:cNvPicPr>
          <p:nvPr/>
        </p:nvPicPr>
        <p:blipFill rotWithShape="1">
          <a:blip r:embed="rId3"/>
          <a:srcRect l="28447" t="7324" r="28932" b="6270"/>
          <a:stretch/>
        </p:blipFill>
        <p:spPr>
          <a:xfrm>
            <a:off x="2219417" y="133165"/>
            <a:ext cx="4900474" cy="5384834"/>
          </a:xfrm>
          <a:prstGeom prst="rect">
            <a:avLst/>
          </a:prstGeom>
        </p:spPr>
      </p:pic>
    </p:spTree>
    <p:extLst>
      <p:ext uri="{BB962C8B-B14F-4D97-AF65-F5344CB8AC3E}">
        <p14:creationId xmlns:p14="http://schemas.microsoft.com/office/powerpoint/2010/main" val="421217254"/>
      </p:ext>
    </p:extLst>
  </p:cSld>
  <p:clrMapOvr>
    <a:masterClrMapping/>
  </p:clrMapOvr>
  <mc:AlternateContent xmlns:mc="http://schemas.openxmlformats.org/markup-compatibility/2006" xmlns:p14="http://schemas.microsoft.com/office/powerpoint/2010/main">
    <mc:Choice Requires="p14">
      <p:transition p14:dur="0" advTm="4000"/>
    </mc:Choice>
    <mc:Fallback xmlns="">
      <p:transition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D92BE058-06A6-7841-B90D-527CC7E473CD}"/>
              </a:ext>
            </a:extLst>
          </p:cNvPr>
          <p:cNvPicPr>
            <a:picLocks noGrp="1" noChangeAspect="1"/>
          </p:cNvPicPr>
          <p:nvPr>
            <p:ph idx="1"/>
          </p:nvPr>
        </p:nvPicPr>
        <p:blipFill>
          <a:blip r:embed="rId2"/>
          <a:stretch>
            <a:fillRect/>
          </a:stretch>
        </p:blipFill>
        <p:spPr>
          <a:xfrm>
            <a:off x="5772067" y="1642591"/>
            <a:ext cx="2173331" cy="4525962"/>
          </a:xfrm>
        </p:spPr>
      </p:pic>
      <p:sp>
        <p:nvSpPr>
          <p:cNvPr id="3" name="Title 2">
            <a:extLst>
              <a:ext uri="{FF2B5EF4-FFF2-40B4-BE49-F238E27FC236}">
                <a16:creationId xmlns:a16="http://schemas.microsoft.com/office/drawing/2014/main" id="{B3572285-7786-BC64-3404-90FFB7825608}"/>
              </a:ext>
            </a:extLst>
          </p:cNvPr>
          <p:cNvSpPr>
            <a:spLocks noGrp="1"/>
          </p:cNvSpPr>
          <p:nvPr>
            <p:ph type="title"/>
          </p:nvPr>
        </p:nvSpPr>
        <p:spPr/>
        <p:txBody>
          <a:bodyPr vert="horz" lIns="91440" tIns="45720" rIns="91440" bIns="45720" rtlCol="0" anchor="ctr">
            <a:normAutofit/>
            <a:scene3d>
              <a:camera prst="orthographicFront"/>
              <a:lightRig rig="soft" dir="t"/>
            </a:scene3d>
            <a:sp3d prstMaterial="softEdge">
              <a:bevelT w="25400" h="25400"/>
            </a:sp3d>
          </a:bodyPr>
          <a:lstStyle/>
          <a:p>
            <a:r>
              <a:rPr lang="en-US" dirty="0">
                <a:solidFill>
                  <a:schemeClr val="tx1"/>
                </a:solidFill>
                <a:effectLst/>
                <a:latin typeface="Arial" panose="020B0604020202020204" pitchFamily="34" charset="0"/>
                <a:cs typeface="Arial" panose="020B0604020202020204" pitchFamily="34" charset="0"/>
              </a:rPr>
              <a:t>New this year- </a:t>
            </a:r>
            <a:r>
              <a:rPr lang="en-US" dirty="0" err="1">
                <a:solidFill>
                  <a:schemeClr val="tx1"/>
                </a:solidFill>
                <a:effectLst/>
                <a:latin typeface="Arial" panose="020B0604020202020204" pitchFamily="34" charset="0"/>
                <a:cs typeface="Arial" panose="020B0604020202020204" pitchFamily="34" charset="0"/>
              </a:rPr>
              <a:t>Civica</a:t>
            </a:r>
            <a:r>
              <a:rPr lang="en-US" dirty="0">
                <a:solidFill>
                  <a:schemeClr val="tx1"/>
                </a:solidFill>
                <a:effectLst/>
                <a:latin typeface="Arial" panose="020B0604020202020204" pitchFamily="34" charset="0"/>
                <a:cs typeface="Arial" panose="020B0604020202020204" pitchFamily="34" charset="0"/>
              </a:rPr>
              <a:t> Eats</a:t>
            </a:r>
          </a:p>
        </p:txBody>
      </p:sp>
      <p:sp>
        <p:nvSpPr>
          <p:cNvPr id="5" name="TextBox 4">
            <a:extLst>
              <a:ext uri="{FF2B5EF4-FFF2-40B4-BE49-F238E27FC236}">
                <a16:creationId xmlns:a16="http://schemas.microsoft.com/office/drawing/2014/main" id="{9F37F779-60F0-CD63-D765-6067798AD8A5}"/>
              </a:ext>
            </a:extLst>
          </p:cNvPr>
          <p:cNvSpPr txBox="1"/>
          <p:nvPr/>
        </p:nvSpPr>
        <p:spPr>
          <a:xfrm>
            <a:off x="678050" y="2179449"/>
            <a:ext cx="4155483"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To be launched in October</a:t>
            </a:r>
            <a:endParaRPr lang="en-US" sz="2400">
              <a:cs typeface="Arial"/>
            </a:endParaRPr>
          </a:p>
          <a:p>
            <a:endParaRPr lang="en-US" sz="2400">
              <a:cs typeface="Arial"/>
            </a:endParaRPr>
          </a:p>
          <a:p>
            <a:r>
              <a:rPr lang="en-US" sz="2400">
                <a:latin typeface="Arial"/>
                <a:cs typeface="Arial"/>
              </a:rPr>
              <a:t>App to pre order lunchtime sandwiches, salads, drinks, burgers and salads</a:t>
            </a:r>
            <a:endParaRPr lang="en-US" sz="2400">
              <a:cs typeface="Arial"/>
            </a:endParaRPr>
          </a:p>
          <a:p>
            <a:endParaRPr lang="en-US" sz="2400">
              <a:cs typeface="Arial"/>
            </a:endParaRPr>
          </a:p>
          <a:p>
            <a:r>
              <a:rPr lang="en-US" sz="2400">
                <a:latin typeface="Arial"/>
                <a:cs typeface="Arial"/>
              </a:rPr>
              <a:t>Links directly to parent pay</a:t>
            </a:r>
            <a:endParaRPr lang="en-US" sz="2400">
              <a:cs typeface="Arial"/>
            </a:endParaRPr>
          </a:p>
          <a:p>
            <a:endParaRPr lang="en-US" sz="2400">
              <a:cs typeface="Arial"/>
            </a:endParaRPr>
          </a:p>
          <a:p>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9872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0530" y="-85419"/>
            <a:ext cx="8229600" cy="1143000"/>
          </a:xfrm>
        </p:spPr>
        <p:txBody>
          <a:bodyPr>
            <a:normAutofit/>
          </a:bodyPr>
          <a:lstStyle/>
          <a:p>
            <a:r>
              <a:rPr lang="en-GB" sz="3600">
                <a:solidFill>
                  <a:schemeClr val="tx1"/>
                </a:solidFill>
                <a:effectLst/>
                <a:latin typeface="Arial" panose="020B0604020202020204" pitchFamily="34" charset="0"/>
                <a:cs typeface="Arial" panose="020B0604020202020204" pitchFamily="34" charset="0"/>
              </a:rPr>
              <a:t>Expectations</a:t>
            </a:r>
          </a:p>
        </p:txBody>
      </p:sp>
      <p:sp>
        <p:nvSpPr>
          <p:cNvPr id="4" name="TextBox 3"/>
          <p:cNvSpPr txBox="1"/>
          <p:nvPr/>
        </p:nvSpPr>
        <p:spPr>
          <a:xfrm>
            <a:off x="611560" y="673481"/>
            <a:ext cx="7200799" cy="5632311"/>
          </a:xfrm>
          <a:prstGeom prst="rect">
            <a:avLst/>
          </a:prstGeom>
          <a:noFill/>
        </p:spPr>
        <p:txBody>
          <a:bodyPr wrap="square" rtlCol="0">
            <a:spAutoFit/>
          </a:bodyPr>
          <a:lstStyle/>
          <a:p>
            <a:pPr>
              <a:lnSpc>
                <a:spcPct val="150000"/>
              </a:lnSpc>
            </a:pPr>
            <a:r>
              <a:rPr lang="en-GB" sz="2000" b="1"/>
              <a:t>Jewellery</a:t>
            </a:r>
          </a:p>
          <a:p>
            <a:pPr marL="800100" lvl="1" indent="-342900">
              <a:lnSpc>
                <a:spcPct val="150000"/>
              </a:lnSpc>
              <a:buFont typeface="Arial" panose="020B0604020202020204" pitchFamily="34" charset="0"/>
              <a:buChar char="•"/>
            </a:pPr>
            <a:r>
              <a:rPr lang="en-GB" sz="2000"/>
              <a:t>One pair of plain round studs in the lobe</a:t>
            </a:r>
          </a:p>
          <a:p>
            <a:pPr marL="800100" lvl="1" indent="-342900">
              <a:lnSpc>
                <a:spcPct val="150000"/>
              </a:lnSpc>
              <a:buFont typeface="Arial" panose="020B0604020202020204" pitchFamily="34" charset="0"/>
              <a:buChar char="•"/>
            </a:pPr>
            <a:r>
              <a:rPr lang="en-GB" sz="2000" err="1"/>
              <a:t>iWatches</a:t>
            </a:r>
            <a:r>
              <a:rPr lang="en-GB" sz="2000"/>
              <a:t> are not permitted</a:t>
            </a:r>
          </a:p>
          <a:p>
            <a:pPr marL="800100" lvl="1" indent="-342900">
              <a:lnSpc>
                <a:spcPct val="150000"/>
              </a:lnSpc>
              <a:buFont typeface="Arial" panose="020B0604020202020204" pitchFamily="34" charset="0"/>
              <a:buChar char="•"/>
            </a:pPr>
            <a:r>
              <a:rPr lang="en-GB" sz="2000"/>
              <a:t>No other jewellery is allowed</a:t>
            </a:r>
          </a:p>
          <a:p>
            <a:pPr>
              <a:lnSpc>
                <a:spcPct val="150000"/>
              </a:lnSpc>
            </a:pPr>
            <a:r>
              <a:rPr lang="en-GB" sz="2000" b="1"/>
              <a:t>Not Acceptable</a:t>
            </a:r>
          </a:p>
          <a:p>
            <a:pPr marL="800100" lvl="1" indent="-342900">
              <a:lnSpc>
                <a:spcPct val="150000"/>
              </a:lnSpc>
              <a:buFont typeface="Arial" panose="020B0604020202020204" pitchFamily="34" charset="0"/>
              <a:buChar char="•"/>
            </a:pPr>
            <a:r>
              <a:rPr lang="en-GB" sz="2000"/>
              <a:t>Make up including eyebrows</a:t>
            </a:r>
          </a:p>
          <a:p>
            <a:pPr marL="800100" lvl="1" indent="-342900">
              <a:lnSpc>
                <a:spcPct val="150000"/>
              </a:lnSpc>
              <a:buFont typeface="Arial" panose="020B0604020202020204" pitchFamily="34" charset="0"/>
              <a:buChar char="•"/>
            </a:pPr>
            <a:r>
              <a:rPr lang="en-GB" sz="2000"/>
              <a:t>False eyelashes</a:t>
            </a:r>
          </a:p>
          <a:p>
            <a:pPr marL="800100" lvl="1" indent="-342900">
              <a:lnSpc>
                <a:spcPct val="150000"/>
              </a:lnSpc>
              <a:buFont typeface="Arial" panose="020B0604020202020204" pitchFamily="34" charset="0"/>
              <a:buChar char="•"/>
            </a:pPr>
            <a:r>
              <a:rPr lang="en-GB" sz="2000"/>
              <a:t>False nails</a:t>
            </a:r>
          </a:p>
          <a:p>
            <a:pPr marL="800100" lvl="1" indent="-342900">
              <a:lnSpc>
                <a:spcPct val="150000"/>
              </a:lnSpc>
              <a:buFont typeface="Arial" panose="020B0604020202020204" pitchFamily="34" charset="0"/>
              <a:buChar char="•"/>
            </a:pPr>
            <a:r>
              <a:rPr lang="en-GB" sz="2000"/>
              <a:t>Nail varnish</a:t>
            </a:r>
          </a:p>
          <a:p>
            <a:pPr marL="800100" lvl="1" indent="-342900">
              <a:lnSpc>
                <a:spcPct val="150000"/>
              </a:lnSpc>
              <a:buFont typeface="Arial" panose="020B0604020202020204" pitchFamily="34" charset="0"/>
              <a:buChar char="•"/>
            </a:pPr>
            <a:r>
              <a:rPr lang="en-GB" sz="2000"/>
              <a:t>Extreme hair styles or colours including </a:t>
            </a:r>
            <a:r>
              <a:rPr lang="en-GB" sz="2000" err="1"/>
              <a:t>Balayage</a:t>
            </a:r>
            <a:endParaRPr lang="en-GB" sz="2000"/>
          </a:p>
          <a:p>
            <a:pPr marL="800100" lvl="1" indent="-342900">
              <a:lnSpc>
                <a:spcPct val="150000"/>
              </a:lnSpc>
              <a:buFont typeface="Arial" panose="020B0604020202020204" pitchFamily="34" charset="0"/>
              <a:buChar char="•"/>
            </a:pPr>
            <a:r>
              <a:rPr lang="en-GB" sz="2000"/>
              <a:t>Henna patterns on hands or nails</a:t>
            </a:r>
          </a:p>
          <a:p>
            <a:pPr marL="800100" lvl="1" indent="-342900">
              <a:lnSpc>
                <a:spcPct val="150000"/>
              </a:lnSpc>
              <a:buFont typeface="Arial" panose="020B0604020202020204" pitchFamily="34" charset="0"/>
              <a:buChar char="•"/>
            </a:pPr>
            <a:r>
              <a:rPr lang="en-GB" sz="2000"/>
              <a:t>Blue or black hair band, no additional hair accessories</a:t>
            </a:r>
          </a:p>
        </p:txBody>
      </p:sp>
    </p:spTree>
    <p:extLst>
      <p:ext uri="{BB962C8B-B14F-4D97-AF65-F5344CB8AC3E}">
        <p14:creationId xmlns:p14="http://schemas.microsoft.com/office/powerpoint/2010/main" val="1443875308"/>
      </p:ext>
    </p:extLst>
  </p:cSld>
  <p:clrMapOvr>
    <a:masterClrMapping/>
  </p:clrMapOvr>
  <mc:AlternateContent xmlns:mc="http://schemas.openxmlformats.org/markup-compatibility/2006" xmlns:p14="http://schemas.microsoft.com/office/powerpoint/2010/main">
    <mc:Choice Requires="p14">
      <p:transition spd="slow" p14:dur="2000" advClick="0" advTm="71000"/>
    </mc:Choice>
    <mc:Fallback xmlns="">
      <p:transition spd="slow" advClick="0" advTm="7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83568" y="1268760"/>
            <a:ext cx="4525962" cy="4525962"/>
          </a:xfrm>
          <a:prstGeom prst="rect">
            <a:avLst/>
          </a:prstGeom>
        </p:spPr>
      </p:pic>
      <p:sp>
        <p:nvSpPr>
          <p:cNvPr id="3" name="Title 2"/>
          <p:cNvSpPr>
            <a:spLocks noGrp="1"/>
          </p:cNvSpPr>
          <p:nvPr>
            <p:ph type="title"/>
          </p:nvPr>
        </p:nvSpPr>
        <p:spPr/>
        <p:txBody>
          <a:bodyPr/>
          <a:lstStyle/>
          <a:p>
            <a:r>
              <a:rPr lang="en-GB">
                <a:solidFill>
                  <a:schemeClr val="tx1"/>
                </a:solidFill>
                <a:effectLst/>
                <a:latin typeface="Arial" panose="020B0604020202020204" pitchFamily="34" charset="0"/>
                <a:cs typeface="Arial" panose="020B0604020202020204" pitchFamily="34" charset="0"/>
              </a:rPr>
              <a:t>Ankle socks</a:t>
            </a:r>
          </a:p>
        </p:txBody>
      </p:sp>
      <p:pic>
        <p:nvPicPr>
          <p:cNvPr id="5" name="Picture 4"/>
          <p:cNvPicPr>
            <a:picLocks noChangeAspect="1"/>
          </p:cNvPicPr>
          <p:nvPr/>
        </p:nvPicPr>
        <p:blipFill>
          <a:blip r:embed="rId4"/>
          <a:stretch>
            <a:fillRect/>
          </a:stretch>
        </p:blipFill>
        <p:spPr>
          <a:xfrm>
            <a:off x="5813790" y="1988840"/>
            <a:ext cx="2295525" cy="1990725"/>
          </a:xfrm>
          <a:prstGeom prst="rect">
            <a:avLst/>
          </a:prstGeom>
        </p:spPr>
      </p:pic>
      <p:cxnSp>
        <p:nvCxnSpPr>
          <p:cNvPr id="7" name="Straight Connector 6"/>
          <p:cNvCxnSpPr/>
          <p:nvPr/>
        </p:nvCxnSpPr>
        <p:spPr>
          <a:xfrm>
            <a:off x="5580112" y="1556792"/>
            <a:ext cx="2880320" cy="2736304"/>
          </a:xfrm>
          <a:prstGeom prst="line">
            <a:avLst/>
          </a:prstGeom>
          <a:ln w="6350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V="1">
            <a:off x="5813790" y="1417638"/>
            <a:ext cx="2502626" cy="2947466"/>
          </a:xfrm>
          <a:prstGeom prst="line">
            <a:avLst/>
          </a:prstGeom>
          <a:ln w="635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567767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26683"/>
            <a:ext cx="8229600" cy="1143000"/>
          </a:xfrm>
        </p:spPr>
        <p:txBody>
          <a:bodyPr>
            <a:normAutofit/>
          </a:bodyPr>
          <a:lstStyle/>
          <a:p>
            <a:r>
              <a:rPr lang="en-GB" sz="4000">
                <a:solidFill>
                  <a:schemeClr val="tx1"/>
                </a:solidFill>
                <a:effectLst/>
                <a:latin typeface="Arial" panose="020B0604020202020204" pitchFamily="34" charset="0"/>
                <a:cs typeface="Arial" panose="020B0604020202020204" pitchFamily="34" charset="0"/>
              </a:rPr>
              <a:t>Communication</a:t>
            </a:r>
          </a:p>
        </p:txBody>
      </p:sp>
      <p:sp>
        <p:nvSpPr>
          <p:cNvPr id="4" name="TextBox 3"/>
          <p:cNvSpPr txBox="1"/>
          <p:nvPr/>
        </p:nvSpPr>
        <p:spPr>
          <a:xfrm>
            <a:off x="683568" y="1469683"/>
            <a:ext cx="6158994" cy="3970318"/>
          </a:xfrm>
          <a:prstGeom prst="rect">
            <a:avLst/>
          </a:prstGeom>
          <a:noFill/>
        </p:spPr>
        <p:txBody>
          <a:bodyPr wrap="none" rtlCol="0">
            <a:spAutoFit/>
          </a:bodyPr>
          <a:lstStyle/>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Weekly parent and student bulletin</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School </a:t>
            </a:r>
            <a:r>
              <a:rPr kumimoji="0" lang="en-GB" sz="2800" b="0" i="0" u="none" strike="noStrike" kern="1200" cap="none" spc="0" normalizeH="0" baseline="0" noProof="0" err="1">
                <a:ln>
                  <a:noFill/>
                </a:ln>
                <a:solidFill>
                  <a:prstClr val="black"/>
                </a:solidFill>
                <a:effectLst/>
                <a:uLnTx/>
                <a:uFillTx/>
                <a:latin typeface="Arial" charset="0"/>
                <a:ea typeface="+mn-ea"/>
                <a:cs typeface="Arial" charset="0"/>
              </a:rPr>
              <a:t>comms</a:t>
            </a: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 letters</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E-newsletter</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Twitter</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charset="0"/>
                <a:ea typeface="+mn-ea"/>
                <a:cs typeface="Arial" charset="0"/>
              </a:rPr>
              <a:t>Facebook</a:t>
            </a: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7447772"/>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93204"/>
            <a:ext cx="8229600" cy="1143000"/>
          </a:xfrm>
        </p:spPr>
        <p:txBody>
          <a:bodyPr>
            <a:normAutofit/>
          </a:bodyPr>
          <a:lstStyle/>
          <a:p>
            <a:r>
              <a:rPr lang="en-GB" sz="3600">
                <a:solidFill>
                  <a:schemeClr val="tx1"/>
                </a:solidFill>
                <a:effectLst/>
                <a:latin typeface="Arial" panose="020B0604020202020204" pitchFamily="34" charset="0"/>
                <a:cs typeface="Arial" panose="020B0604020202020204" pitchFamily="34" charset="0"/>
              </a:rPr>
              <a:t>Communication</a:t>
            </a:r>
          </a:p>
        </p:txBody>
      </p:sp>
      <p:sp>
        <p:nvSpPr>
          <p:cNvPr id="4" name="TextBox 3"/>
          <p:cNvSpPr txBox="1"/>
          <p:nvPr/>
        </p:nvSpPr>
        <p:spPr>
          <a:xfrm>
            <a:off x="523111" y="1336204"/>
            <a:ext cx="3324949" cy="3244158"/>
          </a:xfrm>
          <a:prstGeom prst="rect">
            <a:avLst/>
          </a:prstGeom>
          <a:noFill/>
        </p:spPr>
        <p:txBody>
          <a:bodyPr wrap="none" lIns="91440" tIns="45720" rIns="91440" bIns="45720" rtlCol="0" anchor="t">
            <a:spAutoFit/>
          </a:bodyPr>
          <a:lstStyle/>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Form tutor</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charset="0"/>
                <a:ea typeface="+mn-ea"/>
                <a:cs typeface="Arial" charset="0"/>
              </a:rPr>
              <a:t>Heads of subject</a:t>
            </a: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a:cs typeface="Arial"/>
              </a:rPr>
              <a:t>Pastoral team</a:t>
            </a:r>
            <a:endParaRPr lang="en-GB" sz="2800" b="0" i="0" u="none" strike="noStrike" kern="1200" cap="none" spc="0" normalizeH="0" baseline="0" noProof="0" dirty="0">
              <a:ln>
                <a:noFill/>
              </a:ln>
              <a:solidFill>
                <a:srgbClr val="FF0000"/>
              </a:solidFill>
              <a:effectLst/>
              <a:uLnTx/>
              <a:uFillTx/>
              <a:latin typeface="Arial"/>
              <a:cs typeface="Arial"/>
            </a:endParaRPr>
          </a:p>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charset="0"/>
                <a:ea typeface="+mn-ea"/>
                <a:cs typeface="Arial" charset="0"/>
              </a:rPr>
              <a:t>Exams Officer</a:t>
            </a: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GB"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TextBox 4"/>
          <p:cNvSpPr txBox="1"/>
          <p:nvPr/>
        </p:nvSpPr>
        <p:spPr>
          <a:xfrm>
            <a:off x="3940574" y="1336204"/>
            <a:ext cx="4968027" cy="5183150"/>
          </a:xfrm>
          <a:prstGeom prst="rect">
            <a:avLst/>
          </a:prstGeom>
          <a:noFill/>
        </p:spPr>
        <p:txBody>
          <a:bodyPr wrap="none" rtlCol="0">
            <a:spAutoFit/>
          </a:bodyPr>
          <a:lstStyle/>
          <a:p>
            <a:pPr marL="45720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Regarding</a:t>
            </a: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Personal welfare</a:t>
            </a: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Attendance</a:t>
            </a: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Change in circumstance</a:t>
            </a: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Arial" charset="0"/>
              </a:rPr>
              <a:t>Illness</a:t>
            </a:r>
          </a:p>
          <a:p>
            <a:pPr marL="914400" marR="0" lvl="1" indent="-4572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latin typeface="Arial" charset="0"/>
                <a:ea typeface="+mn-ea"/>
                <a:cs typeface="Arial" charset="0"/>
              </a:rPr>
              <a:t>Work</a:t>
            </a:r>
          </a:p>
          <a:p>
            <a:pPr marL="742950" marR="0" lvl="1"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GB" sz="2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GB"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831471259"/>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a:xfrm>
            <a:off x="179512" y="274638"/>
            <a:ext cx="8784976" cy="1143000"/>
          </a:xfrm>
        </p:spPr>
        <p:txBody>
          <a:bodyPr anchorCtr="1">
            <a:noAutofit/>
          </a:bodyPr>
          <a:lstStyle/>
          <a:p>
            <a:pPr lvl="0" algn="ctr"/>
            <a:r>
              <a:rPr lang="en-US" sz="3600" dirty="0">
                <a:solidFill>
                  <a:schemeClr val="tx1"/>
                </a:solidFill>
                <a:effectLst/>
                <a:latin typeface="Arial" panose="020B0604020202020204" pitchFamily="34" charset="0"/>
                <a:cs typeface="Arial" panose="020B0604020202020204" pitchFamily="34" charset="0"/>
              </a:rPr>
              <a:t>Stepping Stones to Success in Year 9 </a:t>
            </a:r>
            <a:endParaRPr lang="en-GB" sz="3600" dirty="0">
              <a:solidFill>
                <a:schemeClr val="tx1"/>
              </a:solidFill>
              <a:effectLst/>
              <a:latin typeface="Arial" panose="020B0604020202020204" pitchFamily="34" charset="0"/>
              <a:cs typeface="Arial" panose="020B0604020202020204" pitchFamily="34" charset="0"/>
            </a:endParaRPr>
          </a:p>
        </p:txBody>
      </p:sp>
      <p:pic>
        <p:nvPicPr>
          <p:cNvPr id="3" name="Picture 2" descr="Image result for stepping stones to succ">
            <a:hlinkClick r:id="rId3"/>
          </p:cNvPr>
          <p:cNvPicPr>
            <a:picLocks noChangeAspect="1"/>
          </p:cNvPicPr>
          <p:nvPr/>
        </p:nvPicPr>
        <p:blipFill rotWithShape="1">
          <a:blip r:embed="rId4"/>
          <a:srcRect b="8610"/>
          <a:stretch/>
        </p:blipFill>
        <p:spPr>
          <a:xfrm>
            <a:off x="1877129" y="1053725"/>
            <a:ext cx="5389741" cy="4925674"/>
          </a:xfrm>
          <a:prstGeom prst="rect">
            <a:avLst/>
          </a:prstGeom>
          <a:noFill/>
          <a:ln>
            <a:noFill/>
          </a:ln>
        </p:spPr>
      </p:pic>
      <p:sp>
        <p:nvSpPr>
          <p:cNvPr id="4" name="Rectangle 3"/>
          <p:cNvSpPr/>
          <p:nvPr/>
        </p:nvSpPr>
        <p:spPr>
          <a:xfrm>
            <a:off x="9540552" y="4278049"/>
            <a:ext cx="2232251" cy="432044"/>
          </a:xfrm>
          <a:prstGeom prst="rect">
            <a:avLst/>
          </a:prstGeom>
          <a:solidFill>
            <a:srgbClr val="DEF5FA"/>
          </a:solidFill>
          <a:ln w="55001">
            <a:solidFill>
              <a:srgbClr val="DEF5FA"/>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112936738"/>
      </p:ext>
    </p:extLst>
  </p:cSld>
  <p:clrMapOvr>
    <a:masterClrMapping/>
  </p:clrMapOvr>
  <mc:AlternateContent xmlns:mc="http://schemas.openxmlformats.org/markup-compatibility/2006" xmlns:p14="http://schemas.microsoft.com/office/powerpoint/2010/main">
    <mc:Choice Requires="p14">
      <p:transition spd="slow" p14:dur="2000" advClick="0" advTm="44000"/>
    </mc:Choice>
    <mc:Fallback xmlns="">
      <p:transition spd="slow" advClick="0" advTm="44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1028"/>
          <p:cNvSpPr>
            <a:spLocks noGrp="1" noChangeArrowheads="1"/>
          </p:cNvSpPr>
          <p:nvPr>
            <p:ph type="title"/>
          </p:nvPr>
        </p:nvSpPr>
        <p:spPr>
          <a:xfrm>
            <a:off x="0" y="404663"/>
            <a:ext cx="9144000" cy="7052579"/>
          </a:xfrm>
        </p:spPr>
        <p:txBody>
          <a:bodyPr/>
          <a:lstStyle/>
          <a:p>
            <a:pPr algn="ctr" eaLnBrk="1" hangingPunct="1">
              <a:defRPr/>
            </a:pPr>
            <a:r>
              <a:rPr lang="en-GB" sz="3600" b="1" dirty="0">
                <a:solidFill>
                  <a:srgbClr val="002060"/>
                </a:solidFill>
              </a:rPr>
              <a:t>Colchester County High School for Girls</a:t>
            </a:r>
            <a:br>
              <a:rPr lang="en-GB" sz="5400" b="1" dirty="0">
                <a:solidFill>
                  <a:srgbClr val="002060"/>
                </a:solidFill>
              </a:rPr>
            </a:br>
            <a:br>
              <a:rPr lang="en-GB" sz="5400" b="1" dirty="0">
                <a:solidFill>
                  <a:srgbClr val="002060"/>
                </a:solidFill>
              </a:rPr>
            </a:br>
            <a:br>
              <a:rPr lang="en-GB" sz="5400" b="1" dirty="0">
                <a:solidFill>
                  <a:srgbClr val="002060"/>
                </a:solidFill>
              </a:rPr>
            </a:br>
            <a:br>
              <a:rPr lang="en-GB" sz="5400" b="1" dirty="0">
                <a:solidFill>
                  <a:srgbClr val="002060"/>
                </a:solidFill>
              </a:rPr>
            </a:br>
            <a:r>
              <a:rPr lang="en-GB" sz="5400" b="1" dirty="0">
                <a:solidFill>
                  <a:srgbClr val="002060"/>
                </a:solidFill>
              </a:rPr>
              <a:t>2022</a:t>
            </a:r>
            <a:endParaRPr lang="en-US" sz="5400" b="1" dirty="0">
              <a:solidFill>
                <a:srgbClr val="002060"/>
              </a:solidFill>
            </a:endParaRPr>
          </a:p>
        </p:txBody>
      </p:sp>
      <p:pic>
        <p:nvPicPr>
          <p:cNvPr id="2" name="Picture 2" descr="T:\DofE\DofE information\general\cchsg logos\DofE logo CCHS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585" y="2832221"/>
            <a:ext cx="3026620" cy="2041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EBDBD8-7F55-B2B8-4332-DAAC6E0270C7}"/>
              </a:ext>
            </a:extLst>
          </p:cNvPr>
          <p:cNvPicPr>
            <a:picLocks noChangeAspect="1"/>
          </p:cNvPicPr>
          <p:nvPr/>
        </p:nvPicPr>
        <p:blipFill>
          <a:blip r:embed="rId3"/>
          <a:stretch>
            <a:fillRect/>
          </a:stretch>
        </p:blipFill>
        <p:spPr>
          <a:xfrm>
            <a:off x="3683022" y="723127"/>
            <a:ext cx="1298561" cy="1158340"/>
          </a:xfrm>
          <a:prstGeom prst="rect">
            <a:avLst/>
          </a:prstGeom>
        </p:spPr>
      </p:pic>
    </p:spTree>
    <p:extLst>
      <p:ext uri="{BB962C8B-B14F-4D97-AF65-F5344CB8AC3E}">
        <p14:creationId xmlns:p14="http://schemas.microsoft.com/office/powerpoint/2010/main" val="3967570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188640"/>
            <a:ext cx="8229600" cy="864096"/>
          </a:xfrm>
        </p:spPr>
        <p:txBody>
          <a:bodyPr/>
          <a:lstStyle/>
          <a:p>
            <a:pPr algn="ctr" eaLnBrk="1" hangingPunct="1"/>
            <a:r>
              <a:rPr lang="en-GB" altLang="en-US">
                <a:solidFill>
                  <a:srgbClr val="002060"/>
                </a:solidFill>
                <a:ea typeface="ＭＳ Ｐゴシック" pitchFamily="34" charset="-128"/>
              </a:rPr>
              <a:t>What is involved in DofE?</a:t>
            </a:r>
          </a:p>
        </p:txBody>
      </p:sp>
      <p:sp>
        <p:nvSpPr>
          <p:cNvPr id="15363" name="Rectangle 3"/>
          <p:cNvSpPr>
            <a:spLocks noGrp="1" noChangeArrowheads="1"/>
          </p:cNvSpPr>
          <p:nvPr>
            <p:ph idx="1"/>
          </p:nvPr>
        </p:nvSpPr>
        <p:spPr>
          <a:xfrm>
            <a:off x="556788" y="1204111"/>
            <a:ext cx="8030423" cy="5187636"/>
          </a:xfrm>
        </p:spPr>
        <p:txBody>
          <a:bodyPr vert="horz" lIns="91440" tIns="45720" rIns="91440" bIns="45720" rtlCol="0" anchor="t">
            <a:normAutofit/>
          </a:bodyPr>
          <a:lstStyle/>
          <a:p>
            <a:pPr eaLnBrk="1" hangingPunct="1">
              <a:buFontTx/>
              <a:buNone/>
            </a:pPr>
            <a:r>
              <a:rPr lang="en-US" altLang="en-US" sz="2800" dirty="0">
                <a:latin typeface="Arial" panose="020B0604020202020204" pitchFamily="34" charset="0"/>
                <a:ea typeface="ＭＳ Ｐゴシック" pitchFamily="34" charset="-128"/>
                <a:cs typeface="Arial" panose="020B0604020202020204" pitchFamily="34" charset="0"/>
              </a:rPr>
              <a:t>You achieve an Award by completing a personal </a:t>
            </a:r>
            <a:r>
              <a:rPr lang="en-US" altLang="en-US" sz="2800" dirty="0" err="1">
                <a:latin typeface="Arial" panose="020B0604020202020204" pitchFamily="34" charset="0"/>
                <a:ea typeface="ＭＳ Ｐゴシック" pitchFamily="34" charset="-128"/>
                <a:cs typeface="Arial" panose="020B0604020202020204" pitchFamily="34" charset="0"/>
              </a:rPr>
              <a:t>programme</a:t>
            </a:r>
            <a:r>
              <a:rPr lang="en-US" altLang="en-US" sz="2800" dirty="0">
                <a:latin typeface="Arial" panose="020B0604020202020204" pitchFamily="34" charset="0"/>
                <a:ea typeface="ＭＳ Ｐゴシック" pitchFamily="34" charset="-128"/>
                <a:cs typeface="Arial" panose="020B0604020202020204" pitchFamily="34" charset="0"/>
              </a:rPr>
              <a:t> of activities in four different sections:</a:t>
            </a:r>
          </a:p>
          <a:p>
            <a:pPr eaLnBrk="1" hangingPunct="1">
              <a:buClr>
                <a:srgbClr val="E80649"/>
              </a:buClr>
              <a:buFont typeface="Wingdings" pitchFamily="2" charset="2"/>
              <a:buChar char="n"/>
            </a:pPr>
            <a:r>
              <a:rPr lang="en-GB" altLang="en-US" sz="2800" b="1" dirty="0">
                <a:latin typeface="Arial" panose="020B0604020202020204" pitchFamily="34" charset="0"/>
                <a:ea typeface="ＭＳ Ｐゴシック" pitchFamily="34" charset="-128"/>
                <a:cs typeface="Arial" panose="020B0604020202020204" pitchFamily="34" charset="0"/>
              </a:rPr>
              <a:t>Volunteering: </a:t>
            </a:r>
            <a:r>
              <a:rPr lang="en-GB" altLang="en-US" sz="2800" dirty="0">
                <a:latin typeface="Arial" panose="020B0604020202020204" pitchFamily="34" charset="0"/>
                <a:ea typeface="ＭＳ Ｐゴシック" pitchFamily="34" charset="-128"/>
                <a:cs typeface="Arial" panose="020B0604020202020204" pitchFamily="34" charset="0"/>
              </a:rPr>
              <a:t>undertaking service to individuals or the community</a:t>
            </a:r>
            <a:endParaRPr lang="en-GB" altLang="en-US" sz="2800" b="1" dirty="0">
              <a:latin typeface="Arial" panose="020B0604020202020204" pitchFamily="34" charset="0"/>
              <a:ea typeface="ＭＳ Ｐゴシック" pitchFamily="34" charset="-128"/>
              <a:cs typeface="Arial" panose="020B0604020202020204" pitchFamily="34" charset="0"/>
            </a:endParaRPr>
          </a:p>
          <a:p>
            <a:pPr eaLnBrk="1" hangingPunct="1">
              <a:buClr>
                <a:srgbClr val="FFC726"/>
              </a:buClr>
              <a:buFont typeface="Wingdings" pitchFamily="2" charset="2"/>
              <a:buChar char="n"/>
            </a:pPr>
            <a:r>
              <a:rPr lang="en-GB" altLang="en-US" sz="2800" b="1" dirty="0">
                <a:latin typeface="Arial" panose="020B0604020202020204" pitchFamily="34" charset="0"/>
                <a:ea typeface="ＭＳ Ｐゴシック" pitchFamily="34" charset="-128"/>
                <a:cs typeface="Arial" panose="020B0604020202020204" pitchFamily="34" charset="0"/>
              </a:rPr>
              <a:t>Physical: </a:t>
            </a:r>
            <a:r>
              <a:rPr lang="en-GB" altLang="en-US" sz="2800" dirty="0">
                <a:latin typeface="Arial" panose="020B0604020202020204" pitchFamily="34" charset="0"/>
                <a:ea typeface="ＭＳ Ｐゴシック" pitchFamily="34" charset="-128"/>
                <a:cs typeface="Arial" panose="020B0604020202020204" pitchFamily="34" charset="0"/>
              </a:rPr>
              <a:t>improving in an area of sport, dance or fitness activities</a:t>
            </a:r>
            <a:endParaRPr lang="en-GB" altLang="en-US" sz="2800" b="1" dirty="0">
              <a:latin typeface="Arial" panose="020B0604020202020204" pitchFamily="34" charset="0"/>
              <a:ea typeface="ＭＳ Ｐゴシック" pitchFamily="34" charset="-128"/>
              <a:cs typeface="Arial" panose="020B0604020202020204" pitchFamily="34" charset="0"/>
            </a:endParaRPr>
          </a:p>
          <a:p>
            <a:pPr eaLnBrk="1" hangingPunct="1">
              <a:buClr>
                <a:srgbClr val="0082D1"/>
              </a:buClr>
              <a:buFont typeface="Wingdings" pitchFamily="2" charset="2"/>
              <a:buChar char="n"/>
            </a:pPr>
            <a:r>
              <a:rPr lang="en-GB" altLang="en-US" sz="2800" b="1" dirty="0">
                <a:latin typeface="Arial" panose="020B0604020202020204" pitchFamily="34" charset="0"/>
                <a:ea typeface="ＭＳ Ｐゴシック" pitchFamily="34" charset="-128"/>
                <a:cs typeface="Arial" panose="020B0604020202020204" pitchFamily="34" charset="0"/>
              </a:rPr>
              <a:t>Skills: </a:t>
            </a:r>
            <a:r>
              <a:rPr lang="en-GB" altLang="en-US" sz="2800" dirty="0">
                <a:latin typeface="Arial" panose="020B0604020202020204" pitchFamily="34" charset="0"/>
                <a:ea typeface="ＭＳ Ｐゴシック" pitchFamily="34" charset="-128"/>
                <a:cs typeface="Arial" panose="020B0604020202020204" pitchFamily="34" charset="0"/>
              </a:rPr>
              <a:t>developing practical and social skills and personal interests</a:t>
            </a:r>
            <a:endParaRPr lang="en-GB" altLang="en-US" sz="2800" b="1" dirty="0">
              <a:latin typeface="Arial" panose="020B0604020202020204" pitchFamily="34" charset="0"/>
              <a:ea typeface="ＭＳ Ｐゴシック" pitchFamily="34" charset="-128"/>
              <a:cs typeface="Arial" panose="020B0604020202020204" pitchFamily="34" charset="0"/>
            </a:endParaRPr>
          </a:p>
          <a:p>
            <a:pPr>
              <a:buClr>
                <a:srgbClr val="76B900"/>
              </a:buClr>
              <a:buFont typeface="Wingdings" pitchFamily="2" charset="2"/>
              <a:buChar char="n"/>
            </a:pPr>
            <a:r>
              <a:rPr lang="en-GB" altLang="en-US" sz="2800" b="1" dirty="0">
                <a:latin typeface="Arial"/>
                <a:ea typeface="ＭＳ Ｐゴシック"/>
                <a:cs typeface="Arial"/>
              </a:rPr>
              <a:t>Expedition: </a:t>
            </a:r>
            <a:r>
              <a:rPr lang="en-GB" altLang="en-US" sz="2800" dirty="0">
                <a:latin typeface="Arial"/>
                <a:ea typeface="ＭＳ Ｐゴシック"/>
                <a:cs typeface="Arial"/>
              </a:rPr>
              <a:t>planning, training for and completion of an adventurous journey in the local area</a:t>
            </a:r>
            <a:endParaRPr lang="en-GB" altLang="en-US" sz="2800" dirty="0">
              <a:solidFill>
                <a:srgbClr val="292934"/>
              </a:solidFill>
              <a:latin typeface="Georgia"/>
              <a:ea typeface="ＭＳ Ｐゴシック" pitchFamily="34" charset="-128"/>
              <a:cs typeface="Arial" panose="020B0604020202020204" pitchFamily="34" charset="0"/>
            </a:endParaRPr>
          </a:p>
          <a:p>
            <a:pPr algn="ctr" eaLnBrk="1" hangingPunct="1">
              <a:buFontTx/>
              <a:buNone/>
            </a:pPr>
            <a:endParaRPr lang="en-GB" altLang="en-US" dirty="0">
              <a:latin typeface="Georgia" pitchFamily="18" charset="0"/>
              <a:ea typeface="ＭＳ Ｐゴシック" pitchFamily="34" charset="-128"/>
            </a:endParaRPr>
          </a:p>
        </p:txBody>
      </p:sp>
      <p:sp>
        <p:nvSpPr>
          <p:cNvPr id="15364" name="Rectangle 6"/>
          <p:cNvSpPr>
            <a:spLocks noChangeArrowheads="1"/>
          </p:cNvSpPr>
          <p:nvPr/>
        </p:nvSpPr>
        <p:spPr bwMode="auto">
          <a:xfrm>
            <a:off x="6553200" y="3581400"/>
            <a:ext cx="87852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ea typeface="ＭＳ Ｐゴシック" pitchFamily="34" charset="-128"/>
              </a:defRPr>
            </a:lvl1pPr>
            <a:lvl2pPr marL="37931725" indent="-37474525" eaLnBrk="0" hangingPunct="0">
              <a:buChar char="–"/>
              <a:defRPr sz="26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buChar char="–"/>
              <a:defRPr sz="2000">
                <a:solidFill>
                  <a:schemeClr val="tx1"/>
                </a:solidFill>
                <a:latin typeface="Arial" charset="0"/>
                <a:ea typeface="ＭＳ Ｐゴシック" pitchFamily="34" charset="-128"/>
              </a:defRPr>
            </a:lvl4pPr>
            <a:lvl5pPr marL="2057400" indent="-228600" eaLnBrk="0" hangingPunc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Clr>
                <a:srgbClr val="E80649"/>
              </a:buClr>
              <a:buFont typeface="Wingdings" pitchFamily="2" charset="2"/>
              <a:buChar char="n"/>
            </a:pPr>
            <a:endParaRPr lang="en-US" altLang="en-US" sz="1800"/>
          </a:p>
        </p:txBody>
      </p:sp>
    </p:spTree>
    <p:extLst>
      <p:ext uri="{BB962C8B-B14F-4D97-AF65-F5344CB8AC3E}">
        <p14:creationId xmlns:p14="http://schemas.microsoft.com/office/powerpoint/2010/main" val="1133510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GB" altLang="en-US">
                <a:solidFill>
                  <a:srgbClr val="002060"/>
                </a:solidFill>
                <a:ea typeface="ＭＳ Ｐゴシック" pitchFamily="34" charset="-128"/>
              </a:rPr>
              <a:t>Bronze Award</a:t>
            </a:r>
          </a:p>
        </p:txBody>
      </p:sp>
      <p:pic>
        <p:nvPicPr>
          <p:cNvPr id="6" name="Table Placeholder 5">
            <a:extLst>
              <a:ext uri="{FF2B5EF4-FFF2-40B4-BE49-F238E27FC236}">
                <a16:creationId xmlns:a16="http://schemas.microsoft.com/office/drawing/2014/main" id="{0B1D037A-21B4-0CA6-9AB5-DBE321D7E0FA}"/>
              </a:ext>
            </a:extLst>
          </p:cNvPr>
          <p:cNvPicPr>
            <a:picLocks noGrp="1"/>
          </p:cNvPicPr>
          <p:nvPr>
            <p:ph type="tbl" idx="1"/>
          </p:nvPr>
        </p:nvPicPr>
        <p:blipFill>
          <a:blip r:embed="rId3">
            <a:extLst>
              <a:ext uri="{28A0092B-C50C-407E-A947-70E740481C1C}">
                <a14:useLocalDpi xmlns:a14="http://schemas.microsoft.com/office/drawing/2010/main" val="0"/>
              </a:ext>
            </a:extLst>
          </a:blip>
          <a:srcRect r="65031"/>
          <a:stretch>
            <a:fillRect/>
          </a:stretch>
        </p:blipFill>
        <p:spPr>
          <a:xfrm>
            <a:off x="1331640" y="1839180"/>
            <a:ext cx="6696743" cy="4261375"/>
          </a:xfrm>
          <a:prstGeom prst="rect">
            <a:avLst/>
          </a:prstGeom>
        </p:spPr>
      </p:pic>
    </p:spTree>
    <p:extLst>
      <p:ext uri="{BB962C8B-B14F-4D97-AF65-F5344CB8AC3E}">
        <p14:creationId xmlns:p14="http://schemas.microsoft.com/office/powerpoint/2010/main" val="1348388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a:xfrm>
            <a:off x="0" y="404664"/>
            <a:ext cx="8229600" cy="1080120"/>
          </a:xfrm>
        </p:spPr>
        <p:txBody>
          <a:bodyPr>
            <a:normAutofit fontScale="90000"/>
          </a:bodyPr>
          <a:lstStyle/>
          <a:p>
            <a:pPr algn="ctr"/>
            <a:r>
              <a:rPr lang="en-GB" altLang="en-US">
                <a:solidFill>
                  <a:srgbClr val="002060"/>
                </a:solidFill>
                <a:ea typeface="ＭＳ Ｐゴシック" pitchFamily="34" charset="-128"/>
              </a:rPr>
              <a:t>How will I find the time?</a:t>
            </a:r>
            <a:br>
              <a:rPr lang="en-GB" altLang="en-US">
                <a:solidFill>
                  <a:srgbClr val="002060"/>
                </a:solidFill>
                <a:ea typeface="ＭＳ Ｐゴシック" pitchFamily="34" charset="-128"/>
              </a:rPr>
            </a:br>
            <a:r>
              <a:rPr lang="en-US" altLang="en-US" kern="0">
                <a:latin typeface="Georgia" pitchFamily="18" charset="0"/>
                <a:ea typeface="ＭＳ Ｐゴシック" pitchFamily="34" charset="-128"/>
              </a:rPr>
              <a:t> </a:t>
            </a:r>
            <a:r>
              <a:rPr lang="en-US" altLang="en-US" kern="0">
                <a:solidFill>
                  <a:srgbClr val="002060"/>
                </a:solidFill>
                <a:latin typeface="Arial" panose="020B0604020202020204" pitchFamily="34" charset="0"/>
                <a:ea typeface="ＭＳ Ｐゴシック" pitchFamily="34" charset="-128"/>
                <a:cs typeface="Arial" panose="020B0604020202020204" pitchFamily="34" charset="0"/>
              </a:rPr>
              <a:t>What about my exams?</a:t>
            </a:r>
            <a:endParaRPr lang="en-GB" altLang="en-US">
              <a:solidFill>
                <a:srgbClr val="002060"/>
              </a:solidFill>
              <a:ea typeface="ＭＳ Ｐゴシック" pitchFamily="34" charset="-128"/>
            </a:endParaRPr>
          </a:p>
        </p:txBody>
      </p:sp>
      <p:sp>
        <p:nvSpPr>
          <p:cNvPr id="68" name="Rectangle 3"/>
          <p:cNvSpPr txBox="1">
            <a:spLocks noChangeArrowheads="1"/>
          </p:cNvSpPr>
          <p:nvPr/>
        </p:nvSpPr>
        <p:spPr>
          <a:xfrm>
            <a:off x="457199" y="1175543"/>
            <a:ext cx="8127507" cy="4754740"/>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buFontTx/>
              <a:buNone/>
              <a:defRPr/>
            </a:pPr>
            <a:endParaRPr lang="en-US" altLang="en-US" kern="0" dirty="0">
              <a:latin typeface="Arial" panose="020B0604020202020204" pitchFamily="34" charset="0"/>
              <a:ea typeface="ＭＳ Ｐゴシック" pitchFamily="34" charset="-128"/>
              <a:cs typeface="Arial" panose="020B0604020202020204" pitchFamily="34" charset="0"/>
            </a:endParaRPr>
          </a:p>
          <a:p>
            <a:pPr eaLnBrk="1" hangingPunct="1">
              <a:defRPr/>
            </a:pPr>
            <a:r>
              <a:rPr lang="en-US" altLang="en-US" kern="0" dirty="0">
                <a:latin typeface="Arial" panose="020B0604020202020204" pitchFamily="34" charset="0"/>
                <a:ea typeface="ＭＳ Ｐゴシック" pitchFamily="34" charset="-128"/>
                <a:cs typeface="Arial" panose="020B0604020202020204" pitchFamily="34" charset="0"/>
              </a:rPr>
              <a:t>The </a:t>
            </a:r>
            <a:r>
              <a:rPr lang="en-US" altLang="en-US" kern="0" dirty="0" err="1">
                <a:latin typeface="Arial" panose="020B0604020202020204" pitchFamily="34" charset="0"/>
                <a:ea typeface="ＭＳ Ｐゴシック" pitchFamily="34" charset="-128"/>
                <a:cs typeface="Arial" panose="020B0604020202020204" pitchFamily="34" charset="0"/>
              </a:rPr>
              <a:t>programme</a:t>
            </a:r>
            <a:r>
              <a:rPr lang="en-US" altLang="en-US" kern="0" dirty="0">
                <a:latin typeface="Arial" panose="020B0604020202020204" pitchFamily="34" charset="0"/>
                <a:ea typeface="ＭＳ Ｐゴシック" pitchFamily="34" charset="-128"/>
                <a:cs typeface="Arial" panose="020B0604020202020204" pitchFamily="34" charset="0"/>
              </a:rPr>
              <a:t> is designed to fit around exam times and other school commitments</a:t>
            </a:r>
          </a:p>
          <a:p>
            <a:pPr eaLnBrk="1" hangingPunct="1">
              <a:defRPr/>
            </a:pPr>
            <a:r>
              <a:rPr lang="en-US" altLang="en-US" kern="0" dirty="0">
                <a:latin typeface="Arial"/>
                <a:ea typeface="ＭＳ Ｐゴシック"/>
                <a:cs typeface="Arial"/>
              </a:rPr>
              <a:t>The DofE sessions are 1</a:t>
            </a:r>
            <a:r>
              <a:rPr lang="en-US" altLang="en-US" kern="0" baseline="30000" dirty="0">
                <a:latin typeface="Arial"/>
                <a:ea typeface="ＭＳ Ｐゴシック"/>
                <a:cs typeface="Arial"/>
              </a:rPr>
              <a:t>3</a:t>
            </a:r>
            <a:r>
              <a:rPr lang="en-US" altLang="en-US" kern="0" dirty="0">
                <a:latin typeface="Arial"/>
                <a:ea typeface="ＭＳ Ｐゴシック"/>
                <a:cs typeface="Arial"/>
              </a:rPr>
              <a:t>/</a:t>
            </a:r>
            <a:r>
              <a:rPr lang="en-US" altLang="en-US" kern="0" baseline="-25000" dirty="0">
                <a:latin typeface="Arial"/>
                <a:ea typeface="ＭＳ Ｐゴシック"/>
                <a:cs typeface="Arial"/>
              </a:rPr>
              <a:t>4</a:t>
            </a:r>
            <a:r>
              <a:rPr lang="en-US" altLang="en-US" kern="0" dirty="0">
                <a:latin typeface="Arial"/>
                <a:ea typeface="ＭＳ Ｐゴシック"/>
                <a:cs typeface="Arial"/>
              </a:rPr>
              <a:t>hrs on selected Fridays</a:t>
            </a:r>
          </a:p>
          <a:p>
            <a:pPr eaLnBrk="1" hangingPunct="1">
              <a:defRPr/>
            </a:pPr>
            <a:r>
              <a:rPr lang="en-US" altLang="en-US" kern="0" dirty="0">
                <a:latin typeface="Arial"/>
                <a:ea typeface="ＭＳ Ｐゴシック"/>
                <a:cs typeface="Arial"/>
              </a:rPr>
              <a:t>You can have a break in the middle of the sections (i.e. at exam times)</a:t>
            </a:r>
          </a:p>
          <a:p>
            <a:pPr eaLnBrk="1" hangingPunct="1">
              <a:defRPr/>
            </a:pPr>
            <a:r>
              <a:rPr lang="en-US" altLang="en-US" kern="0" dirty="0">
                <a:latin typeface="Arial" panose="020B0604020202020204" pitchFamily="34" charset="0"/>
                <a:ea typeface="ＭＳ Ｐゴシック" pitchFamily="34" charset="-128"/>
                <a:cs typeface="Arial" panose="020B0604020202020204" pitchFamily="34" charset="0"/>
              </a:rPr>
              <a:t>Often you are already doing activities that are required</a:t>
            </a:r>
          </a:p>
          <a:p>
            <a:pPr eaLnBrk="1" hangingPunct="1">
              <a:defRPr/>
            </a:pPr>
            <a:r>
              <a:rPr lang="en-US" altLang="en-US" kern="0" dirty="0">
                <a:latin typeface="Arial" panose="020B0604020202020204" pitchFamily="34" charset="0"/>
                <a:ea typeface="ＭＳ Ｐゴシック" pitchFamily="34" charset="-128"/>
                <a:cs typeface="Arial" panose="020B0604020202020204" pitchFamily="34" charset="0"/>
              </a:rPr>
              <a:t>On expedition, bring your study with you..</a:t>
            </a:r>
          </a:p>
          <a:p>
            <a:pPr marL="0" indent="0" eaLnBrk="1" hangingPunct="1">
              <a:buFontTx/>
              <a:buNone/>
              <a:defRPr/>
            </a:pPr>
            <a:r>
              <a:rPr lang="en-US" altLang="en-US" kern="0" dirty="0">
                <a:latin typeface="Arial" panose="020B0604020202020204" pitchFamily="34" charset="0"/>
                <a:ea typeface="ＭＳ Ｐゴシック" pitchFamily="34" charset="-128"/>
                <a:cs typeface="Arial" panose="020B0604020202020204" pitchFamily="34" charset="0"/>
              </a:rPr>
              <a:t>                               ..we will even carry it for you!</a:t>
            </a:r>
          </a:p>
          <a:p>
            <a:pPr eaLnBrk="1" hangingPunct="1">
              <a:buFontTx/>
              <a:buNone/>
              <a:defRPr/>
            </a:pPr>
            <a:endParaRPr lang="en-US" altLang="en-US" kern="0" dirty="0">
              <a:latin typeface="Georgia" pitchFamily="18" charset="0"/>
              <a:ea typeface="ＭＳ Ｐゴシック" pitchFamily="34" charset="-128"/>
            </a:endParaRPr>
          </a:p>
        </p:txBody>
      </p:sp>
    </p:spTree>
    <p:extLst>
      <p:ext uri="{BB962C8B-B14F-4D97-AF65-F5344CB8AC3E}">
        <p14:creationId xmlns:p14="http://schemas.microsoft.com/office/powerpoint/2010/main" val="301530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1340"/>
            <a:ext cx="8229600" cy="4525962"/>
          </a:xfrm>
        </p:spPr>
        <p:txBody>
          <a:bodyPr/>
          <a:lstStyle/>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Student wellbeing and safeguarding both in and outside school</a:t>
            </a:r>
          </a:p>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Pastoral team available </a:t>
            </a:r>
          </a:p>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Public transport “never acceptable” leaflets</a:t>
            </a:r>
          </a:p>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Wellbeing cards</a:t>
            </a:r>
          </a:p>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Abuse or harassment can be reported to </a:t>
            </a:r>
            <a:r>
              <a:rPr lang="en-US" sz="2400" dirty="0">
                <a:latin typeface="Arial" panose="020B0604020202020204" pitchFamily="34" charset="0"/>
                <a:cs typeface="Arial" panose="020B0604020202020204" pitchFamily="34" charset="0"/>
                <a:hlinkClick r:id="rId2"/>
              </a:rPr>
              <a:t>neveracceptable@cchsg.com</a:t>
            </a:r>
            <a:r>
              <a:rPr lang="en-US" sz="2400" dirty="0">
                <a:latin typeface="Arial" panose="020B0604020202020204" pitchFamily="34" charset="0"/>
                <a:cs typeface="Arial" panose="020B0604020202020204" pitchFamily="34" charset="0"/>
              </a:rPr>
              <a:t>   	</a:t>
            </a:r>
          </a:p>
          <a:p>
            <a:pPr>
              <a:buClrTx/>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Anonymous reporting via </a:t>
            </a:r>
            <a:r>
              <a:rPr lang="en-US" sz="2400" b="1" dirty="0">
                <a:latin typeface="Arial" panose="020B0604020202020204" pitchFamily="34" charset="0"/>
                <a:cs typeface="Arial" panose="020B0604020202020204" pitchFamily="34" charset="0"/>
              </a:rPr>
              <a:t>Whisper</a:t>
            </a:r>
            <a:r>
              <a:rPr lang="en-US" sz="2400" dirty="0">
                <a:latin typeface="Arial" panose="020B0604020202020204" pitchFamily="34" charset="0"/>
                <a:cs typeface="Arial" panose="020B0604020202020204" pitchFamily="34" charset="0"/>
              </a:rPr>
              <a:t> – access through our website </a:t>
            </a:r>
            <a:r>
              <a:rPr lang="en-US" sz="2400" dirty="0">
                <a:latin typeface="Arial" panose="020B0604020202020204" pitchFamily="34" charset="0"/>
                <a:cs typeface="Arial" panose="020B0604020202020204" pitchFamily="34" charset="0"/>
                <a:hlinkClick r:id="rId3"/>
              </a:rPr>
              <a:t>https://www.cchsg.com/neveracceptable/</a:t>
            </a:r>
            <a:r>
              <a:rPr lang="en-US" sz="2400" dirty="0">
                <a:latin typeface="Arial" panose="020B0604020202020204" pitchFamily="34" charset="0"/>
                <a:cs typeface="Arial" panose="020B0604020202020204" pitchFamily="34" charset="0"/>
              </a:rPr>
              <a:t> </a:t>
            </a:r>
          </a:p>
          <a:p>
            <a:pPr>
              <a:buClrTx/>
              <a:buSzPct val="1000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GB" sz="4000">
                <a:solidFill>
                  <a:schemeClr val="tx1"/>
                </a:solidFill>
                <a:effectLst/>
              </a:rPr>
              <a:t>“</a:t>
            </a:r>
            <a:r>
              <a:rPr lang="en-GB" sz="4000">
                <a:solidFill>
                  <a:schemeClr val="tx1"/>
                </a:solidFill>
                <a:effectLst/>
                <a:latin typeface="Arial" panose="020B0604020202020204" pitchFamily="34" charset="0"/>
                <a:cs typeface="Arial" panose="020B0604020202020204" pitchFamily="34" charset="0"/>
              </a:rPr>
              <a:t>Never Acceptable”</a:t>
            </a:r>
          </a:p>
        </p:txBody>
      </p:sp>
    </p:spTree>
    <p:extLst>
      <p:ext uri="{BB962C8B-B14F-4D97-AF65-F5344CB8AC3E}">
        <p14:creationId xmlns:p14="http://schemas.microsoft.com/office/powerpoint/2010/main" val="3875707026"/>
      </p:ext>
    </p:extLst>
  </p:cSld>
  <p:clrMapOvr>
    <a:masterClrMapping/>
  </p:clrMapOvr>
  <mc:AlternateContent xmlns:mc="http://schemas.openxmlformats.org/markup-compatibility/2006" xmlns:p14="http://schemas.microsoft.com/office/powerpoint/2010/main">
    <mc:Choice Requires="p14">
      <p:transition spd="slow" p14:dur="2000" advClick="0" advTm="129000"/>
    </mc:Choice>
    <mc:Fallback xmlns="">
      <p:transition spd="slow" advClick="0" advTm="129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37" y="501332"/>
            <a:ext cx="8247356" cy="1224136"/>
          </a:xfrm>
        </p:spPr>
        <p:txBody>
          <a:bodyPr>
            <a:normAutofit fontScale="90000"/>
          </a:bodyPr>
          <a:lstStyle/>
          <a:p>
            <a:br>
              <a:rPr lang="en-GB" b="1" dirty="0"/>
            </a:br>
            <a:r>
              <a:rPr lang="en-GB" b="1" dirty="0"/>
              <a:t>Important questions to ask yourself and your family before you enrol:</a:t>
            </a:r>
            <a:br>
              <a:rPr lang="en-GB" dirty="0"/>
            </a:br>
            <a:endParaRPr lang="en-GB" dirty="0"/>
          </a:p>
        </p:txBody>
      </p:sp>
      <p:sp>
        <p:nvSpPr>
          <p:cNvPr id="3" name="Content Placeholder 2"/>
          <p:cNvSpPr>
            <a:spLocks noGrp="1"/>
          </p:cNvSpPr>
          <p:nvPr>
            <p:ph idx="1"/>
          </p:nvPr>
        </p:nvSpPr>
        <p:spPr>
          <a:xfrm>
            <a:off x="372861" y="2060848"/>
            <a:ext cx="8371643" cy="4680520"/>
          </a:xfrm>
        </p:spPr>
        <p:txBody>
          <a:bodyPr>
            <a:normAutofit/>
          </a:bodyPr>
          <a:lstStyle/>
          <a:p>
            <a:r>
              <a:rPr lang="en-GB" dirty="0"/>
              <a:t>Q1	Am I fit enough to undertake a two day expedition 	carrying 11-13kg for at least 6 hours each day?</a:t>
            </a:r>
          </a:p>
          <a:p>
            <a:r>
              <a:rPr lang="en-GB" dirty="0"/>
              <a:t>Q2	Can I ensure that I have walking boots/shoes?</a:t>
            </a:r>
          </a:p>
          <a:p>
            <a:r>
              <a:rPr lang="en-GB" dirty="0"/>
              <a:t>Q3	Can I ensure that I have an adequate waterproof 	jacket (not showerproof or a lined ski jacket) and 	trousers?</a:t>
            </a:r>
          </a:p>
          <a:p>
            <a:r>
              <a:rPr lang="en-GB" dirty="0"/>
              <a:t>Q4	After I have enrolled, will I avoid booking holiday 	dates that conflict with the expedition and 	</a:t>
            </a:r>
            <a:r>
              <a:rPr lang="en-GB" dirty="0">
                <a:solidFill>
                  <a:srgbClr val="FF0000"/>
                </a:solidFill>
              </a:rPr>
              <a:t>equipment return </a:t>
            </a:r>
            <a:r>
              <a:rPr lang="en-GB" dirty="0"/>
              <a:t>dates?</a:t>
            </a:r>
          </a:p>
          <a:p>
            <a:endParaRPr lang="en-GB" dirty="0"/>
          </a:p>
        </p:txBody>
      </p:sp>
    </p:spTree>
    <p:extLst>
      <p:ext uri="{BB962C8B-B14F-4D97-AF65-F5344CB8AC3E}">
        <p14:creationId xmlns:p14="http://schemas.microsoft.com/office/powerpoint/2010/main" val="99231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solidFill>
                  <a:srgbClr val="002060"/>
                </a:solidFill>
              </a:rPr>
              <a:t>Costs</a:t>
            </a:r>
          </a:p>
        </p:txBody>
      </p:sp>
      <p:sp>
        <p:nvSpPr>
          <p:cNvPr id="3" name="Content Placeholder 2"/>
          <p:cNvSpPr>
            <a:spLocks noGrp="1"/>
          </p:cNvSpPr>
          <p:nvPr>
            <p:ph idx="1"/>
          </p:nvPr>
        </p:nvSpPr>
        <p:spPr>
          <a:xfrm>
            <a:off x="457199" y="1524000"/>
            <a:ext cx="8229601" cy="4560168"/>
          </a:xfrm>
        </p:spPr>
        <p:txBody>
          <a:bodyPr>
            <a:normAutofit/>
          </a:bodyPr>
          <a:lstStyle/>
          <a:p>
            <a:pPr marL="0" indent="0">
              <a:buNone/>
            </a:pPr>
            <a:r>
              <a:rPr lang="en-GB" sz="4000" dirty="0"/>
              <a:t>The total cost including:</a:t>
            </a:r>
          </a:p>
          <a:p>
            <a:pPr marL="0" indent="0">
              <a:buNone/>
            </a:pPr>
            <a:r>
              <a:rPr lang="en-GB" sz="4000" dirty="0"/>
              <a:t>enrolment, school DofE sessions, 1 training day, a 2 day qualifying expeditions, and equipment hire is:</a:t>
            </a:r>
          </a:p>
          <a:p>
            <a:pPr marL="0" indent="0" algn="ctr">
              <a:buNone/>
            </a:pPr>
            <a:r>
              <a:rPr lang="en-GB" sz="4000" b="1" dirty="0"/>
              <a:t>£195 - £245</a:t>
            </a:r>
          </a:p>
          <a:p>
            <a:pPr marL="0" indent="0" algn="ctr">
              <a:buNone/>
            </a:pPr>
            <a:r>
              <a:rPr lang="en-GB" sz="4000" dirty="0"/>
              <a:t>depending on numbers</a:t>
            </a:r>
          </a:p>
        </p:txBody>
      </p:sp>
    </p:spTree>
    <p:extLst>
      <p:ext uri="{BB962C8B-B14F-4D97-AF65-F5344CB8AC3E}">
        <p14:creationId xmlns:p14="http://schemas.microsoft.com/office/powerpoint/2010/main" val="2630642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258" r="14258"/>
          <a:stretch>
            <a:fillRect/>
          </a:stretch>
        </p:blipFill>
        <p:spPr>
          <a:xfrm>
            <a:off x="1691680" y="908720"/>
            <a:ext cx="5904390" cy="5500456"/>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59" y="539296"/>
            <a:ext cx="7776865" cy="6318703"/>
          </a:xfrm>
          <a:prstGeom prst="rect">
            <a:avLst/>
          </a:prstGeom>
        </p:spPr>
      </p:pic>
    </p:spTree>
    <p:extLst>
      <p:ext uri="{BB962C8B-B14F-4D97-AF65-F5344CB8AC3E}">
        <p14:creationId xmlns:p14="http://schemas.microsoft.com/office/powerpoint/2010/main" val="190088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424936" cy="4524315"/>
          </a:xfrm>
          <a:prstGeom prst="rect">
            <a:avLst/>
          </a:prstGeom>
          <a:noFill/>
        </p:spPr>
        <p:txBody>
          <a:bodyPr wrap="square" rtlCol="0">
            <a:spAutoFit/>
          </a:bodyPr>
          <a:lstStyle/>
          <a:p>
            <a:r>
              <a:rPr lang="en-GB" sz="3600" b="1" dirty="0"/>
              <a:t>Year 9 &amp; Upper School Pastoral Team</a:t>
            </a:r>
          </a:p>
          <a:p>
            <a:pPr>
              <a:lnSpc>
                <a:spcPct val="150000"/>
              </a:lnSpc>
            </a:pPr>
            <a:r>
              <a:rPr lang="en-GB" sz="2400" dirty="0"/>
              <a:t>Form Tutors:</a:t>
            </a:r>
          </a:p>
          <a:p>
            <a:pPr hangingPunct="0"/>
            <a:r>
              <a:rPr lang="en-US" sz="2400" dirty="0">
                <a:solidFill>
                  <a:srgbClr val="FF0000"/>
                </a:solidFill>
              </a:rPr>
              <a:t>9C – Mrs. Clayton					</a:t>
            </a:r>
          </a:p>
          <a:p>
            <a:pPr hangingPunct="0"/>
            <a:r>
              <a:rPr lang="en-US" sz="2400" dirty="0">
                <a:solidFill>
                  <a:srgbClr val="FF0000"/>
                </a:solidFill>
              </a:rPr>
              <a:t>9O – Mr. </a:t>
            </a:r>
            <a:r>
              <a:rPr lang="en-US" sz="2400" dirty="0" err="1">
                <a:solidFill>
                  <a:srgbClr val="FF0000"/>
                </a:solidFill>
              </a:rPr>
              <a:t>Glease</a:t>
            </a:r>
            <a:r>
              <a:rPr lang="en-US" sz="2400" dirty="0">
                <a:solidFill>
                  <a:srgbClr val="FF0000"/>
                </a:solidFill>
              </a:rPr>
              <a:t>					</a:t>
            </a:r>
          </a:p>
          <a:p>
            <a:pPr hangingPunct="0"/>
            <a:r>
              <a:rPr lang="en-US" sz="2400" dirty="0">
                <a:solidFill>
                  <a:srgbClr val="FF0000"/>
                </a:solidFill>
              </a:rPr>
              <a:t>9L – Mr. Williams 				</a:t>
            </a:r>
          </a:p>
          <a:p>
            <a:pPr hangingPunct="0"/>
            <a:r>
              <a:rPr lang="en-US" sz="2400" dirty="0">
                <a:solidFill>
                  <a:srgbClr val="FF0000"/>
                </a:solidFill>
              </a:rPr>
              <a:t>9H – Mrs. Jefferies							</a:t>
            </a:r>
          </a:p>
          <a:p>
            <a:pPr hangingPunct="0"/>
            <a:r>
              <a:rPr lang="en-US" sz="2400" dirty="0">
                <a:solidFill>
                  <a:srgbClr val="FF0000"/>
                </a:solidFill>
              </a:rPr>
              <a:t>9E – Mrs. Knight</a:t>
            </a:r>
          </a:p>
          <a:p>
            <a:pPr hangingPunct="0"/>
            <a:r>
              <a:rPr lang="en-US" sz="2400" dirty="0">
                <a:solidFill>
                  <a:srgbClr val="FF0000"/>
                </a:solidFill>
              </a:rPr>
              <a:t>9S – Mr. Snow					</a:t>
            </a:r>
            <a:r>
              <a:rPr lang="en-GB" sz="2400" dirty="0">
                <a:solidFill>
                  <a:srgbClr val="FF0000"/>
                </a:solidFill>
              </a:rPr>
              <a:t> </a:t>
            </a:r>
          </a:p>
          <a:p>
            <a:pPr hangingPunct="0"/>
            <a:r>
              <a:rPr lang="en-GB" sz="2400" dirty="0"/>
              <a:t> </a:t>
            </a:r>
          </a:p>
          <a:p>
            <a:pPr hangingPunct="0"/>
            <a:r>
              <a:rPr lang="en-GB" sz="2400" dirty="0"/>
              <a:t>Mr Kidby: 	Year Leader Year 9</a:t>
            </a:r>
          </a:p>
          <a:p>
            <a:pPr hangingPunct="0"/>
            <a:r>
              <a:rPr lang="en-GB" sz="2400" dirty="0"/>
              <a:t>Mrs Ward:      Pastoral Assistant </a:t>
            </a:r>
          </a:p>
        </p:txBody>
      </p:sp>
    </p:spTree>
    <p:extLst>
      <p:ext uri="{BB962C8B-B14F-4D97-AF65-F5344CB8AC3E}">
        <p14:creationId xmlns:p14="http://schemas.microsoft.com/office/powerpoint/2010/main" val="2489296517"/>
      </p:ext>
    </p:extLst>
  </p:cSld>
  <p:clrMapOvr>
    <a:masterClrMapping/>
  </p:clrMapOvr>
  <mc:AlternateContent xmlns:mc="http://schemas.openxmlformats.org/markup-compatibility/2006" xmlns:p14="http://schemas.microsoft.com/office/powerpoint/2010/main">
    <mc:Choice Requires="p14">
      <p:transition spd="slow" p14:dur="2000" advClick="0" advTm="27000"/>
    </mc:Choice>
    <mc:Fallback xmlns="">
      <p:transition spd="slow" advClick="0" advTm="2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shake Comments - Shaking Hands Icon Transparent PNG - 980x628 - Free  Download on NicePNG">
            <a:extLst>
              <a:ext uri="{FF2B5EF4-FFF2-40B4-BE49-F238E27FC236}">
                <a16:creationId xmlns:a16="http://schemas.microsoft.com/office/drawing/2014/main" id="{412893FA-B367-BF11-9AF0-9971269B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2" y="2068136"/>
            <a:ext cx="2351628" cy="16140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C07D33-DEE9-D3F1-9D50-4AD08DA34514}"/>
              </a:ext>
            </a:extLst>
          </p:cNvPr>
          <p:cNvSpPr txBox="1"/>
          <p:nvPr/>
        </p:nvSpPr>
        <p:spPr>
          <a:xfrm>
            <a:off x="958036" y="3753213"/>
            <a:ext cx="5194190" cy="1754326"/>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GB" b="1" i="1" dirty="0">
                <a:latin typeface="Arial"/>
                <a:cs typeface="Arial"/>
              </a:rPr>
              <a:t>To give 100% every day.</a:t>
            </a:r>
            <a:endParaRPr lang="en-US" dirty="0">
              <a:latin typeface="Arial"/>
              <a:cs typeface="Arial"/>
            </a:endParaRPr>
          </a:p>
          <a:p>
            <a:pPr marL="213995" indent="-213995">
              <a:buFont typeface="Arial" panose="020B0604020202020204" pitchFamily="34" charset="0"/>
              <a:buChar char="•"/>
            </a:pPr>
            <a:r>
              <a:rPr lang="en-GB" b="1" i="1" dirty="0">
                <a:latin typeface="Arial"/>
                <a:cs typeface="Arial"/>
              </a:rPr>
              <a:t>To be understanding</a:t>
            </a:r>
          </a:p>
          <a:p>
            <a:pPr marL="213995" indent="-213995">
              <a:buFont typeface="Arial" panose="020B0604020202020204" pitchFamily="34" charset="0"/>
              <a:buChar char="•"/>
            </a:pPr>
            <a:r>
              <a:rPr lang="en-GB" b="1" i="1" dirty="0">
                <a:latin typeface="Arial"/>
                <a:cs typeface="Arial"/>
              </a:rPr>
              <a:t>To provide accurate information</a:t>
            </a:r>
          </a:p>
          <a:p>
            <a:pPr marL="213995" indent="-213995">
              <a:buFont typeface="Arial" panose="020B0604020202020204" pitchFamily="34" charset="0"/>
              <a:buChar char="•"/>
            </a:pPr>
            <a:r>
              <a:rPr lang="en-GB" b="1" i="1" dirty="0">
                <a:latin typeface="Arial"/>
                <a:cs typeface="Arial"/>
              </a:rPr>
              <a:t>To always be approachable</a:t>
            </a:r>
          </a:p>
          <a:p>
            <a:pPr marL="213995" indent="-213995">
              <a:buFont typeface="Arial" panose="020B0604020202020204" pitchFamily="34" charset="0"/>
              <a:buChar char="•"/>
            </a:pPr>
            <a:r>
              <a:rPr lang="en-GB" b="1" i="1" dirty="0">
                <a:latin typeface="Arial"/>
                <a:cs typeface="Arial"/>
              </a:rPr>
              <a:t>To support the year group in as many activities as possible</a:t>
            </a:r>
            <a:endParaRPr lang="en-GB" b="1" i="1" dirty="0"/>
          </a:p>
        </p:txBody>
      </p:sp>
      <p:sp>
        <p:nvSpPr>
          <p:cNvPr id="9" name="TextBox 8">
            <a:extLst>
              <a:ext uri="{FF2B5EF4-FFF2-40B4-BE49-F238E27FC236}">
                <a16:creationId xmlns:a16="http://schemas.microsoft.com/office/drawing/2014/main" id="{6465A16C-2030-B9F8-ABB8-A3FAC3DC3974}"/>
              </a:ext>
            </a:extLst>
          </p:cNvPr>
          <p:cNvSpPr txBox="1"/>
          <p:nvPr/>
        </p:nvSpPr>
        <p:spPr>
          <a:xfrm>
            <a:off x="3413032" y="479394"/>
            <a:ext cx="5047388" cy="1685077"/>
          </a:xfrm>
          <a:prstGeom prst="rect">
            <a:avLst/>
          </a:prstGeom>
          <a:noFill/>
        </p:spPr>
        <p:txBody>
          <a:bodyPr wrap="square" rtlCol="0">
            <a:spAutoFit/>
          </a:bodyPr>
          <a:lstStyle/>
          <a:p>
            <a:pPr marL="214313" indent="-214313">
              <a:buFont typeface="Arial" panose="020B0604020202020204" pitchFamily="34" charset="0"/>
              <a:buChar char="•"/>
            </a:pPr>
            <a:r>
              <a:rPr lang="en-GB" b="1" i="1" dirty="0"/>
              <a:t>To give 100% whenever possible</a:t>
            </a:r>
          </a:p>
          <a:p>
            <a:pPr marL="214313" indent="-214313">
              <a:buFont typeface="Arial" panose="020B0604020202020204" pitchFamily="34" charset="0"/>
              <a:buChar char="•"/>
            </a:pPr>
            <a:r>
              <a:rPr lang="en-GB" b="1" i="1" dirty="0"/>
              <a:t>To be kind and respectful to your peers and all staff</a:t>
            </a:r>
          </a:p>
          <a:p>
            <a:pPr marL="214313" indent="-214313">
              <a:buFont typeface="Arial" panose="020B0604020202020204" pitchFamily="34" charset="0"/>
              <a:buChar char="•"/>
            </a:pPr>
            <a:r>
              <a:rPr lang="en-GB" b="1" i="1" dirty="0"/>
              <a:t>To create a supportive environment</a:t>
            </a:r>
          </a:p>
          <a:p>
            <a:pPr marL="214313" indent="-214313">
              <a:buFont typeface="Arial" panose="020B0604020202020204" pitchFamily="34" charset="0"/>
              <a:buChar char="•"/>
            </a:pPr>
            <a:r>
              <a:rPr lang="en-GB" b="1" i="1" dirty="0"/>
              <a:t>To celebrate each other's success</a:t>
            </a:r>
          </a:p>
          <a:p>
            <a:pPr marL="214313" indent="-214313">
              <a:buFont typeface="Arial" panose="020B0604020202020204" pitchFamily="34" charset="0"/>
              <a:buChar char="•"/>
            </a:pPr>
            <a:endParaRPr lang="en-GB" sz="1350" dirty="0"/>
          </a:p>
        </p:txBody>
      </p:sp>
      <p:sp>
        <p:nvSpPr>
          <p:cNvPr id="2" name="Rectangle 1">
            <a:extLst>
              <a:ext uri="{FF2B5EF4-FFF2-40B4-BE49-F238E27FC236}">
                <a16:creationId xmlns:a16="http://schemas.microsoft.com/office/drawing/2014/main" id="{4E8CC937-2139-7E53-9336-2F8C68323444}"/>
              </a:ext>
            </a:extLst>
          </p:cNvPr>
          <p:cNvSpPr/>
          <p:nvPr/>
        </p:nvSpPr>
        <p:spPr>
          <a:xfrm>
            <a:off x="427815" y="529753"/>
            <a:ext cx="8219788" cy="4977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8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400">
                <a:latin typeface="Arial" panose="020B0604020202020204" pitchFamily="34" charset="0"/>
                <a:cs typeface="Arial" panose="020B0604020202020204" pitchFamily="34" charset="0"/>
              </a:rPr>
              <a:t>The move to a three year KS4 curriculum presents an excellent opportunity for all students to:</a:t>
            </a:r>
          </a:p>
          <a:p>
            <a:pPr marL="109728" indent="0">
              <a:buNone/>
            </a:pPr>
            <a:endParaRPr lang="en-GB" sz="900">
              <a:latin typeface="Arial" panose="020B0604020202020204" pitchFamily="34" charset="0"/>
              <a:cs typeface="Arial" panose="020B0604020202020204" pitchFamily="34" charset="0"/>
            </a:endParaRP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Embed good practices and habits</a:t>
            </a: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Develop effective revision techniques</a:t>
            </a: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Understand their learning styles</a:t>
            </a: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Identify pressure points and learn to manage their time effectively</a:t>
            </a: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Understand the assessment objectives in each subject more comprehensively</a:t>
            </a:r>
          </a:p>
          <a:p>
            <a:pPr>
              <a:buClrTx/>
              <a:buSzPct val="100000"/>
              <a:buFont typeface="Arial" panose="020B0604020202020204" pitchFamily="34" charset="0"/>
              <a:buChar char="•"/>
            </a:pPr>
            <a:r>
              <a:rPr lang="en-GB" sz="2400">
                <a:latin typeface="Arial" panose="020B0604020202020204" pitchFamily="34" charset="0"/>
                <a:cs typeface="Arial" panose="020B0604020202020204" pitchFamily="34" charset="0"/>
              </a:rPr>
              <a:t>Develop mastery of their subjects</a:t>
            </a:r>
          </a:p>
          <a:p>
            <a:pPr marL="109728" indent="0">
              <a:buNone/>
            </a:pPr>
            <a:endParaRPr lang="en-GB"/>
          </a:p>
        </p:txBody>
      </p:sp>
      <p:sp>
        <p:nvSpPr>
          <p:cNvPr id="3" name="Title 2"/>
          <p:cNvSpPr>
            <a:spLocks noGrp="1"/>
          </p:cNvSpPr>
          <p:nvPr>
            <p:ph type="title"/>
          </p:nvPr>
        </p:nvSpPr>
        <p:spPr/>
        <p:txBody>
          <a:bodyPr>
            <a:normAutofit/>
          </a:bodyPr>
          <a:lstStyle/>
          <a:p>
            <a:r>
              <a:rPr lang="en-GB" sz="4000" dirty="0">
                <a:solidFill>
                  <a:schemeClr val="tx1"/>
                </a:solidFill>
                <a:effectLst/>
                <a:latin typeface="Arial" panose="020B0604020202020204" pitchFamily="34" charset="0"/>
                <a:cs typeface="Arial" panose="020B0604020202020204" pitchFamily="34" charset="0"/>
              </a:rPr>
              <a:t>Year 9 – The transition to KS4</a:t>
            </a:r>
          </a:p>
        </p:txBody>
      </p:sp>
    </p:spTree>
    <p:custDataLst>
      <p:tags r:id="rId1"/>
    </p:custDataLst>
    <p:extLst>
      <p:ext uri="{BB962C8B-B14F-4D97-AF65-F5344CB8AC3E}">
        <p14:creationId xmlns:p14="http://schemas.microsoft.com/office/powerpoint/2010/main" val="2066204308"/>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51720" y="1268760"/>
            <a:ext cx="4752528" cy="4176464"/>
          </a:xfrm>
          <a:prstGeom prst="ellipse">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023828" y="2390459"/>
            <a:ext cx="2952328" cy="1800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Success</a:t>
            </a:r>
          </a:p>
        </p:txBody>
      </p:sp>
      <p:grpSp>
        <p:nvGrpSpPr>
          <p:cNvPr id="17" name="Group 16"/>
          <p:cNvGrpSpPr/>
          <p:nvPr/>
        </p:nvGrpSpPr>
        <p:grpSpPr>
          <a:xfrm>
            <a:off x="3005026" y="81222"/>
            <a:ext cx="2952328" cy="2309237"/>
            <a:chOff x="467544" y="476672"/>
            <a:chExt cx="2952328" cy="2309237"/>
          </a:xfrm>
        </p:grpSpPr>
        <p:sp>
          <p:nvSpPr>
            <p:cNvPr id="5" name="Oval 4"/>
            <p:cNvSpPr/>
            <p:nvPr/>
          </p:nvSpPr>
          <p:spPr>
            <a:xfrm>
              <a:off x="467544" y="476672"/>
              <a:ext cx="2952328" cy="1800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Student</a:t>
              </a:r>
            </a:p>
          </p:txBody>
        </p:sp>
        <p:cxnSp>
          <p:nvCxnSpPr>
            <p:cNvPr id="9" name="Straight Connector 8"/>
            <p:cNvCxnSpPr>
              <a:stCxn id="4" idx="0"/>
              <a:endCxn id="5" idx="4"/>
            </p:cNvCxnSpPr>
            <p:nvPr/>
          </p:nvCxnSpPr>
          <p:spPr>
            <a:xfrm flipH="1" flipV="1">
              <a:off x="1943708" y="2276872"/>
              <a:ext cx="18802" cy="509037"/>
            </a:xfrm>
            <a:prstGeom prst="line">
              <a:avLst/>
            </a:prstGeom>
            <a:ln w="5715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543798" y="3927026"/>
            <a:ext cx="3079598" cy="2063833"/>
            <a:chOff x="5596858" y="213039"/>
            <a:chExt cx="3079598" cy="2063833"/>
          </a:xfrm>
        </p:grpSpPr>
        <p:sp>
          <p:nvSpPr>
            <p:cNvPr id="6" name="Oval 5"/>
            <p:cNvSpPr/>
            <p:nvPr/>
          </p:nvSpPr>
          <p:spPr>
            <a:xfrm>
              <a:off x="5724128" y="476672"/>
              <a:ext cx="2952328" cy="1800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Parent</a:t>
              </a:r>
            </a:p>
          </p:txBody>
        </p:sp>
        <p:cxnSp>
          <p:nvCxnSpPr>
            <p:cNvPr id="10" name="Straight Connector 9"/>
            <p:cNvCxnSpPr>
              <a:stCxn id="4" idx="5"/>
              <a:endCxn id="6" idx="1"/>
            </p:cNvCxnSpPr>
            <p:nvPr/>
          </p:nvCxnSpPr>
          <p:spPr>
            <a:xfrm>
              <a:off x="5596858" y="213039"/>
              <a:ext cx="559628" cy="527266"/>
            </a:xfrm>
            <a:prstGeom prst="line">
              <a:avLst/>
            </a:prstGeom>
            <a:ln w="57150">
              <a:solidFill>
                <a:srgbClr val="00206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95536" y="3999034"/>
            <a:ext cx="3060650" cy="2022254"/>
            <a:chOff x="3023828" y="4287066"/>
            <a:chExt cx="3060650" cy="2022254"/>
          </a:xfrm>
        </p:grpSpPr>
        <p:sp>
          <p:nvSpPr>
            <p:cNvPr id="7" name="Oval 6"/>
            <p:cNvSpPr/>
            <p:nvPr/>
          </p:nvSpPr>
          <p:spPr>
            <a:xfrm>
              <a:off x="3023828" y="4509120"/>
              <a:ext cx="2952328" cy="1800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School</a:t>
              </a:r>
            </a:p>
          </p:txBody>
        </p:sp>
        <p:cxnSp>
          <p:nvCxnSpPr>
            <p:cNvPr id="13" name="Straight Connector 12"/>
            <p:cNvCxnSpPr>
              <a:stCxn id="7" idx="7"/>
              <a:endCxn id="4" idx="3"/>
            </p:cNvCxnSpPr>
            <p:nvPr/>
          </p:nvCxnSpPr>
          <p:spPr>
            <a:xfrm flipV="1">
              <a:off x="5543798" y="4287066"/>
              <a:ext cx="540680" cy="485687"/>
            </a:xfrm>
            <a:prstGeom prst="line">
              <a:avLst/>
            </a:prstGeom>
            <a:ln w="57150">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6275994"/>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marL="0" lvl="0" indent="0">
              <a:buNone/>
            </a:pPr>
            <a:endParaRPr lang="en-GB"/>
          </a:p>
          <a:p>
            <a:pPr marL="0" lvl="0" indent="0">
              <a:buNone/>
            </a:pPr>
            <a:endParaRPr lang="en-GB"/>
          </a:p>
          <a:p>
            <a:pPr lvl="0">
              <a:buFont typeface="Wingdings" pitchFamily="2"/>
              <a:buChar char="Ø"/>
            </a:pPr>
            <a:endParaRPr lang="en-GB"/>
          </a:p>
        </p:txBody>
      </p:sp>
      <p:sp>
        <p:nvSpPr>
          <p:cNvPr id="3" name="Title 1"/>
          <p:cNvSpPr txBox="1">
            <a:spLocks noGrp="1"/>
          </p:cNvSpPr>
          <p:nvPr>
            <p:ph type="title"/>
          </p:nvPr>
        </p:nvSpPr>
        <p:spPr/>
        <p:txBody>
          <a:bodyPr>
            <a:normAutofit/>
          </a:bodyPr>
          <a:lstStyle/>
          <a:p>
            <a:pPr lvl="0" algn="ctr"/>
            <a:r>
              <a:rPr lang="en-GB" sz="4000" dirty="0">
                <a:solidFill>
                  <a:schemeClr val="tx1"/>
                </a:solidFill>
                <a:effectLst/>
                <a:latin typeface="Arial" panose="020B0604020202020204" pitchFamily="34" charset="0"/>
                <a:cs typeface="Arial" panose="020B0604020202020204" pitchFamily="34" charset="0"/>
              </a:rPr>
              <a:t>Measuring Progress</a:t>
            </a:r>
          </a:p>
        </p:txBody>
      </p:sp>
      <p:sp>
        <p:nvSpPr>
          <p:cNvPr id="4" name="TextBox 8"/>
          <p:cNvSpPr txBox="1"/>
          <p:nvPr/>
        </p:nvSpPr>
        <p:spPr>
          <a:xfrm>
            <a:off x="528632" y="1964844"/>
            <a:ext cx="1357317" cy="646334"/>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3600" b="0" i="0" u="none" strike="noStrike" kern="1200" cap="none" spc="0" normalizeH="0" baseline="0" noProof="0">
                <a:ln>
                  <a:noFill/>
                </a:ln>
                <a:solidFill>
                  <a:srgbClr val="000000"/>
                </a:solidFill>
                <a:effectLst/>
                <a:uLnTx/>
                <a:uFillTx/>
                <a:latin typeface="Lucida Sans Unicode"/>
                <a:ea typeface="+mn-ea"/>
                <a:cs typeface="+mn-cs"/>
              </a:rPr>
              <a:t>KS2</a:t>
            </a:r>
          </a:p>
        </p:txBody>
      </p:sp>
      <p:sp>
        <p:nvSpPr>
          <p:cNvPr id="5" name="TextBox 9"/>
          <p:cNvSpPr txBox="1"/>
          <p:nvPr/>
        </p:nvSpPr>
        <p:spPr>
          <a:xfrm>
            <a:off x="7318921" y="1972013"/>
            <a:ext cx="1357317" cy="646334"/>
          </a:xfrm>
          <a:prstGeom prst="rect">
            <a:avLst/>
          </a:prstGeom>
          <a:noFill/>
          <a:ln>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3600" b="0" i="0" u="none" strike="noStrike" kern="1200" cap="none" spc="0" normalizeH="0" baseline="0" noProof="0">
                <a:ln>
                  <a:noFill/>
                </a:ln>
                <a:solidFill>
                  <a:srgbClr val="000000"/>
                </a:solidFill>
                <a:effectLst/>
                <a:uLnTx/>
                <a:uFillTx/>
                <a:latin typeface="Lucida Sans Unicode"/>
                <a:ea typeface="+mn-ea"/>
                <a:cs typeface="+mn-cs"/>
              </a:rPr>
              <a:t>KS4</a:t>
            </a:r>
          </a:p>
        </p:txBody>
      </p:sp>
      <p:sp>
        <p:nvSpPr>
          <p:cNvPr id="6" name="Right Arrow 10"/>
          <p:cNvSpPr/>
          <p:nvPr/>
        </p:nvSpPr>
        <p:spPr>
          <a:xfrm>
            <a:off x="2104546" y="2133596"/>
            <a:ext cx="4686299" cy="323167"/>
          </a:xfrm>
          <a:custGeom>
            <a:avLst>
              <a:gd name="f0" fmla="val 2085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4F81BD"/>
          </a:solidFill>
          <a:ln w="55001">
            <a:solidFill>
              <a:srgbClr val="385D8A"/>
            </a:solidFill>
            <a:prstDash val="solid"/>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7" name="TextBox 11"/>
          <p:cNvSpPr txBox="1"/>
          <p:nvPr/>
        </p:nvSpPr>
        <p:spPr>
          <a:xfrm>
            <a:off x="427916" y="2756842"/>
            <a:ext cx="2206302" cy="2585323"/>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Baseline Data:</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KS2 SATs results</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CATs</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FFT</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endParaRPr lang="en-GB" sz="1600">
              <a:solidFill>
                <a:srgbClr val="000000"/>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Pct val="100000"/>
              <a:tabLst/>
              <a:defRPr sz="1800" b="0" i="0" u="none" strike="noStrike" kern="0" cap="none" spc="0" baseline="0">
                <a:solidFill>
                  <a:srgbClr val="000000"/>
                </a:solidFill>
                <a:uFillTx/>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Additional data</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r>
              <a:rPr lang="en-GB" sz="1600">
                <a:solidFill>
                  <a:srgbClr val="000000"/>
                </a:solidFill>
                <a:latin typeface="Arial" panose="020B0604020202020204" pitchFamily="34" charset="0"/>
                <a:cs typeface="Arial" panose="020B0604020202020204" pitchFamily="34" charset="0"/>
              </a:rPr>
              <a:t>Departmental baseline</a:t>
            </a:r>
          </a:p>
          <a:p>
            <a:pPr marL="285750" marR="0" lvl="0" indent="-285750" algn="l" defTabSz="914400" rtl="0" eaLnBrk="1" fontAlgn="auto" latinLnBrk="0" hangingPunct="1">
              <a:lnSpc>
                <a:spcPct val="100000"/>
              </a:lnSpc>
              <a:spcBef>
                <a:spcPts val="0"/>
              </a:spcBef>
              <a:spcAft>
                <a:spcPts val="0"/>
              </a:spcAft>
              <a:buClrTx/>
              <a:buSzPct val="100000"/>
              <a:buFontTx/>
              <a:buChar char="-"/>
              <a:tabLst/>
              <a:defRPr sz="1800" b="0" i="0" u="none" strike="noStrike" kern="0" cap="none" spc="0" baseline="0">
                <a:solidFill>
                  <a:srgbClr val="000000"/>
                </a:solidFill>
                <a:uFillTx/>
              </a:defRPr>
            </a:pPr>
            <a:r>
              <a:rPr kumimoji="0" lang="en-GB"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Internal assessments</a:t>
            </a:r>
          </a:p>
        </p:txBody>
      </p:sp>
      <p:sp>
        <p:nvSpPr>
          <p:cNvPr id="8" name="TextBox 12"/>
          <p:cNvSpPr txBox="1"/>
          <p:nvPr/>
        </p:nvSpPr>
        <p:spPr>
          <a:xfrm>
            <a:off x="6689466" y="2756842"/>
            <a:ext cx="1976265" cy="2585319"/>
          </a:xfrm>
          <a:prstGeom prst="rect">
            <a:avLst/>
          </a:prstGeom>
          <a:noFill/>
          <a:ln w="9528">
            <a:solidFill>
              <a:srgbClr val="000000"/>
            </a:solidFill>
            <a:prstDash val="solid"/>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Examination Results: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Target Grades: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Realistic and aspirational</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000000"/>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000000"/>
              </a:solidFill>
              <a:effectLst/>
              <a:uLnTx/>
              <a:uFillTx/>
              <a:latin typeface="Lucida Sans Unicode"/>
              <a:ea typeface="+mn-ea"/>
              <a:cs typeface="+mn-cs"/>
            </a:endParaRPr>
          </a:p>
        </p:txBody>
      </p:sp>
      <p:sp>
        <p:nvSpPr>
          <p:cNvPr id="9" name="Rectangle 13"/>
          <p:cNvSpPr/>
          <p:nvPr/>
        </p:nvSpPr>
        <p:spPr>
          <a:xfrm>
            <a:off x="2906246" y="2960607"/>
            <a:ext cx="3082890" cy="175432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a:ln>
                  <a:noFill/>
                </a:ln>
                <a:solidFill>
                  <a:srgbClr val="4F81BD"/>
                </a:solidFill>
                <a:effectLst>
                  <a:outerShdw dist="25402" dir="5400000">
                    <a:srgbClr val="6E747A"/>
                  </a:outerShdw>
                </a:effectLst>
                <a:uLnTx/>
                <a:uFillTx/>
                <a:latin typeface="Lucida Sans Unicode"/>
                <a:ea typeface="+mn-ea"/>
                <a:cs typeface="+mn-cs"/>
              </a:rPr>
              <a:t>Progress</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5400" b="0" i="0" u="none" strike="noStrike" kern="1200" cap="none" spc="0" normalizeH="0" baseline="0" noProof="0">
                <a:ln>
                  <a:noFill/>
                </a:ln>
                <a:solidFill>
                  <a:srgbClr val="4F81BD"/>
                </a:solidFill>
                <a:effectLst>
                  <a:outerShdw dist="25402" dir="5400000">
                    <a:srgbClr val="6E747A"/>
                  </a:outerShdw>
                </a:effectLst>
                <a:uLnTx/>
                <a:uFillTx/>
                <a:latin typeface="Lucida Sans Unicode"/>
                <a:ea typeface="+mn-ea"/>
                <a:cs typeface="+mn-cs"/>
              </a:rPr>
              <a:t>Checks</a:t>
            </a:r>
          </a:p>
        </p:txBody>
      </p:sp>
    </p:spTree>
    <p:extLst>
      <p:ext uri="{BB962C8B-B14F-4D97-AF65-F5344CB8AC3E}">
        <p14:creationId xmlns:p14="http://schemas.microsoft.com/office/powerpoint/2010/main" val="2873816059"/>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6.4|5.3|5.8|11.9|11.9|10.7"/>
</p:tagLst>
</file>

<file path=ppt/tags/tag2.xml><?xml version="1.0" encoding="utf-8"?>
<p:tagLst xmlns:a="http://schemas.openxmlformats.org/drawingml/2006/main" xmlns:r="http://schemas.openxmlformats.org/officeDocument/2006/relationships" xmlns:p="http://schemas.openxmlformats.org/presentationml/2006/main">
  <p:tag name="TIMING" val="|5.4"/>
</p:tagLst>
</file>

<file path=ppt/tags/tag3.xml><?xml version="1.0" encoding="utf-8"?>
<p:tagLst xmlns:a="http://schemas.openxmlformats.org/drawingml/2006/main" xmlns:r="http://schemas.openxmlformats.org/officeDocument/2006/relationships" xmlns:p="http://schemas.openxmlformats.org/presentationml/2006/main">
  <p:tag name="TIMING" val="|1.2|3.4|2.3|1.4|1|12.4|5|1.5|7.8|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8c34faf-981c-420a-b0a3-61458520284a" xsi:nil="true"/>
    <lcf76f155ced4ddcb4097134ff3c332f xmlns="f8c34faf-981c-420a-b0a3-61458520284a">
      <Terms xmlns="http://schemas.microsoft.com/office/infopath/2007/PartnerControls"/>
    </lcf76f155ced4ddcb4097134ff3c332f>
    <TaxCatchAll xmlns="85b594ab-9d88-4e98-bdf5-48799910358a"/>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8E0C54760CFB47B36B4F9FC1932DBC" ma:contentTypeVersion="15" ma:contentTypeDescription="Create a new document." ma:contentTypeScope="" ma:versionID="725e2a9c2661455024ab6ed9bc061863">
  <xsd:schema xmlns:xsd="http://www.w3.org/2001/XMLSchema" xmlns:xs="http://www.w3.org/2001/XMLSchema" xmlns:p="http://schemas.microsoft.com/office/2006/metadata/properties" xmlns:ns2="f8c34faf-981c-420a-b0a3-61458520284a" xmlns:ns3="85b594ab-9d88-4e98-bdf5-48799910358a" targetNamespace="http://schemas.microsoft.com/office/2006/metadata/properties" ma:root="true" ma:fieldsID="611cfa2ddc38f77f8b79d22bbec2b52a" ns2:_="" ns3:_="">
    <xsd:import namespace="f8c34faf-981c-420a-b0a3-61458520284a"/>
    <xsd:import namespace="85b594ab-9d88-4e98-bdf5-4879991035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34faf-981c-420a-b0a3-61458520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Flow_SignoffStatus" ma:index="19" nillable="true" ma:displayName="Sign-off status" ma:internalName="Sign_x002d_off_x0020_status">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47d8a9f-44b4-4104-96ae-baa08a11b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b594ab-9d88-4e98-bdf5-4879991035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8f5caae-ea06-4fdd-a0f8-b6aa67aebe74}" ma:internalName="TaxCatchAll" ma:showField="CatchAllData" ma:web="85b594ab-9d88-4e98-bdf5-487999103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738C25-5442-4AA0-BBD7-D0EC015B01D6}">
  <ds:schemaRefs>
    <ds:schemaRef ds:uri="http://schemas.microsoft.com/sharepoint/v3/contenttype/forms"/>
  </ds:schemaRefs>
</ds:datastoreItem>
</file>

<file path=customXml/itemProps2.xml><?xml version="1.0" encoding="utf-8"?>
<ds:datastoreItem xmlns:ds="http://schemas.openxmlformats.org/officeDocument/2006/customXml" ds:itemID="{5C5E0ABC-C13E-4EBE-A1FC-EA1A612ADBFE}">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85b594ab-9d88-4e98-bdf5-48799910358a"/>
    <ds:schemaRef ds:uri="f8c34faf-981c-420a-b0a3-61458520284a"/>
    <ds:schemaRef ds:uri="http://purl.org/dc/dcmitype/"/>
  </ds:schemaRefs>
</ds:datastoreItem>
</file>

<file path=customXml/itemProps3.xml><?xml version="1.0" encoding="utf-8"?>
<ds:datastoreItem xmlns:ds="http://schemas.openxmlformats.org/officeDocument/2006/customXml" ds:itemID="{4F4638D3-4F7D-444A-B0A0-15B97A534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34faf-981c-420a-b0a3-61458520284a"/>
    <ds:schemaRef ds:uri="85b594ab-9d88-4e98-bdf5-487999103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TotalTime>
  <Words>2071</Words>
  <Application>Microsoft Office PowerPoint</Application>
  <PresentationFormat>On-screen Show (4:3)</PresentationFormat>
  <Paragraphs>321</Paragraphs>
  <Slides>42</Slides>
  <Notes>33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Arial</vt:lpstr>
      <vt:lpstr>Calibri</vt:lpstr>
      <vt:lpstr>Calibri Light</vt:lpstr>
      <vt:lpstr>Georgia</vt:lpstr>
      <vt:lpstr>Lucida Sans Unicode</vt:lpstr>
      <vt:lpstr>Verdana</vt:lpstr>
      <vt:lpstr>Wingdings</vt:lpstr>
      <vt:lpstr>Wingdings 2</vt:lpstr>
      <vt:lpstr>Wingdings 3</vt:lpstr>
      <vt:lpstr>Concourse</vt:lpstr>
      <vt:lpstr>Clarity</vt:lpstr>
      <vt:lpstr>Office Theme</vt:lpstr>
      <vt:lpstr>PowerPoint Presentation</vt:lpstr>
      <vt:lpstr>Aims of the Evening</vt:lpstr>
      <vt:lpstr>PowerPoint Presentation</vt:lpstr>
      <vt:lpstr>“Never Acceptable”</vt:lpstr>
      <vt:lpstr>PowerPoint Presentation</vt:lpstr>
      <vt:lpstr>PowerPoint Presentation</vt:lpstr>
      <vt:lpstr>Year 9 – The transition to KS4</vt:lpstr>
      <vt:lpstr>PowerPoint Presentation</vt:lpstr>
      <vt:lpstr>Measuring Progress</vt:lpstr>
      <vt:lpstr>PowerPoint Presentation</vt:lpstr>
      <vt:lpstr>Rewards</vt:lpstr>
      <vt:lpstr>Year 9: What makes it important?</vt:lpstr>
      <vt:lpstr>Year 9 Matrix</vt:lpstr>
      <vt:lpstr>Supporting student wellbeing </vt:lpstr>
      <vt:lpstr>Student</vt:lpstr>
      <vt:lpstr>Parent</vt:lpstr>
      <vt:lpstr>PowerPoint Presentation</vt:lpstr>
      <vt:lpstr>If you believe your child might be waking regularly to check social media during the night, here are some helpful tips to share with them, to try breaking the habit:</vt:lpstr>
      <vt:lpstr>Screen-time Cap</vt:lpstr>
      <vt:lpstr>E-Safety, Courtesy &amp; Kindness</vt:lpstr>
      <vt:lpstr>School</vt:lpstr>
      <vt:lpstr>PSHCE Programme – Year 9</vt:lpstr>
      <vt:lpstr>Support: The importance of reading</vt:lpstr>
      <vt:lpstr>Supporting your child</vt:lpstr>
      <vt:lpstr>Key Pastoral Focus: 2022-2023  Attendance</vt:lpstr>
      <vt:lpstr>Key Focus: Attendance</vt:lpstr>
      <vt:lpstr>PowerPoint Presentation</vt:lpstr>
      <vt:lpstr>Catching up on missed  school work</vt:lpstr>
      <vt:lpstr>New to CCHSG – Administering school based Paracetamol</vt:lpstr>
      <vt:lpstr>New this year- Civica Eats</vt:lpstr>
      <vt:lpstr>Expectations</vt:lpstr>
      <vt:lpstr>Ankle socks</vt:lpstr>
      <vt:lpstr>Communication</vt:lpstr>
      <vt:lpstr>Communication</vt:lpstr>
      <vt:lpstr>Stepping Stones to Success in Year 9 </vt:lpstr>
      <vt:lpstr>Colchester County High School for Girls    2022</vt:lpstr>
      <vt:lpstr>What is involved in DofE?</vt:lpstr>
      <vt:lpstr>Bronze Award</vt:lpstr>
      <vt:lpstr>How will I find the time?  What about my exams?</vt:lpstr>
      <vt:lpstr> Important questions to ask yourself and your family before you enrol: </vt:lpstr>
      <vt:lpstr>Costs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dc:title>
  <dc:creator>KKIDBY</dc:creator>
  <cp:lastModifiedBy>KStubbs (CCHSG)</cp:lastModifiedBy>
  <cp:revision>14</cp:revision>
  <cp:lastPrinted>2018-11-13T18:24:28Z</cp:lastPrinted>
  <dcterms:created xsi:type="dcterms:W3CDTF">2011-10-20T07:24:56Z</dcterms:created>
  <dcterms:modified xsi:type="dcterms:W3CDTF">2022-10-19T10:43:13Z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0x010100588E0C54760CFB47B36B4F9FC1932DBC</vt:lpwstr>
  </property>
  <property fmtid="{D5CDD505-2E9C-101B-9397-08002B2CF9AE}" pid="3" name="Order">
    <vt:r8>10888000</vt:r8>
  </property>
  <property fmtid="{D5CDD505-2E9C-101B-9397-08002B2CF9AE}" pid="4" name="MediaServiceImageTags">
    <vt:lpwstr/>
  </property>
</Properties>
</file>