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5.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15" r:id="rId4"/>
  </p:sldMasterIdLst>
  <p:notesMasterIdLst>
    <p:notesMasterId r:id="rId51"/>
  </p:notesMasterIdLst>
  <p:handoutMasterIdLst>
    <p:handoutMasterId r:id="rId52"/>
  </p:handoutMasterIdLst>
  <p:sldIdLst>
    <p:sldId id="694" r:id="rId5"/>
    <p:sldId id="822" r:id="rId6"/>
    <p:sldId id="258" r:id="rId7"/>
    <p:sldId id="259" r:id="rId8"/>
    <p:sldId id="326" r:id="rId9"/>
    <p:sldId id="413" r:id="rId10"/>
    <p:sldId id="643" r:id="rId11"/>
    <p:sldId id="417" r:id="rId12"/>
    <p:sldId id="412" r:id="rId13"/>
    <p:sldId id="819" r:id="rId14"/>
    <p:sldId id="797" r:id="rId15"/>
    <p:sldId id="653" r:id="rId16"/>
    <p:sldId id="602" r:id="rId17"/>
    <p:sldId id="684" r:id="rId18"/>
    <p:sldId id="814" r:id="rId19"/>
    <p:sldId id="807" r:id="rId20"/>
    <p:sldId id="407" r:id="rId21"/>
    <p:sldId id="808" r:id="rId22"/>
    <p:sldId id="662" r:id="rId23"/>
    <p:sldId id="654" r:id="rId24"/>
    <p:sldId id="396" r:id="rId25"/>
    <p:sldId id="345" r:id="rId26"/>
    <p:sldId id="589" r:id="rId27"/>
    <p:sldId id="646" r:id="rId28"/>
    <p:sldId id="401" r:id="rId29"/>
    <p:sldId id="801" r:id="rId30"/>
    <p:sldId id="809" r:id="rId31"/>
    <p:sldId id="815" r:id="rId32"/>
    <p:sldId id="689" r:id="rId33"/>
    <p:sldId id="816" r:id="rId34"/>
    <p:sldId id="786" r:id="rId35"/>
    <p:sldId id="821" r:id="rId36"/>
    <p:sldId id="691" r:id="rId37"/>
    <p:sldId id="823" r:id="rId38"/>
    <p:sldId id="824" r:id="rId39"/>
    <p:sldId id="825" r:id="rId40"/>
    <p:sldId id="826" r:id="rId41"/>
    <p:sldId id="304" r:id="rId42"/>
    <p:sldId id="275" r:id="rId43"/>
    <p:sldId id="827" r:id="rId44"/>
    <p:sldId id="782" r:id="rId45"/>
    <p:sldId id="828" r:id="rId46"/>
    <p:sldId id="388" r:id="rId47"/>
    <p:sldId id="415" r:id="rId48"/>
    <p:sldId id="620" r:id="rId49"/>
    <p:sldId id="310" r:id="rId50"/>
  </p:sldIdLst>
  <p:sldSz cx="9144000" cy="6858000" type="screen4x3"/>
  <p:notesSz cx="6797675" cy="9926638"/>
  <p:custDataLst>
    <p:tags r:id="rId53"/>
  </p:custDataLst>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892"/>
    <a:srgbClr val="3838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2242D2-7C66-4A0A-A7C6-C35DE0D4D658}" v="11" dt="2025-09-26T11:55:44.9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76824" autoAdjust="0"/>
  </p:normalViewPr>
  <p:slideViewPr>
    <p:cSldViewPr snapToGrid="0">
      <p:cViewPr varScale="1">
        <p:scale>
          <a:sx n="85" d="100"/>
          <a:sy n="85" d="100"/>
        </p:scale>
        <p:origin x="19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gs" Target="tags/tag1.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F425EF-B441-48E3-BB88-364ED78E8D4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4390EA1-BBB4-4B2A-8EA4-1A9DD75CC11C}">
      <dgm:prSet/>
      <dgm:spPr/>
      <dgm:t>
        <a:bodyPr/>
        <a:lstStyle/>
        <a:p>
          <a:r>
            <a:rPr lang="en-GB" b="0" i="0"/>
            <a:t>There is a single consistent national threshold for when a penalty notice </a:t>
          </a:r>
          <a:r>
            <a:rPr lang="en-GB" b="1" i="0"/>
            <a:t>must </a:t>
          </a:r>
          <a:r>
            <a:rPr lang="en-GB" b="0" i="0"/>
            <a:t>be considered by all schools in England of 10 sessions (usually equivalent to 5 school days) of unauthorised absence within a rolling 10 school week period.</a:t>
          </a:r>
          <a:endParaRPr lang="en-US"/>
        </a:p>
      </dgm:t>
    </dgm:pt>
    <dgm:pt modelId="{75EC1F46-6CBB-4960-A37F-D8B5DB1C4982}" type="parTrans" cxnId="{2FF0C665-BCB6-4E2F-B0D6-30635034FE10}">
      <dgm:prSet/>
      <dgm:spPr/>
      <dgm:t>
        <a:bodyPr/>
        <a:lstStyle/>
        <a:p>
          <a:endParaRPr lang="en-US"/>
        </a:p>
      </dgm:t>
    </dgm:pt>
    <dgm:pt modelId="{E50052F9-D4E7-47EB-871C-04121398B3F4}" type="sibTrans" cxnId="{2FF0C665-BCB6-4E2F-B0D6-30635034FE10}">
      <dgm:prSet/>
      <dgm:spPr/>
      <dgm:t>
        <a:bodyPr/>
        <a:lstStyle/>
        <a:p>
          <a:endParaRPr lang="en-US"/>
        </a:p>
      </dgm:t>
    </dgm:pt>
    <dgm:pt modelId="{BCB73C20-3F7D-44C6-A442-663DE0DF8BEF}">
      <dgm:prSet/>
      <dgm:spPr/>
      <dgm:t>
        <a:bodyPr/>
        <a:lstStyle/>
        <a:p>
          <a:r>
            <a:rPr lang="en-GB" b="0" i="0"/>
            <a:t>These sessions do not have to be consecutive and can be made up of a combination of any type of unauthorised absence.</a:t>
          </a:r>
          <a:endParaRPr lang="en-US"/>
        </a:p>
      </dgm:t>
    </dgm:pt>
    <dgm:pt modelId="{E3DE959F-5040-4CEF-8C27-EBF43BF05633}" type="parTrans" cxnId="{930FC0C3-9747-4545-AC4A-03833F24F39D}">
      <dgm:prSet/>
      <dgm:spPr/>
      <dgm:t>
        <a:bodyPr/>
        <a:lstStyle/>
        <a:p>
          <a:endParaRPr lang="en-US"/>
        </a:p>
      </dgm:t>
    </dgm:pt>
    <dgm:pt modelId="{DF9C8621-4A2A-433B-94F7-60926CE4C196}" type="sibTrans" cxnId="{930FC0C3-9747-4545-AC4A-03833F24F39D}">
      <dgm:prSet/>
      <dgm:spPr/>
      <dgm:t>
        <a:bodyPr/>
        <a:lstStyle/>
        <a:p>
          <a:endParaRPr lang="en-US"/>
        </a:p>
      </dgm:t>
    </dgm:pt>
    <dgm:pt modelId="{0AA11370-3DF3-4168-9CFF-3ACB6B6A1559}">
      <dgm:prSet/>
      <dgm:spPr/>
      <dgm:t>
        <a:bodyPr/>
        <a:lstStyle/>
        <a:p>
          <a:r>
            <a:rPr lang="en-GB" b="0" i="0"/>
            <a:t>The 10-school week period can span different terms or school years.</a:t>
          </a:r>
          <a:endParaRPr lang="en-US"/>
        </a:p>
      </dgm:t>
    </dgm:pt>
    <dgm:pt modelId="{606BC8A6-BC12-4716-AFD0-2E11ECA419CF}" type="parTrans" cxnId="{484C562F-E155-467E-984C-D0055880AE54}">
      <dgm:prSet/>
      <dgm:spPr/>
      <dgm:t>
        <a:bodyPr/>
        <a:lstStyle/>
        <a:p>
          <a:endParaRPr lang="en-US"/>
        </a:p>
      </dgm:t>
    </dgm:pt>
    <dgm:pt modelId="{D166278E-9900-45C9-903C-B23FFF01A37F}" type="sibTrans" cxnId="{484C562F-E155-467E-984C-D0055880AE54}">
      <dgm:prSet/>
      <dgm:spPr/>
      <dgm:t>
        <a:bodyPr/>
        <a:lstStyle/>
        <a:p>
          <a:endParaRPr lang="en-US"/>
        </a:p>
      </dgm:t>
    </dgm:pt>
    <dgm:pt modelId="{263AE3EC-B79E-4AEB-AB19-CCE4DB8C11E8}" type="pres">
      <dgm:prSet presAssocID="{E7F425EF-B441-48E3-BB88-364ED78E8D48}" presName="root" presStyleCnt="0">
        <dgm:presLayoutVars>
          <dgm:dir/>
          <dgm:resizeHandles val="exact"/>
        </dgm:presLayoutVars>
      </dgm:prSet>
      <dgm:spPr/>
    </dgm:pt>
    <dgm:pt modelId="{114D2840-5CCF-4C3E-8331-6AAEEA37D26F}" type="pres">
      <dgm:prSet presAssocID="{04390EA1-BBB4-4B2A-8EA4-1A9DD75CC11C}" presName="compNode" presStyleCnt="0"/>
      <dgm:spPr/>
    </dgm:pt>
    <dgm:pt modelId="{945BD184-055D-4283-8096-BE84C0B1A509}" type="pres">
      <dgm:prSet presAssocID="{04390EA1-BBB4-4B2A-8EA4-1A9DD75CC11C}" presName="bgRect" presStyleLbl="bgShp" presStyleIdx="0" presStyleCnt="3"/>
      <dgm:spPr/>
    </dgm:pt>
    <dgm:pt modelId="{12E811D3-40E2-451A-BD73-28F80A44B00E}" type="pres">
      <dgm:prSet presAssocID="{04390EA1-BBB4-4B2A-8EA4-1A9DD75CC11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74CF450-FA86-40D0-A87D-60A2B6B73FA4}" type="pres">
      <dgm:prSet presAssocID="{04390EA1-BBB4-4B2A-8EA4-1A9DD75CC11C}" presName="spaceRect" presStyleCnt="0"/>
      <dgm:spPr/>
    </dgm:pt>
    <dgm:pt modelId="{6ED18998-B1CE-4A65-9B08-27D73CE84018}" type="pres">
      <dgm:prSet presAssocID="{04390EA1-BBB4-4B2A-8EA4-1A9DD75CC11C}" presName="parTx" presStyleLbl="revTx" presStyleIdx="0" presStyleCnt="3">
        <dgm:presLayoutVars>
          <dgm:chMax val="0"/>
          <dgm:chPref val="0"/>
        </dgm:presLayoutVars>
      </dgm:prSet>
      <dgm:spPr/>
    </dgm:pt>
    <dgm:pt modelId="{6223DF37-90B0-4869-85BE-A0026CD77053}" type="pres">
      <dgm:prSet presAssocID="{E50052F9-D4E7-47EB-871C-04121398B3F4}" presName="sibTrans" presStyleCnt="0"/>
      <dgm:spPr/>
    </dgm:pt>
    <dgm:pt modelId="{A69E881D-A075-4185-9E2D-C846418AE0F7}" type="pres">
      <dgm:prSet presAssocID="{BCB73C20-3F7D-44C6-A442-663DE0DF8BEF}" presName="compNode" presStyleCnt="0"/>
      <dgm:spPr/>
    </dgm:pt>
    <dgm:pt modelId="{FCAA8F85-2147-4A7B-BDF5-45B8E88FCAC1}" type="pres">
      <dgm:prSet presAssocID="{BCB73C20-3F7D-44C6-A442-663DE0DF8BEF}" presName="bgRect" presStyleLbl="bgShp" presStyleIdx="1" presStyleCnt="3"/>
      <dgm:spPr/>
    </dgm:pt>
    <dgm:pt modelId="{147F427D-058B-4D4A-A51C-AAAA3C95588A}" type="pres">
      <dgm:prSet presAssocID="{BCB73C20-3F7D-44C6-A442-663DE0DF8BE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5A32E013-4AA0-4861-92CF-C07BD3E79C1F}" type="pres">
      <dgm:prSet presAssocID="{BCB73C20-3F7D-44C6-A442-663DE0DF8BEF}" presName="spaceRect" presStyleCnt="0"/>
      <dgm:spPr/>
    </dgm:pt>
    <dgm:pt modelId="{7BE56002-FF81-434B-ABFA-CA161824CCFF}" type="pres">
      <dgm:prSet presAssocID="{BCB73C20-3F7D-44C6-A442-663DE0DF8BEF}" presName="parTx" presStyleLbl="revTx" presStyleIdx="1" presStyleCnt="3">
        <dgm:presLayoutVars>
          <dgm:chMax val="0"/>
          <dgm:chPref val="0"/>
        </dgm:presLayoutVars>
      </dgm:prSet>
      <dgm:spPr/>
    </dgm:pt>
    <dgm:pt modelId="{1C2D68D9-E0C1-4E22-8A81-254D84445DC5}" type="pres">
      <dgm:prSet presAssocID="{DF9C8621-4A2A-433B-94F7-60926CE4C196}" presName="sibTrans" presStyleCnt="0"/>
      <dgm:spPr/>
    </dgm:pt>
    <dgm:pt modelId="{9557C02F-5501-464A-9BF5-B76ADE655B3B}" type="pres">
      <dgm:prSet presAssocID="{0AA11370-3DF3-4168-9CFF-3ACB6B6A1559}" presName="compNode" presStyleCnt="0"/>
      <dgm:spPr/>
    </dgm:pt>
    <dgm:pt modelId="{9E7744A1-9B9D-4E47-B185-75039A010BA8}" type="pres">
      <dgm:prSet presAssocID="{0AA11370-3DF3-4168-9CFF-3ACB6B6A1559}" presName="bgRect" presStyleLbl="bgShp" presStyleIdx="2" presStyleCnt="3"/>
      <dgm:spPr/>
    </dgm:pt>
    <dgm:pt modelId="{0CBCB8FD-9875-419B-9D64-82B4652E1415}" type="pres">
      <dgm:prSet presAssocID="{0AA11370-3DF3-4168-9CFF-3ACB6B6A155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hoolhouse"/>
        </a:ext>
      </dgm:extLst>
    </dgm:pt>
    <dgm:pt modelId="{74CB7376-4B0E-4AD3-B870-11C9E6D46E6B}" type="pres">
      <dgm:prSet presAssocID="{0AA11370-3DF3-4168-9CFF-3ACB6B6A1559}" presName="spaceRect" presStyleCnt="0"/>
      <dgm:spPr/>
    </dgm:pt>
    <dgm:pt modelId="{66E1CACA-03D4-401D-879F-8F848F5E61EF}" type="pres">
      <dgm:prSet presAssocID="{0AA11370-3DF3-4168-9CFF-3ACB6B6A1559}" presName="parTx" presStyleLbl="revTx" presStyleIdx="2" presStyleCnt="3">
        <dgm:presLayoutVars>
          <dgm:chMax val="0"/>
          <dgm:chPref val="0"/>
        </dgm:presLayoutVars>
      </dgm:prSet>
      <dgm:spPr/>
    </dgm:pt>
  </dgm:ptLst>
  <dgm:cxnLst>
    <dgm:cxn modelId="{426B2D17-1B40-403F-A23A-02C29B9FA25E}" type="presOf" srcId="{E7F425EF-B441-48E3-BB88-364ED78E8D48}" destId="{263AE3EC-B79E-4AEB-AB19-CCE4DB8C11E8}" srcOrd="0" destOrd="0" presId="urn:microsoft.com/office/officeart/2018/2/layout/IconVerticalSolidList"/>
    <dgm:cxn modelId="{484C562F-E155-467E-984C-D0055880AE54}" srcId="{E7F425EF-B441-48E3-BB88-364ED78E8D48}" destId="{0AA11370-3DF3-4168-9CFF-3ACB6B6A1559}" srcOrd="2" destOrd="0" parTransId="{606BC8A6-BC12-4716-AFD0-2E11ECA419CF}" sibTransId="{D166278E-9900-45C9-903C-B23FFF01A37F}"/>
    <dgm:cxn modelId="{2FF0C665-BCB6-4E2F-B0D6-30635034FE10}" srcId="{E7F425EF-B441-48E3-BB88-364ED78E8D48}" destId="{04390EA1-BBB4-4B2A-8EA4-1A9DD75CC11C}" srcOrd="0" destOrd="0" parTransId="{75EC1F46-6CBB-4960-A37F-D8B5DB1C4982}" sibTransId="{E50052F9-D4E7-47EB-871C-04121398B3F4}"/>
    <dgm:cxn modelId="{7B84E293-5D5E-4C2B-9FC3-59682BB65824}" type="presOf" srcId="{0AA11370-3DF3-4168-9CFF-3ACB6B6A1559}" destId="{66E1CACA-03D4-401D-879F-8F848F5E61EF}" srcOrd="0" destOrd="0" presId="urn:microsoft.com/office/officeart/2018/2/layout/IconVerticalSolidList"/>
    <dgm:cxn modelId="{A435ACBE-D5C9-4500-BCF4-61BE2413D530}" type="presOf" srcId="{04390EA1-BBB4-4B2A-8EA4-1A9DD75CC11C}" destId="{6ED18998-B1CE-4A65-9B08-27D73CE84018}" srcOrd="0" destOrd="0" presId="urn:microsoft.com/office/officeart/2018/2/layout/IconVerticalSolidList"/>
    <dgm:cxn modelId="{930FC0C3-9747-4545-AC4A-03833F24F39D}" srcId="{E7F425EF-B441-48E3-BB88-364ED78E8D48}" destId="{BCB73C20-3F7D-44C6-A442-663DE0DF8BEF}" srcOrd="1" destOrd="0" parTransId="{E3DE959F-5040-4CEF-8C27-EBF43BF05633}" sibTransId="{DF9C8621-4A2A-433B-94F7-60926CE4C196}"/>
    <dgm:cxn modelId="{C1F830E0-C9D7-4775-976D-FA95BB19BDC1}" type="presOf" srcId="{BCB73C20-3F7D-44C6-A442-663DE0DF8BEF}" destId="{7BE56002-FF81-434B-ABFA-CA161824CCFF}" srcOrd="0" destOrd="0" presId="urn:microsoft.com/office/officeart/2018/2/layout/IconVerticalSolidList"/>
    <dgm:cxn modelId="{E47D3948-F047-4F21-A28F-64166FF854FA}" type="presParOf" srcId="{263AE3EC-B79E-4AEB-AB19-CCE4DB8C11E8}" destId="{114D2840-5CCF-4C3E-8331-6AAEEA37D26F}" srcOrd="0" destOrd="0" presId="urn:microsoft.com/office/officeart/2018/2/layout/IconVerticalSolidList"/>
    <dgm:cxn modelId="{55B64A36-1086-4D1D-9940-8862BEA99158}" type="presParOf" srcId="{114D2840-5CCF-4C3E-8331-6AAEEA37D26F}" destId="{945BD184-055D-4283-8096-BE84C0B1A509}" srcOrd="0" destOrd="0" presId="urn:microsoft.com/office/officeart/2018/2/layout/IconVerticalSolidList"/>
    <dgm:cxn modelId="{A59F61DF-B2CD-44AF-8546-4756BA69B02C}" type="presParOf" srcId="{114D2840-5CCF-4C3E-8331-6AAEEA37D26F}" destId="{12E811D3-40E2-451A-BD73-28F80A44B00E}" srcOrd="1" destOrd="0" presId="urn:microsoft.com/office/officeart/2018/2/layout/IconVerticalSolidList"/>
    <dgm:cxn modelId="{43F2DD5F-3E88-4E19-9D56-7CF4C130E7B5}" type="presParOf" srcId="{114D2840-5CCF-4C3E-8331-6AAEEA37D26F}" destId="{674CF450-FA86-40D0-A87D-60A2B6B73FA4}" srcOrd="2" destOrd="0" presId="urn:microsoft.com/office/officeart/2018/2/layout/IconVerticalSolidList"/>
    <dgm:cxn modelId="{90392058-74C7-4BB7-ADCC-097B8C3288FF}" type="presParOf" srcId="{114D2840-5CCF-4C3E-8331-6AAEEA37D26F}" destId="{6ED18998-B1CE-4A65-9B08-27D73CE84018}" srcOrd="3" destOrd="0" presId="urn:microsoft.com/office/officeart/2018/2/layout/IconVerticalSolidList"/>
    <dgm:cxn modelId="{B91CBE18-53CD-4B7E-A171-8B953D50CCFC}" type="presParOf" srcId="{263AE3EC-B79E-4AEB-AB19-CCE4DB8C11E8}" destId="{6223DF37-90B0-4869-85BE-A0026CD77053}" srcOrd="1" destOrd="0" presId="urn:microsoft.com/office/officeart/2018/2/layout/IconVerticalSolidList"/>
    <dgm:cxn modelId="{EBCF32A1-D76F-4F63-B5E0-6B20AF8F5217}" type="presParOf" srcId="{263AE3EC-B79E-4AEB-AB19-CCE4DB8C11E8}" destId="{A69E881D-A075-4185-9E2D-C846418AE0F7}" srcOrd="2" destOrd="0" presId="urn:microsoft.com/office/officeart/2018/2/layout/IconVerticalSolidList"/>
    <dgm:cxn modelId="{05518530-C67E-47B2-9F4A-2A155585A988}" type="presParOf" srcId="{A69E881D-A075-4185-9E2D-C846418AE0F7}" destId="{FCAA8F85-2147-4A7B-BDF5-45B8E88FCAC1}" srcOrd="0" destOrd="0" presId="urn:microsoft.com/office/officeart/2018/2/layout/IconVerticalSolidList"/>
    <dgm:cxn modelId="{DB19B423-2C97-4151-B87F-6C8EF8DD1FBD}" type="presParOf" srcId="{A69E881D-A075-4185-9E2D-C846418AE0F7}" destId="{147F427D-058B-4D4A-A51C-AAAA3C95588A}" srcOrd="1" destOrd="0" presId="urn:microsoft.com/office/officeart/2018/2/layout/IconVerticalSolidList"/>
    <dgm:cxn modelId="{67C70EA1-0374-45FF-AB3B-70214B0C3199}" type="presParOf" srcId="{A69E881D-A075-4185-9E2D-C846418AE0F7}" destId="{5A32E013-4AA0-4861-92CF-C07BD3E79C1F}" srcOrd="2" destOrd="0" presId="urn:microsoft.com/office/officeart/2018/2/layout/IconVerticalSolidList"/>
    <dgm:cxn modelId="{E18FE5B5-B666-437C-8E68-92640A4D8B2A}" type="presParOf" srcId="{A69E881D-A075-4185-9E2D-C846418AE0F7}" destId="{7BE56002-FF81-434B-ABFA-CA161824CCFF}" srcOrd="3" destOrd="0" presId="urn:microsoft.com/office/officeart/2018/2/layout/IconVerticalSolidList"/>
    <dgm:cxn modelId="{D6163D62-1FED-4269-A126-D320DBCE4F61}" type="presParOf" srcId="{263AE3EC-B79E-4AEB-AB19-CCE4DB8C11E8}" destId="{1C2D68D9-E0C1-4E22-8A81-254D84445DC5}" srcOrd="3" destOrd="0" presId="urn:microsoft.com/office/officeart/2018/2/layout/IconVerticalSolidList"/>
    <dgm:cxn modelId="{BBF3A0F4-A1C0-412A-B457-059FE4D7DF35}" type="presParOf" srcId="{263AE3EC-B79E-4AEB-AB19-CCE4DB8C11E8}" destId="{9557C02F-5501-464A-9BF5-B76ADE655B3B}" srcOrd="4" destOrd="0" presId="urn:microsoft.com/office/officeart/2018/2/layout/IconVerticalSolidList"/>
    <dgm:cxn modelId="{E4535BE2-E78E-42C2-9CC2-C4F31F2C0F7F}" type="presParOf" srcId="{9557C02F-5501-464A-9BF5-B76ADE655B3B}" destId="{9E7744A1-9B9D-4E47-B185-75039A010BA8}" srcOrd="0" destOrd="0" presId="urn:microsoft.com/office/officeart/2018/2/layout/IconVerticalSolidList"/>
    <dgm:cxn modelId="{BC746D23-8434-4E03-A276-2DBEA458DF51}" type="presParOf" srcId="{9557C02F-5501-464A-9BF5-B76ADE655B3B}" destId="{0CBCB8FD-9875-419B-9D64-82B4652E1415}" srcOrd="1" destOrd="0" presId="urn:microsoft.com/office/officeart/2018/2/layout/IconVerticalSolidList"/>
    <dgm:cxn modelId="{10A4DFDC-D09B-4059-B2EA-B71D451D715A}" type="presParOf" srcId="{9557C02F-5501-464A-9BF5-B76ADE655B3B}" destId="{74CB7376-4B0E-4AD3-B870-11C9E6D46E6B}" srcOrd="2" destOrd="0" presId="urn:microsoft.com/office/officeart/2018/2/layout/IconVerticalSolidList"/>
    <dgm:cxn modelId="{B8A4E559-79F2-4EBB-90F2-C2AE92DDA904}" type="presParOf" srcId="{9557C02F-5501-464A-9BF5-B76ADE655B3B}" destId="{66E1CACA-03D4-401D-879F-8F848F5E61E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240E7F-A574-4D81-B058-A4ED173538C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1C8EFD1-0771-4C1C-8808-104D9CE59C87}">
      <dgm:prSet/>
      <dgm:spPr/>
      <dgm:t>
        <a:bodyPr/>
        <a:lstStyle/>
        <a:p>
          <a:r>
            <a:rPr lang="en-GB"/>
            <a:t>Good attendance requires an important partnership between Parents and the school</a:t>
          </a:r>
          <a:endParaRPr lang="en-US"/>
        </a:p>
      </dgm:t>
    </dgm:pt>
    <dgm:pt modelId="{07296AF8-1C24-48C0-BCA1-C511FC5D8B56}" type="parTrans" cxnId="{49A9F914-69DF-4C96-9E00-4E6A761D1A44}">
      <dgm:prSet/>
      <dgm:spPr/>
      <dgm:t>
        <a:bodyPr/>
        <a:lstStyle/>
        <a:p>
          <a:endParaRPr lang="en-US"/>
        </a:p>
      </dgm:t>
    </dgm:pt>
    <dgm:pt modelId="{2EBEC498-F5E3-465B-83C6-D9C80F1D6C1E}" type="sibTrans" cxnId="{49A9F914-69DF-4C96-9E00-4E6A761D1A44}">
      <dgm:prSet/>
      <dgm:spPr/>
      <dgm:t>
        <a:bodyPr/>
        <a:lstStyle/>
        <a:p>
          <a:endParaRPr lang="en-US"/>
        </a:p>
      </dgm:t>
    </dgm:pt>
    <dgm:pt modelId="{82C09F50-3137-4797-BDDC-BA9A88E8FD24}">
      <dgm:prSet/>
      <dgm:spPr/>
      <dgm:t>
        <a:bodyPr/>
        <a:lstStyle/>
        <a:p>
          <a:r>
            <a:rPr lang="en-GB" dirty="0"/>
            <a:t>Greater focus on parental and external agency involvement</a:t>
          </a:r>
          <a:endParaRPr lang="en-US" dirty="0"/>
        </a:p>
      </dgm:t>
    </dgm:pt>
    <dgm:pt modelId="{E843A58B-CC37-4078-BDCA-E9E46F311008}" type="parTrans" cxnId="{9D96B12B-B1C1-434B-B942-FB58A872C3A8}">
      <dgm:prSet/>
      <dgm:spPr/>
      <dgm:t>
        <a:bodyPr/>
        <a:lstStyle/>
        <a:p>
          <a:endParaRPr lang="en-US"/>
        </a:p>
      </dgm:t>
    </dgm:pt>
    <dgm:pt modelId="{0B6D0D6E-17F5-4752-9E76-718026E894C6}" type="sibTrans" cxnId="{9D96B12B-B1C1-434B-B942-FB58A872C3A8}">
      <dgm:prSet/>
      <dgm:spPr/>
      <dgm:t>
        <a:bodyPr/>
        <a:lstStyle/>
        <a:p>
          <a:endParaRPr lang="en-US"/>
        </a:p>
      </dgm:t>
    </dgm:pt>
    <dgm:pt modelId="{5411BB4A-166C-4FB4-A528-2B1624C10E4E}">
      <dgm:prSet/>
      <dgm:spPr/>
      <dgm:t>
        <a:bodyPr/>
        <a:lstStyle/>
        <a:p>
          <a:r>
            <a:rPr lang="en-GB"/>
            <a:t>We thank you in advance for your endeavours to ensure that your child arrives in school every day they are able.</a:t>
          </a:r>
          <a:endParaRPr lang="en-US"/>
        </a:p>
      </dgm:t>
    </dgm:pt>
    <dgm:pt modelId="{04E87A2F-571A-453B-8F95-B241144514B1}" type="parTrans" cxnId="{33996912-8EBB-4257-B0F0-E9F8DFF25E78}">
      <dgm:prSet/>
      <dgm:spPr/>
      <dgm:t>
        <a:bodyPr/>
        <a:lstStyle/>
        <a:p>
          <a:endParaRPr lang="en-US"/>
        </a:p>
      </dgm:t>
    </dgm:pt>
    <dgm:pt modelId="{01E73536-5DDE-49BE-92E9-879A948FD395}" type="sibTrans" cxnId="{33996912-8EBB-4257-B0F0-E9F8DFF25E78}">
      <dgm:prSet/>
      <dgm:spPr/>
      <dgm:t>
        <a:bodyPr/>
        <a:lstStyle/>
        <a:p>
          <a:endParaRPr lang="en-US"/>
        </a:p>
      </dgm:t>
    </dgm:pt>
    <dgm:pt modelId="{12D64EFD-D19C-4431-9F06-5E5D59B8129B}">
      <dgm:prSet/>
      <dgm:spPr/>
      <dgm:t>
        <a:bodyPr/>
        <a:lstStyle/>
        <a:p>
          <a:r>
            <a:rPr lang="en-GB" dirty="0"/>
            <a:t>We are no longer able to accept GP advice in cases of long-term illness, this needs to come from a consultant</a:t>
          </a:r>
          <a:endParaRPr lang="en-US" dirty="0"/>
        </a:p>
      </dgm:t>
    </dgm:pt>
    <dgm:pt modelId="{EA734897-996E-4B91-A7DD-6FC937962DAA}" type="parTrans" cxnId="{C365A4A7-0B48-41B8-9EFD-7D7D25C6FB8A}">
      <dgm:prSet/>
      <dgm:spPr/>
      <dgm:t>
        <a:bodyPr/>
        <a:lstStyle/>
        <a:p>
          <a:endParaRPr lang="en-US"/>
        </a:p>
      </dgm:t>
    </dgm:pt>
    <dgm:pt modelId="{7B044605-22EB-4375-8CF8-F5D3A481186C}" type="sibTrans" cxnId="{C365A4A7-0B48-41B8-9EFD-7D7D25C6FB8A}">
      <dgm:prSet/>
      <dgm:spPr/>
      <dgm:t>
        <a:bodyPr/>
        <a:lstStyle/>
        <a:p>
          <a:endParaRPr lang="en-US"/>
        </a:p>
      </dgm:t>
    </dgm:pt>
    <dgm:pt modelId="{38B9114E-1FD0-482D-9F0A-407F76CBADC4}">
      <dgm:prSet/>
      <dgm:spPr/>
      <dgm:t>
        <a:bodyPr/>
        <a:lstStyle/>
        <a:p>
          <a:r>
            <a:rPr lang="en-GB"/>
            <a:t>Big plea – please avoid soft absences </a:t>
          </a:r>
          <a:endParaRPr lang="en-US"/>
        </a:p>
      </dgm:t>
    </dgm:pt>
    <dgm:pt modelId="{3F6CC33B-D28B-4F23-B8EE-B14C4A13BAFC}" type="parTrans" cxnId="{B6BE8905-CB7D-4D9E-B30D-D25CB9A4521D}">
      <dgm:prSet/>
      <dgm:spPr/>
      <dgm:t>
        <a:bodyPr/>
        <a:lstStyle/>
        <a:p>
          <a:endParaRPr lang="en-US"/>
        </a:p>
      </dgm:t>
    </dgm:pt>
    <dgm:pt modelId="{2E208528-2A27-48BC-921E-EDA767181192}" type="sibTrans" cxnId="{B6BE8905-CB7D-4D9E-B30D-D25CB9A4521D}">
      <dgm:prSet/>
      <dgm:spPr/>
      <dgm:t>
        <a:bodyPr/>
        <a:lstStyle/>
        <a:p>
          <a:endParaRPr lang="en-US"/>
        </a:p>
      </dgm:t>
    </dgm:pt>
    <dgm:pt modelId="{90485F79-25F5-43A3-83B0-5E5F881FDEA4}" type="pres">
      <dgm:prSet presAssocID="{99240E7F-A574-4D81-B058-A4ED173538C8}" presName="vert0" presStyleCnt="0">
        <dgm:presLayoutVars>
          <dgm:dir/>
          <dgm:animOne val="branch"/>
          <dgm:animLvl val="lvl"/>
        </dgm:presLayoutVars>
      </dgm:prSet>
      <dgm:spPr/>
    </dgm:pt>
    <dgm:pt modelId="{071A02BC-FF5F-4B2B-8E11-B19572821B2D}" type="pres">
      <dgm:prSet presAssocID="{21C8EFD1-0771-4C1C-8808-104D9CE59C87}" presName="thickLine" presStyleLbl="alignNode1" presStyleIdx="0" presStyleCnt="5"/>
      <dgm:spPr/>
    </dgm:pt>
    <dgm:pt modelId="{EC3B4D73-8245-48DA-9117-84220066CB51}" type="pres">
      <dgm:prSet presAssocID="{21C8EFD1-0771-4C1C-8808-104D9CE59C87}" presName="horz1" presStyleCnt="0"/>
      <dgm:spPr/>
    </dgm:pt>
    <dgm:pt modelId="{99BE92F0-827E-4182-8C30-6D9F657B9DF7}" type="pres">
      <dgm:prSet presAssocID="{21C8EFD1-0771-4C1C-8808-104D9CE59C87}" presName="tx1" presStyleLbl="revTx" presStyleIdx="0" presStyleCnt="5"/>
      <dgm:spPr/>
    </dgm:pt>
    <dgm:pt modelId="{651920C7-A217-4447-88BF-B4102959D129}" type="pres">
      <dgm:prSet presAssocID="{21C8EFD1-0771-4C1C-8808-104D9CE59C87}" presName="vert1" presStyleCnt="0"/>
      <dgm:spPr/>
    </dgm:pt>
    <dgm:pt modelId="{C35F7A38-87EB-43E8-BD83-4068EC36B920}" type="pres">
      <dgm:prSet presAssocID="{82C09F50-3137-4797-BDDC-BA9A88E8FD24}" presName="thickLine" presStyleLbl="alignNode1" presStyleIdx="1" presStyleCnt="5"/>
      <dgm:spPr/>
    </dgm:pt>
    <dgm:pt modelId="{BCCE2201-D8C9-45E4-B4D8-18F011257F56}" type="pres">
      <dgm:prSet presAssocID="{82C09F50-3137-4797-BDDC-BA9A88E8FD24}" presName="horz1" presStyleCnt="0"/>
      <dgm:spPr/>
    </dgm:pt>
    <dgm:pt modelId="{7FFCC787-A44A-4166-B3B9-EDC8D0713060}" type="pres">
      <dgm:prSet presAssocID="{82C09F50-3137-4797-BDDC-BA9A88E8FD24}" presName="tx1" presStyleLbl="revTx" presStyleIdx="1" presStyleCnt="5"/>
      <dgm:spPr/>
    </dgm:pt>
    <dgm:pt modelId="{13AD79BA-8303-4121-B7C7-8F286F1C39D4}" type="pres">
      <dgm:prSet presAssocID="{82C09F50-3137-4797-BDDC-BA9A88E8FD24}" presName="vert1" presStyleCnt="0"/>
      <dgm:spPr/>
    </dgm:pt>
    <dgm:pt modelId="{D92813DE-B904-418D-96B4-2692537AC6DA}" type="pres">
      <dgm:prSet presAssocID="{5411BB4A-166C-4FB4-A528-2B1624C10E4E}" presName="thickLine" presStyleLbl="alignNode1" presStyleIdx="2" presStyleCnt="5"/>
      <dgm:spPr/>
    </dgm:pt>
    <dgm:pt modelId="{F5BDDF8E-D973-495E-9B46-5076B237B28D}" type="pres">
      <dgm:prSet presAssocID="{5411BB4A-166C-4FB4-A528-2B1624C10E4E}" presName="horz1" presStyleCnt="0"/>
      <dgm:spPr/>
    </dgm:pt>
    <dgm:pt modelId="{58A8EA3C-8158-4208-B1E6-E0DF740CD00E}" type="pres">
      <dgm:prSet presAssocID="{5411BB4A-166C-4FB4-A528-2B1624C10E4E}" presName="tx1" presStyleLbl="revTx" presStyleIdx="2" presStyleCnt="5"/>
      <dgm:spPr/>
    </dgm:pt>
    <dgm:pt modelId="{C75F6777-4BC8-426E-8496-3F830C724E46}" type="pres">
      <dgm:prSet presAssocID="{5411BB4A-166C-4FB4-A528-2B1624C10E4E}" presName="vert1" presStyleCnt="0"/>
      <dgm:spPr/>
    </dgm:pt>
    <dgm:pt modelId="{161D02EE-5AEC-46C3-9F79-245AA02A7EF3}" type="pres">
      <dgm:prSet presAssocID="{12D64EFD-D19C-4431-9F06-5E5D59B8129B}" presName="thickLine" presStyleLbl="alignNode1" presStyleIdx="3" presStyleCnt="5"/>
      <dgm:spPr/>
    </dgm:pt>
    <dgm:pt modelId="{FEB72F6A-EC32-4F5E-BB7E-9B30A4EC2A5B}" type="pres">
      <dgm:prSet presAssocID="{12D64EFD-D19C-4431-9F06-5E5D59B8129B}" presName="horz1" presStyleCnt="0"/>
      <dgm:spPr/>
    </dgm:pt>
    <dgm:pt modelId="{F7058C8E-93A6-486B-BE72-3BE1241B2D08}" type="pres">
      <dgm:prSet presAssocID="{12D64EFD-D19C-4431-9F06-5E5D59B8129B}" presName="tx1" presStyleLbl="revTx" presStyleIdx="3" presStyleCnt="5"/>
      <dgm:spPr/>
    </dgm:pt>
    <dgm:pt modelId="{BCDEA52D-BCE0-43D6-8A5B-C79A415D494E}" type="pres">
      <dgm:prSet presAssocID="{12D64EFD-D19C-4431-9F06-5E5D59B8129B}" presName="vert1" presStyleCnt="0"/>
      <dgm:spPr/>
    </dgm:pt>
    <dgm:pt modelId="{3C483CC8-52C2-4C74-BB24-B62B685858FD}" type="pres">
      <dgm:prSet presAssocID="{38B9114E-1FD0-482D-9F0A-407F76CBADC4}" presName="thickLine" presStyleLbl="alignNode1" presStyleIdx="4" presStyleCnt="5"/>
      <dgm:spPr/>
    </dgm:pt>
    <dgm:pt modelId="{D6583115-BC1C-42F4-AEE4-442516698946}" type="pres">
      <dgm:prSet presAssocID="{38B9114E-1FD0-482D-9F0A-407F76CBADC4}" presName="horz1" presStyleCnt="0"/>
      <dgm:spPr/>
    </dgm:pt>
    <dgm:pt modelId="{5E5D0D64-F750-43E0-BD06-E3929567290C}" type="pres">
      <dgm:prSet presAssocID="{38B9114E-1FD0-482D-9F0A-407F76CBADC4}" presName="tx1" presStyleLbl="revTx" presStyleIdx="4" presStyleCnt="5"/>
      <dgm:spPr/>
    </dgm:pt>
    <dgm:pt modelId="{1F5C3B8A-2A61-42BD-B644-4172C7B5DAA5}" type="pres">
      <dgm:prSet presAssocID="{38B9114E-1FD0-482D-9F0A-407F76CBADC4}" presName="vert1" presStyleCnt="0"/>
      <dgm:spPr/>
    </dgm:pt>
  </dgm:ptLst>
  <dgm:cxnLst>
    <dgm:cxn modelId="{B6BE8905-CB7D-4D9E-B30D-D25CB9A4521D}" srcId="{99240E7F-A574-4D81-B058-A4ED173538C8}" destId="{38B9114E-1FD0-482D-9F0A-407F76CBADC4}" srcOrd="4" destOrd="0" parTransId="{3F6CC33B-D28B-4F23-B8EE-B14C4A13BAFC}" sibTransId="{2E208528-2A27-48BC-921E-EDA767181192}"/>
    <dgm:cxn modelId="{8F06A806-4EDD-4156-8EDE-F5664FBEADAA}" type="presOf" srcId="{38B9114E-1FD0-482D-9F0A-407F76CBADC4}" destId="{5E5D0D64-F750-43E0-BD06-E3929567290C}" srcOrd="0" destOrd="0" presId="urn:microsoft.com/office/officeart/2008/layout/LinedList"/>
    <dgm:cxn modelId="{33996912-8EBB-4257-B0F0-E9F8DFF25E78}" srcId="{99240E7F-A574-4D81-B058-A4ED173538C8}" destId="{5411BB4A-166C-4FB4-A528-2B1624C10E4E}" srcOrd="2" destOrd="0" parTransId="{04E87A2F-571A-453B-8F95-B241144514B1}" sibTransId="{01E73536-5DDE-49BE-92E9-879A948FD395}"/>
    <dgm:cxn modelId="{49A9F914-69DF-4C96-9E00-4E6A761D1A44}" srcId="{99240E7F-A574-4D81-B058-A4ED173538C8}" destId="{21C8EFD1-0771-4C1C-8808-104D9CE59C87}" srcOrd="0" destOrd="0" parTransId="{07296AF8-1C24-48C0-BCA1-C511FC5D8B56}" sibTransId="{2EBEC498-F5E3-465B-83C6-D9C80F1D6C1E}"/>
    <dgm:cxn modelId="{9D96B12B-B1C1-434B-B942-FB58A872C3A8}" srcId="{99240E7F-A574-4D81-B058-A4ED173538C8}" destId="{82C09F50-3137-4797-BDDC-BA9A88E8FD24}" srcOrd="1" destOrd="0" parTransId="{E843A58B-CC37-4078-BDCA-E9E46F311008}" sibTransId="{0B6D0D6E-17F5-4752-9E76-718026E894C6}"/>
    <dgm:cxn modelId="{42186944-EE23-4C28-A890-F6D7371080BA}" type="presOf" srcId="{99240E7F-A574-4D81-B058-A4ED173538C8}" destId="{90485F79-25F5-43A3-83B0-5E5F881FDEA4}" srcOrd="0" destOrd="0" presId="urn:microsoft.com/office/officeart/2008/layout/LinedList"/>
    <dgm:cxn modelId="{74A53F7C-5377-4050-91CB-1B27C9272934}" type="presOf" srcId="{5411BB4A-166C-4FB4-A528-2B1624C10E4E}" destId="{58A8EA3C-8158-4208-B1E6-E0DF740CD00E}" srcOrd="0" destOrd="0" presId="urn:microsoft.com/office/officeart/2008/layout/LinedList"/>
    <dgm:cxn modelId="{C365A4A7-0B48-41B8-9EFD-7D7D25C6FB8A}" srcId="{99240E7F-A574-4D81-B058-A4ED173538C8}" destId="{12D64EFD-D19C-4431-9F06-5E5D59B8129B}" srcOrd="3" destOrd="0" parTransId="{EA734897-996E-4B91-A7DD-6FC937962DAA}" sibTransId="{7B044605-22EB-4375-8CF8-F5D3A481186C}"/>
    <dgm:cxn modelId="{D3FE01AF-8D0C-4B03-9180-0A18F9E36C7D}" type="presOf" srcId="{12D64EFD-D19C-4431-9F06-5E5D59B8129B}" destId="{F7058C8E-93A6-486B-BE72-3BE1241B2D08}" srcOrd="0" destOrd="0" presId="urn:microsoft.com/office/officeart/2008/layout/LinedList"/>
    <dgm:cxn modelId="{AC23F8B8-DCD7-4E33-92C3-8EA16356304D}" type="presOf" srcId="{21C8EFD1-0771-4C1C-8808-104D9CE59C87}" destId="{99BE92F0-827E-4182-8C30-6D9F657B9DF7}" srcOrd="0" destOrd="0" presId="urn:microsoft.com/office/officeart/2008/layout/LinedList"/>
    <dgm:cxn modelId="{F6B158E6-5A4A-4873-970C-56D90DC7E4A0}" type="presOf" srcId="{82C09F50-3137-4797-BDDC-BA9A88E8FD24}" destId="{7FFCC787-A44A-4166-B3B9-EDC8D0713060}" srcOrd="0" destOrd="0" presId="urn:microsoft.com/office/officeart/2008/layout/LinedList"/>
    <dgm:cxn modelId="{F68B8DD8-BB35-4822-94ED-61D87603896F}" type="presParOf" srcId="{90485F79-25F5-43A3-83B0-5E5F881FDEA4}" destId="{071A02BC-FF5F-4B2B-8E11-B19572821B2D}" srcOrd="0" destOrd="0" presId="urn:microsoft.com/office/officeart/2008/layout/LinedList"/>
    <dgm:cxn modelId="{6CEE108D-6743-4DED-8119-25BC73300CD2}" type="presParOf" srcId="{90485F79-25F5-43A3-83B0-5E5F881FDEA4}" destId="{EC3B4D73-8245-48DA-9117-84220066CB51}" srcOrd="1" destOrd="0" presId="urn:microsoft.com/office/officeart/2008/layout/LinedList"/>
    <dgm:cxn modelId="{A73F34DB-43DC-46D5-B42E-5F3155AF2217}" type="presParOf" srcId="{EC3B4D73-8245-48DA-9117-84220066CB51}" destId="{99BE92F0-827E-4182-8C30-6D9F657B9DF7}" srcOrd="0" destOrd="0" presId="urn:microsoft.com/office/officeart/2008/layout/LinedList"/>
    <dgm:cxn modelId="{A998E0D5-E3A9-41CA-834B-98E779B5EC6B}" type="presParOf" srcId="{EC3B4D73-8245-48DA-9117-84220066CB51}" destId="{651920C7-A217-4447-88BF-B4102959D129}" srcOrd="1" destOrd="0" presId="urn:microsoft.com/office/officeart/2008/layout/LinedList"/>
    <dgm:cxn modelId="{B10D8A95-6C22-4E53-B815-E3E18F275E4D}" type="presParOf" srcId="{90485F79-25F5-43A3-83B0-5E5F881FDEA4}" destId="{C35F7A38-87EB-43E8-BD83-4068EC36B920}" srcOrd="2" destOrd="0" presId="urn:microsoft.com/office/officeart/2008/layout/LinedList"/>
    <dgm:cxn modelId="{7D1B03E2-C8EE-4BBE-B4B9-57BA2ED90EED}" type="presParOf" srcId="{90485F79-25F5-43A3-83B0-5E5F881FDEA4}" destId="{BCCE2201-D8C9-45E4-B4D8-18F011257F56}" srcOrd="3" destOrd="0" presId="urn:microsoft.com/office/officeart/2008/layout/LinedList"/>
    <dgm:cxn modelId="{5EDE5D00-A3A5-4E9B-9B25-600D4EEC5F16}" type="presParOf" srcId="{BCCE2201-D8C9-45E4-B4D8-18F011257F56}" destId="{7FFCC787-A44A-4166-B3B9-EDC8D0713060}" srcOrd="0" destOrd="0" presId="urn:microsoft.com/office/officeart/2008/layout/LinedList"/>
    <dgm:cxn modelId="{57C6C96C-9B65-469C-B9EA-78C7EFA7F902}" type="presParOf" srcId="{BCCE2201-D8C9-45E4-B4D8-18F011257F56}" destId="{13AD79BA-8303-4121-B7C7-8F286F1C39D4}" srcOrd="1" destOrd="0" presId="urn:microsoft.com/office/officeart/2008/layout/LinedList"/>
    <dgm:cxn modelId="{1ED4C4D7-582A-49BD-A62C-C2D84A64BA81}" type="presParOf" srcId="{90485F79-25F5-43A3-83B0-5E5F881FDEA4}" destId="{D92813DE-B904-418D-96B4-2692537AC6DA}" srcOrd="4" destOrd="0" presId="urn:microsoft.com/office/officeart/2008/layout/LinedList"/>
    <dgm:cxn modelId="{97662169-04B7-490F-8AFE-3BB1E55EC901}" type="presParOf" srcId="{90485F79-25F5-43A3-83B0-5E5F881FDEA4}" destId="{F5BDDF8E-D973-495E-9B46-5076B237B28D}" srcOrd="5" destOrd="0" presId="urn:microsoft.com/office/officeart/2008/layout/LinedList"/>
    <dgm:cxn modelId="{26C48459-AEC8-4680-9737-3104EB6F58FC}" type="presParOf" srcId="{F5BDDF8E-D973-495E-9B46-5076B237B28D}" destId="{58A8EA3C-8158-4208-B1E6-E0DF740CD00E}" srcOrd="0" destOrd="0" presId="urn:microsoft.com/office/officeart/2008/layout/LinedList"/>
    <dgm:cxn modelId="{D58C0BA8-A0AD-4CF8-8405-D302C81667F7}" type="presParOf" srcId="{F5BDDF8E-D973-495E-9B46-5076B237B28D}" destId="{C75F6777-4BC8-426E-8496-3F830C724E46}" srcOrd="1" destOrd="0" presId="urn:microsoft.com/office/officeart/2008/layout/LinedList"/>
    <dgm:cxn modelId="{FB6F612F-B194-4742-9550-B8BBB101D859}" type="presParOf" srcId="{90485F79-25F5-43A3-83B0-5E5F881FDEA4}" destId="{161D02EE-5AEC-46C3-9F79-245AA02A7EF3}" srcOrd="6" destOrd="0" presId="urn:microsoft.com/office/officeart/2008/layout/LinedList"/>
    <dgm:cxn modelId="{7CEAED80-E91D-4B7D-89D9-E94679887AB8}" type="presParOf" srcId="{90485F79-25F5-43A3-83B0-5E5F881FDEA4}" destId="{FEB72F6A-EC32-4F5E-BB7E-9B30A4EC2A5B}" srcOrd="7" destOrd="0" presId="urn:microsoft.com/office/officeart/2008/layout/LinedList"/>
    <dgm:cxn modelId="{BCA5F1D7-D198-49EB-BB1D-C349C6EB8D06}" type="presParOf" srcId="{FEB72F6A-EC32-4F5E-BB7E-9B30A4EC2A5B}" destId="{F7058C8E-93A6-486B-BE72-3BE1241B2D08}" srcOrd="0" destOrd="0" presId="urn:microsoft.com/office/officeart/2008/layout/LinedList"/>
    <dgm:cxn modelId="{D2D67455-B62E-4AC2-B0B3-5117BFC8DCAD}" type="presParOf" srcId="{FEB72F6A-EC32-4F5E-BB7E-9B30A4EC2A5B}" destId="{BCDEA52D-BCE0-43D6-8A5B-C79A415D494E}" srcOrd="1" destOrd="0" presId="urn:microsoft.com/office/officeart/2008/layout/LinedList"/>
    <dgm:cxn modelId="{F533C102-F02D-4471-9D5E-AEA07708455A}" type="presParOf" srcId="{90485F79-25F5-43A3-83B0-5E5F881FDEA4}" destId="{3C483CC8-52C2-4C74-BB24-B62B685858FD}" srcOrd="8" destOrd="0" presId="urn:microsoft.com/office/officeart/2008/layout/LinedList"/>
    <dgm:cxn modelId="{DBD560EF-6E70-4635-8685-719699312FD9}" type="presParOf" srcId="{90485F79-25F5-43A3-83B0-5E5F881FDEA4}" destId="{D6583115-BC1C-42F4-AEE4-442516698946}" srcOrd="9" destOrd="0" presId="urn:microsoft.com/office/officeart/2008/layout/LinedList"/>
    <dgm:cxn modelId="{CAA57AFA-0DA7-4DDC-81BD-1D64774FE8B1}" type="presParOf" srcId="{D6583115-BC1C-42F4-AEE4-442516698946}" destId="{5E5D0D64-F750-43E0-BD06-E3929567290C}" srcOrd="0" destOrd="0" presId="urn:microsoft.com/office/officeart/2008/layout/LinedList"/>
    <dgm:cxn modelId="{9380A2E4-F067-4EE6-B090-607408FE07B2}" type="presParOf" srcId="{D6583115-BC1C-42F4-AEE4-442516698946}" destId="{1F5C3B8A-2A61-42BD-B644-4172C7B5DAA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38F2E1-1026-4289-8ACC-91E39A2E0DF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1D4C235-8558-4FE5-8174-FF2194592C1C}">
      <dgm:prSet/>
      <dgm:spPr/>
      <dgm:t>
        <a:bodyPr/>
        <a:lstStyle/>
        <a:p>
          <a:r>
            <a:rPr lang="en-GB"/>
            <a:t>Make up including eyebrows</a:t>
          </a:r>
          <a:endParaRPr lang="en-US"/>
        </a:p>
      </dgm:t>
    </dgm:pt>
    <dgm:pt modelId="{1E3AF41E-553E-4CC2-B9EF-B181F3DF779E}" type="parTrans" cxnId="{646C7015-A263-4AA4-BD39-6F90EF248805}">
      <dgm:prSet/>
      <dgm:spPr/>
      <dgm:t>
        <a:bodyPr/>
        <a:lstStyle/>
        <a:p>
          <a:endParaRPr lang="en-US"/>
        </a:p>
      </dgm:t>
    </dgm:pt>
    <dgm:pt modelId="{6EB0704A-44FB-416B-AF28-00948E4CDFA1}" type="sibTrans" cxnId="{646C7015-A263-4AA4-BD39-6F90EF248805}">
      <dgm:prSet/>
      <dgm:spPr/>
      <dgm:t>
        <a:bodyPr/>
        <a:lstStyle/>
        <a:p>
          <a:endParaRPr lang="en-US"/>
        </a:p>
      </dgm:t>
    </dgm:pt>
    <dgm:pt modelId="{A5A58332-95C8-4E51-9543-6C7C03174590}">
      <dgm:prSet/>
      <dgm:spPr/>
      <dgm:t>
        <a:bodyPr/>
        <a:lstStyle/>
        <a:p>
          <a:r>
            <a:rPr lang="en-GB"/>
            <a:t>False eyelashes/ Eyelash extensions</a:t>
          </a:r>
          <a:endParaRPr lang="en-US"/>
        </a:p>
      </dgm:t>
    </dgm:pt>
    <dgm:pt modelId="{F696238E-F2B0-441B-A182-0AA6D0DA08CC}" type="parTrans" cxnId="{ED39339B-EB8C-4D4B-84C2-AE37700F7B20}">
      <dgm:prSet/>
      <dgm:spPr/>
      <dgm:t>
        <a:bodyPr/>
        <a:lstStyle/>
        <a:p>
          <a:endParaRPr lang="en-US"/>
        </a:p>
      </dgm:t>
    </dgm:pt>
    <dgm:pt modelId="{33B49639-3ACD-4E60-8533-21C96296741E}" type="sibTrans" cxnId="{ED39339B-EB8C-4D4B-84C2-AE37700F7B20}">
      <dgm:prSet/>
      <dgm:spPr/>
      <dgm:t>
        <a:bodyPr/>
        <a:lstStyle/>
        <a:p>
          <a:endParaRPr lang="en-US"/>
        </a:p>
      </dgm:t>
    </dgm:pt>
    <dgm:pt modelId="{265002EB-292C-4BDB-93A3-90819303524B}">
      <dgm:prSet/>
      <dgm:spPr/>
      <dgm:t>
        <a:bodyPr/>
        <a:lstStyle/>
        <a:p>
          <a:r>
            <a:rPr lang="en-GB"/>
            <a:t>False nails</a:t>
          </a:r>
          <a:endParaRPr lang="en-US"/>
        </a:p>
      </dgm:t>
    </dgm:pt>
    <dgm:pt modelId="{4A0CD6FC-C85F-4578-8E32-D8D9E9ECDE71}" type="parTrans" cxnId="{57AACFE7-CAFA-420C-962A-4B5792E915E1}">
      <dgm:prSet/>
      <dgm:spPr/>
      <dgm:t>
        <a:bodyPr/>
        <a:lstStyle/>
        <a:p>
          <a:endParaRPr lang="en-US"/>
        </a:p>
      </dgm:t>
    </dgm:pt>
    <dgm:pt modelId="{9363ED56-BF68-4BC9-A37A-DAC6A5B2301E}" type="sibTrans" cxnId="{57AACFE7-CAFA-420C-962A-4B5792E915E1}">
      <dgm:prSet/>
      <dgm:spPr/>
      <dgm:t>
        <a:bodyPr/>
        <a:lstStyle/>
        <a:p>
          <a:endParaRPr lang="en-US"/>
        </a:p>
      </dgm:t>
    </dgm:pt>
    <dgm:pt modelId="{2B7CED20-8B6F-43AD-A1FD-D02543DBF71A}">
      <dgm:prSet/>
      <dgm:spPr/>
      <dgm:t>
        <a:bodyPr/>
        <a:lstStyle/>
        <a:p>
          <a:r>
            <a:rPr lang="en-GB"/>
            <a:t>Nail varnish</a:t>
          </a:r>
          <a:endParaRPr lang="en-US"/>
        </a:p>
      </dgm:t>
    </dgm:pt>
    <dgm:pt modelId="{38043A2E-ECC7-4F77-8930-0E59DCDF7CE1}" type="parTrans" cxnId="{8A949B58-AAD3-4887-8412-C113A4B50A14}">
      <dgm:prSet/>
      <dgm:spPr/>
      <dgm:t>
        <a:bodyPr/>
        <a:lstStyle/>
        <a:p>
          <a:endParaRPr lang="en-US"/>
        </a:p>
      </dgm:t>
    </dgm:pt>
    <dgm:pt modelId="{3B3C9956-6C9E-4ECF-937A-3B840180E593}" type="sibTrans" cxnId="{8A949B58-AAD3-4887-8412-C113A4B50A14}">
      <dgm:prSet/>
      <dgm:spPr/>
      <dgm:t>
        <a:bodyPr/>
        <a:lstStyle/>
        <a:p>
          <a:endParaRPr lang="en-US"/>
        </a:p>
      </dgm:t>
    </dgm:pt>
    <dgm:pt modelId="{525893E1-8738-48F9-96A2-658A4C569C5A}">
      <dgm:prSet/>
      <dgm:spPr/>
      <dgm:t>
        <a:bodyPr/>
        <a:lstStyle/>
        <a:p>
          <a:r>
            <a:rPr lang="en-GB"/>
            <a:t>Extreme hair styles or colours including Balayage</a:t>
          </a:r>
          <a:endParaRPr lang="en-US"/>
        </a:p>
      </dgm:t>
    </dgm:pt>
    <dgm:pt modelId="{F8C6B41B-5122-44A0-8F75-46FEE65649F5}" type="parTrans" cxnId="{071BB9E5-384B-468D-94B3-286FA7025F77}">
      <dgm:prSet/>
      <dgm:spPr/>
      <dgm:t>
        <a:bodyPr/>
        <a:lstStyle/>
        <a:p>
          <a:endParaRPr lang="en-US"/>
        </a:p>
      </dgm:t>
    </dgm:pt>
    <dgm:pt modelId="{1EC8C1A9-AE4D-408E-B2C8-3B3540FCBB90}" type="sibTrans" cxnId="{071BB9E5-384B-468D-94B3-286FA7025F77}">
      <dgm:prSet/>
      <dgm:spPr/>
      <dgm:t>
        <a:bodyPr/>
        <a:lstStyle/>
        <a:p>
          <a:endParaRPr lang="en-US"/>
        </a:p>
      </dgm:t>
    </dgm:pt>
    <dgm:pt modelId="{07C8CEB5-9757-4DE3-97B6-8877E84B7CB3}">
      <dgm:prSet/>
      <dgm:spPr/>
      <dgm:t>
        <a:bodyPr/>
        <a:lstStyle/>
        <a:p>
          <a:r>
            <a:rPr lang="en-GB"/>
            <a:t>Henna patterns on hands or nails</a:t>
          </a:r>
          <a:endParaRPr lang="en-US"/>
        </a:p>
      </dgm:t>
    </dgm:pt>
    <dgm:pt modelId="{F3F68394-B595-430E-B32B-BD9BF374C3C7}" type="parTrans" cxnId="{4FE5DAF0-9473-4642-A8B4-D2F92239C3C2}">
      <dgm:prSet/>
      <dgm:spPr/>
      <dgm:t>
        <a:bodyPr/>
        <a:lstStyle/>
        <a:p>
          <a:endParaRPr lang="en-US"/>
        </a:p>
      </dgm:t>
    </dgm:pt>
    <dgm:pt modelId="{440F6C62-4563-417C-ADDB-A8064F53F6BF}" type="sibTrans" cxnId="{4FE5DAF0-9473-4642-A8B4-D2F92239C3C2}">
      <dgm:prSet/>
      <dgm:spPr/>
      <dgm:t>
        <a:bodyPr/>
        <a:lstStyle/>
        <a:p>
          <a:endParaRPr lang="en-US"/>
        </a:p>
      </dgm:t>
    </dgm:pt>
    <dgm:pt modelId="{42FAF03D-0073-47CA-9C09-57F8F295B202}">
      <dgm:prSet/>
      <dgm:spPr/>
      <dgm:t>
        <a:bodyPr/>
        <a:lstStyle/>
        <a:p>
          <a:r>
            <a:rPr lang="en-GB"/>
            <a:t>Blue or black hair band, no additional hair accessories</a:t>
          </a:r>
          <a:endParaRPr lang="en-US"/>
        </a:p>
      </dgm:t>
    </dgm:pt>
    <dgm:pt modelId="{8F8065E1-4526-40F5-8C37-A0CEB6FC5A8A}" type="parTrans" cxnId="{44C5D953-74F0-49DB-8CAB-224A4A42EBF5}">
      <dgm:prSet/>
      <dgm:spPr/>
      <dgm:t>
        <a:bodyPr/>
        <a:lstStyle/>
        <a:p>
          <a:endParaRPr lang="en-US"/>
        </a:p>
      </dgm:t>
    </dgm:pt>
    <dgm:pt modelId="{4381C1EB-B44C-4CBE-B425-B9932C6FCFDB}" type="sibTrans" cxnId="{44C5D953-74F0-49DB-8CAB-224A4A42EBF5}">
      <dgm:prSet/>
      <dgm:spPr/>
      <dgm:t>
        <a:bodyPr/>
        <a:lstStyle/>
        <a:p>
          <a:endParaRPr lang="en-US"/>
        </a:p>
      </dgm:t>
    </dgm:pt>
    <dgm:pt modelId="{41BA7A20-AE4E-404F-84B3-6F6944D34312}" type="pres">
      <dgm:prSet presAssocID="{8138F2E1-1026-4289-8ACC-91E39A2E0DF0}" presName="linear" presStyleCnt="0">
        <dgm:presLayoutVars>
          <dgm:animLvl val="lvl"/>
          <dgm:resizeHandles val="exact"/>
        </dgm:presLayoutVars>
      </dgm:prSet>
      <dgm:spPr/>
    </dgm:pt>
    <dgm:pt modelId="{3DFA1400-9AF2-47E0-8637-E113415283DA}" type="pres">
      <dgm:prSet presAssocID="{21D4C235-8558-4FE5-8174-FF2194592C1C}" presName="parentText" presStyleLbl="node1" presStyleIdx="0" presStyleCnt="7">
        <dgm:presLayoutVars>
          <dgm:chMax val="0"/>
          <dgm:bulletEnabled val="1"/>
        </dgm:presLayoutVars>
      </dgm:prSet>
      <dgm:spPr/>
    </dgm:pt>
    <dgm:pt modelId="{9BD49A6B-5A69-45DD-94C9-94D496CA4B46}" type="pres">
      <dgm:prSet presAssocID="{6EB0704A-44FB-416B-AF28-00948E4CDFA1}" presName="spacer" presStyleCnt="0"/>
      <dgm:spPr/>
    </dgm:pt>
    <dgm:pt modelId="{B39E3662-24AC-42DA-8AE9-1985955D6D48}" type="pres">
      <dgm:prSet presAssocID="{A5A58332-95C8-4E51-9543-6C7C03174590}" presName="parentText" presStyleLbl="node1" presStyleIdx="1" presStyleCnt="7">
        <dgm:presLayoutVars>
          <dgm:chMax val="0"/>
          <dgm:bulletEnabled val="1"/>
        </dgm:presLayoutVars>
      </dgm:prSet>
      <dgm:spPr/>
    </dgm:pt>
    <dgm:pt modelId="{9EE2A5A0-D071-4F4F-9978-64CA41F7C8DF}" type="pres">
      <dgm:prSet presAssocID="{33B49639-3ACD-4E60-8533-21C96296741E}" presName="spacer" presStyleCnt="0"/>
      <dgm:spPr/>
    </dgm:pt>
    <dgm:pt modelId="{FA4C74F2-7B81-48A5-98CD-390B56F5694C}" type="pres">
      <dgm:prSet presAssocID="{265002EB-292C-4BDB-93A3-90819303524B}" presName="parentText" presStyleLbl="node1" presStyleIdx="2" presStyleCnt="7">
        <dgm:presLayoutVars>
          <dgm:chMax val="0"/>
          <dgm:bulletEnabled val="1"/>
        </dgm:presLayoutVars>
      </dgm:prSet>
      <dgm:spPr/>
    </dgm:pt>
    <dgm:pt modelId="{6A28F803-8374-42EE-BEFF-4110F18FFBBF}" type="pres">
      <dgm:prSet presAssocID="{9363ED56-BF68-4BC9-A37A-DAC6A5B2301E}" presName="spacer" presStyleCnt="0"/>
      <dgm:spPr/>
    </dgm:pt>
    <dgm:pt modelId="{245E0720-08A9-4A93-8368-F831703BD7E3}" type="pres">
      <dgm:prSet presAssocID="{2B7CED20-8B6F-43AD-A1FD-D02543DBF71A}" presName="parentText" presStyleLbl="node1" presStyleIdx="3" presStyleCnt="7">
        <dgm:presLayoutVars>
          <dgm:chMax val="0"/>
          <dgm:bulletEnabled val="1"/>
        </dgm:presLayoutVars>
      </dgm:prSet>
      <dgm:spPr/>
    </dgm:pt>
    <dgm:pt modelId="{E5F25D64-5F63-4EF3-91F3-D4F15655C2A2}" type="pres">
      <dgm:prSet presAssocID="{3B3C9956-6C9E-4ECF-937A-3B840180E593}" presName="spacer" presStyleCnt="0"/>
      <dgm:spPr/>
    </dgm:pt>
    <dgm:pt modelId="{B0016C6E-440E-4225-B1FA-DD31921F07E3}" type="pres">
      <dgm:prSet presAssocID="{525893E1-8738-48F9-96A2-658A4C569C5A}" presName="parentText" presStyleLbl="node1" presStyleIdx="4" presStyleCnt="7">
        <dgm:presLayoutVars>
          <dgm:chMax val="0"/>
          <dgm:bulletEnabled val="1"/>
        </dgm:presLayoutVars>
      </dgm:prSet>
      <dgm:spPr/>
    </dgm:pt>
    <dgm:pt modelId="{28CF45DC-C774-45D4-B888-D0C0110FAD07}" type="pres">
      <dgm:prSet presAssocID="{1EC8C1A9-AE4D-408E-B2C8-3B3540FCBB90}" presName="spacer" presStyleCnt="0"/>
      <dgm:spPr/>
    </dgm:pt>
    <dgm:pt modelId="{8B3BD31C-B1B9-40F0-AB06-C77B3145C6AA}" type="pres">
      <dgm:prSet presAssocID="{07C8CEB5-9757-4DE3-97B6-8877E84B7CB3}" presName="parentText" presStyleLbl="node1" presStyleIdx="5" presStyleCnt="7">
        <dgm:presLayoutVars>
          <dgm:chMax val="0"/>
          <dgm:bulletEnabled val="1"/>
        </dgm:presLayoutVars>
      </dgm:prSet>
      <dgm:spPr/>
    </dgm:pt>
    <dgm:pt modelId="{489D5EC0-3A0C-4EBF-907F-BA8455A67699}" type="pres">
      <dgm:prSet presAssocID="{440F6C62-4563-417C-ADDB-A8064F53F6BF}" presName="spacer" presStyleCnt="0"/>
      <dgm:spPr/>
    </dgm:pt>
    <dgm:pt modelId="{2FA19203-AB7C-41DC-ABA6-CADF1404B8B9}" type="pres">
      <dgm:prSet presAssocID="{42FAF03D-0073-47CA-9C09-57F8F295B202}" presName="parentText" presStyleLbl="node1" presStyleIdx="6" presStyleCnt="7">
        <dgm:presLayoutVars>
          <dgm:chMax val="0"/>
          <dgm:bulletEnabled val="1"/>
        </dgm:presLayoutVars>
      </dgm:prSet>
      <dgm:spPr/>
    </dgm:pt>
  </dgm:ptLst>
  <dgm:cxnLst>
    <dgm:cxn modelId="{CBF4360A-7605-4E6E-84E8-120C93B4BBC0}" type="presOf" srcId="{2B7CED20-8B6F-43AD-A1FD-D02543DBF71A}" destId="{245E0720-08A9-4A93-8368-F831703BD7E3}" srcOrd="0" destOrd="0" presId="urn:microsoft.com/office/officeart/2005/8/layout/vList2"/>
    <dgm:cxn modelId="{646C7015-A263-4AA4-BD39-6F90EF248805}" srcId="{8138F2E1-1026-4289-8ACC-91E39A2E0DF0}" destId="{21D4C235-8558-4FE5-8174-FF2194592C1C}" srcOrd="0" destOrd="0" parTransId="{1E3AF41E-553E-4CC2-B9EF-B181F3DF779E}" sibTransId="{6EB0704A-44FB-416B-AF28-00948E4CDFA1}"/>
    <dgm:cxn modelId="{3DE7FA37-BD1C-4834-B651-C73283B29F8F}" type="presOf" srcId="{A5A58332-95C8-4E51-9543-6C7C03174590}" destId="{B39E3662-24AC-42DA-8AE9-1985955D6D48}" srcOrd="0" destOrd="0" presId="urn:microsoft.com/office/officeart/2005/8/layout/vList2"/>
    <dgm:cxn modelId="{0C1C8443-429F-47A9-8E17-F26CD728D63C}" type="presOf" srcId="{42FAF03D-0073-47CA-9C09-57F8F295B202}" destId="{2FA19203-AB7C-41DC-ABA6-CADF1404B8B9}" srcOrd="0" destOrd="0" presId="urn:microsoft.com/office/officeart/2005/8/layout/vList2"/>
    <dgm:cxn modelId="{C1E39964-C52D-46B3-9D05-4D77D95BCCA4}" type="presOf" srcId="{8138F2E1-1026-4289-8ACC-91E39A2E0DF0}" destId="{41BA7A20-AE4E-404F-84B3-6F6944D34312}" srcOrd="0" destOrd="0" presId="urn:microsoft.com/office/officeart/2005/8/layout/vList2"/>
    <dgm:cxn modelId="{44C5D953-74F0-49DB-8CAB-224A4A42EBF5}" srcId="{8138F2E1-1026-4289-8ACC-91E39A2E0DF0}" destId="{42FAF03D-0073-47CA-9C09-57F8F295B202}" srcOrd="6" destOrd="0" parTransId="{8F8065E1-4526-40F5-8C37-A0CEB6FC5A8A}" sibTransId="{4381C1EB-B44C-4CBE-B425-B9932C6FCFDB}"/>
    <dgm:cxn modelId="{8A949B58-AAD3-4887-8412-C113A4B50A14}" srcId="{8138F2E1-1026-4289-8ACC-91E39A2E0DF0}" destId="{2B7CED20-8B6F-43AD-A1FD-D02543DBF71A}" srcOrd="3" destOrd="0" parTransId="{38043A2E-ECC7-4F77-8930-0E59DCDF7CE1}" sibTransId="{3B3C9956-6C9E-4ECF-937A-3B840180E593}"/>
    <dgm:cxn modelId="{ED39339B-EB8C-4D4B-84C2-AE37700F7B20}" srcId="{8138F2E1-1026-4289-8ACC-91E39A2E0DF0}" destId="{A5A58332-95C8-4E51-9543-6C7C03174590}" srcOrd="1" destOrd="0" parTransId="{F696238E-F2B0-441B-A182-0AA6D0DA08CC}" sibTransId="{33B49639-3ACD-4E60-8533-21C96296741E}"/>
    <dgm:cxn modelId="{4E0CB5B1-CC69-4C3C-A28D-17E05DAD0C53}" type="presOf" srcId="{07C8CEB5-9757-4DE3-97B6-8877E84B7CB3}" destId="{8B3BD31C-B1B9-40F0-AB06-C77B3145C6AA}" srcOrd="0" destOrd="0" presId="urn:microsoft.com/office/officeart/2005/8/layout/vList2"/>
    <dgm:cxn modelId="{9FBA08B8-6804-4185-9FA3-62B701F67C27}" type="presOf" srcId="{265002EB-292C-4BDB-93A3-90819303524B}" destId="{FA4C74F2-7B81-48A5-98CD-390B56F5694C}" srcOrd="0" destOrd="0" presId="urn:microsoft.com/office/officeart/2005/8/layout/vList2"/>
    <dgm:cxn modelId="{8CABE4BA-EC54-4D83-ADE3-BB619065600F}" type="presOf" srcId="{525893E1-8738-48F9-96A2-658A4C569C5A}" destId="{B0016C6E-440E-4225-B1FA-DD31921F07E3}" srcOrd="0" destOrd="0" presId="urn:microsoft.com/office/officeart/2005/8/layout/vList2"/>
    <dgm:cxn modelId="{ED04E8DB-1360-4DAA-ACFF-D536D4BE7418}" type="presOf" srcId="{21D4C235-8558-4FE5-8174-FF2194592C1C}" destId="{3DFA1400-9AF2-47E0-8637-E113415283DA}" srcOrd="0" destOrd="0" presId="urn:microsoft.com/office/officeart/2005/8/layout/vList2"/>
    <dgm:cxn modelId="{071BB9E5-384B-468D-94B3-286FA7025F77}" srcId="{8138F2E1-1026-4289-8ACC-91E39A2E0DF0}" destId="{525893E1-8738-48F9-96A2-658A4C569C5A}" srcOrd="4" destOrd="0" parTransId="{F8C6B41B-5122-44A0-8F75-46FEE65649F5}" sibTransId="{1EC8C1A9-AE4D-408E-B2C8-3B3540FCBB90}"/>
    <dgm:cxn modelId="{57AACFE7-CAFA-420C-962A-4B5792E915E1}" srcId="{8138F2E1-1026-4289-8ACC-91E39A2E0DF0}" destId="{265002EB-292C-4BDB-93A3-90819303524B}" srcOrd="2" destOrd="0" parTransId="{4A0CD6FC-C85F-4578-8E32-D8D9E9ECDE71}" sibTransId="{9363ED56-BF68-4BC9-A37A-DAC6A5B2301E}"/>
    <dgm:cxn modelId="{4FE5DAF0-9473-4642-A8B4-D2F92239C3C2}" srcId="{8138F2E1-1026-4289-8ACC-91E39A2E0DF0}" destId="{07C8CEB5-9757-4DE3-97B6-8877E84B7CB3}" srcOrd="5" destOrd="0" parTransId="{F3F68394-B595-430E-B32B-BD9BF374C3C7}" sibTransId="{440F6C62-4563-417C-ADDB-A8064F53F6BF}"/>
    <dgm:cxn modelId="{529C9016-1E44-4035-90DF-4113AA267A2E}" type="presParOf" srcId="{41BA7A20-AE4E-404F-84B3-6F6944D34312}" destId="{3DFA1400-9AF2-47E0-8637-E113415283DA}" srcOrd="0" destOrd="0" presId="urn:microsoft.com/office/officeart/2005/8/layout/vList2"/>
    <dgm:cxn modelId="{82019654-2098-4447-AD47-984477026014}" type="presParOf" srcId="{41BA7A20-AE4E-404F-84B3-6F6944D34312}" destId="{9BD49A6B-5A69-45DD-94C9-94D496CA4B46}" srcOrd="1" destOrd="0" presId="urn:microsoft.com/office/officeart/2005/8/layout/vList2"/>
    <dgm:cxn modelId="{2F43185F-BEFE-44D7-82EF-6FFDAA7014F8}" type="presParOf" srcId="{41BA7A20-AE4E-404F-84B3-6F6944D34312}" destId="{B39E3662-24AC-42DA-8AE9-1985955D6D48}" srcOrd="2" destOrd="0" presId="urn:microsoft.com/office/officeart/2005/8/layout/vList2"/>
    <dgm:cxn modelId="{67A25645-78C1-4E99-99A4-71C5EA4DFBA2}" type="presParOf" srcId="{41BA7A20-AE4E-404F-84B3-6F6944D34312}" destId="{9EE2A5A0-D071-4F4F-9978-64CA41F7C8DF}" srcOrd="3" destOrd="0" presId="urn:microsoft.com/office/officeart/2005/8/layout/vList2"/>
    <dgm:cxn modelId="{D477E9A3-3E1E-4AB0-9CF6-8557B868692C}" type="presParOf" srcId="{41BA7A20-AE4E-404F-84B3-6F6944D34312}" destId="{FA4C74F2-7B81-48A5-98CD-390B56F5694C}" srcOrd="4" destOrd="0" presId="urn:microsoft.com/office/officeart/2005/8/layout/vList2"/>
    <dgm:cxn modelId="{5B1E9DEF-BC7D-4C66-84EA-7D8B39571936}" type="presParOf" srcId="{41BA7A20-AE4E-404F-84B3-6F6944D34312}" destId="{6A28F803-8374-42EE-BEFF-4110F18FFBBF}" srcOrd="5" destOrd="0" presId="urn:microsoft.com/office/officeart/2005/8/layout/vList2"/>
    <dgm:cxn modelId="{4ECD071B-C4B6-480A-9DEA-ED8B1E6D706C}" type="presParOf" srcId="{41BA7A20-AE4E-404F-84B3-6F6944D34312}" destId="{245E0720-08A9-4A93-8368-F831703BD7E3}" srcOrd="6" destOrd="0" presId="urn:microsoft.com/office/officeart/2005/8/layout/vList2"/>
    <dgm:cxn modelId="{93501E77-C99A-4DAF-BF8A-37EBCFD233C7}" type="presParOf" srcId="{41BA7A20-AE4E-404F-84B3-6F6944D34312}" destId="{E5F25D64-5F63-4EF3-91F3-D4F15655C2A2}" srcOrd="7" destOrd="0" presId="urn:microsoft.com/office/officeart/2005/8/layout/vList2"/>
    <dgm:cxn modelId="{AB981BBB-E865-44F3-BDEE-02FBD018E2CE}" type="presParOf" srcId="{41BA7A20-AE4E-404F-84B3-6F6944D34312}" destId="{B0016C6E-440E-4225-B1FA-DD31921F07E3}" srcOrd="8" destOrd="0" presId="urn:microsoft.com/office/officeart/2005/8/layout/vList2"/>
    <dgm:cxn modelId="{526E2ECE-39B7-4871-9886-A9DFDE9C05F8}" type="presParOf" srcId="{41BA7A20-AE4E-404F-84B3-6F6944D34312}" destId="{28CF45DC-C774-45D4-B888-D0C0110FAD07}" srcOrd="9" destOrd="0" presId="urn:microsoft.com/office/officeart/2005/8/layout/vList2"/>
    <dgm:cxn modelId="{8B888C24-C27F-4DC2-ABB2-C659FF99AACB}" type="presParOf" srcId="{41BA7A20-AE4E-404F-84B3-6F6944D34312}" destId="{8B3BD31C-B1B9-40F0-AB06-C77B3145C6AA}" srcOrd="10" destOrd="0" presId="urn:microsoft.com/office/officeart/2005/8/layout/vList2"/>
    <dgm:cxn modelId="{9C857382-EDAB-4017-BE5D-86F7FF102922}" type="presParOf" srcId="{41BA7A20-AE4E-404F-84B3-6F6944D34312}" destId="{489D5EC0-3A0C-4EBF-907F-BA8455A67699}" srcOrd="11" destOrd="0" presId="urn:microsoft.com/office/officeart/2005/8/layout/vList2"/>
    <dgm:cxn modelId="{618736B3-3C61-4812-879F-911282526F9B}" type="presParOf" srcId="{41BA7A20-AE4E-404F-84B3-6F6944D34312}" destId="{2FA19203-AB7C-41DC-ABA6-CADF1404B8B9}"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BD184-055D-4283-8096-BE84C0B1A509}">
      <dsp:nvSpPr>
        <dsp:cNvPr id="0" name=""/>
        <dsp:cNvSpPr/>
      </dsp:nvSpPr>
      <dsp:spPr>
        <a:xfrm>
          <a:off x="0" y="2659"/>
          <a:ext cx="7886700" cy="120580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811D3-40E2-451A-BD73-28F80A44B00E}">
      <dsp:nvSpPr>
        <dsp:cNvPr id="0" name=""/>
        <dsp:cNvSpPr/>
      </dsp:nvSpPr>
      <dsp:spPr>
        <a:xfrm>
          <a:off x="364756" y="273965"/>
          <a:ext cx="663841" cy="6631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6ED18998-B1CE-4A65-9B08-27D73CE84018}">
      <dsp:nvSpPr>
        <dsp:cNvPr id="0" name=""/>
        <dsp:cNvSpPr/>
      </dsp:nvSpPr>
      <dsp:spPr>
        <a:xfrm>
          <a:off x="1393354" y="2659"/>
          <a:ext cx="6471887" cy="124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02" tIns="131602" rIns="131602" bIns="131602" numCol="1" spcCol="1270" anchor="ctr" anchorCtr="0">
          <a:noAutofit/>
        </a:bodyPr>
        <a:lstStyle/>
        <a:p>
          <a:pPr marL="0" lvl="0" indent="0" algn="l" defTabSz="622300">
            <a:lnSpc>
              <a:spcPct val="90000"/>
            </a:lnSpc>
            <a:spcBef>
              <a:spcPct val="0"/>
            </a:spcBef>
            <a:spcAft>
              <a:spcPct val="35000"/>
            </a:spcAft>
            <a:buNone/>
          </a:pPr>
          <a:r>
            <a:rPr lang="en-GB" sz="1400" b="0" i="0" kern="1200"/>
            <a:t>There is a single consistent national threshold for when a penalty notice </a:t>
          </a:r>
          <a:r>
            <a:rPr lang="en-GB" sz="1400" b="1" i="0" kern="1200"/>
            <a:t>must </a:t>
          </a:r>
          <a:r>
            <a:rPr lang="en-GB" sz="1400" b="0" i="0" kern="1200"/>
            <a:t>be considered by all schools in England of 10 sessions (usually equivalent to 5 school days) of unauthorised absence within a rolling 10 school week period.</a:t>
          </a:r>
          <a:endParaRPr lang="en-US" sz="1400" kern="1200"/>
        </a:p>
      </dsp:txBody>
      <dsp:txXfrm>
        <a:off x="1393354" y="2659"/>
        <a:ext cx="6471887" cy="1243487"/>
      </dsp:txXfrm>
    </dsp:sp>
    <dsp:sp modelId="{FCAA8F85-2147-4A7B-BDF5-45B8E88FCAC1}">
      <dsp:nvSpPr>
        <dsp:cNvPr id="0" name=""/>
        <dsp:cNvSpPr/>
      </dsp:nvSpPr>
      <dsp:spPr>
        <a:xfrm>
          <a:off x="0" y="1557018"/>
          <a:ext cx="7886700" cy="120580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7F427D-058B-4D4A-A51C-AAAA3C95588A}">
      <dsp:nvSpPr>
        <dsp:cNvPr id="0" name=""/>
        <dsp:cNvSpPr/>
      </dsp:nvSpPr>
      <dsp:spPr>
        <a:xfrm>
          <a:off x="364756" y="1828324"/>
          <a:ext cx="663841" cy="6631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7BE56002-FF81-434B-ABFA-CA161824CCFF}">
      <dsp:nvSpPr>
        <dsp:cNvPr id="0" name=""/>
        <dsp:cNvSpPr/>
      </dsp:nvSpPr>
      <dsp:spPr>
        <a:xfrm>
          <a:off x="1393354" y="1557018"/>
          <a:ext cx="6471887" cy="124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02" tIns="131602" rIns="131602" bIns="131602" numCol="1" spcCol="1270" anchor="ctr" anchorCtr="0">
          <a:noAutofit/>
        </a:bodyPr>
        <a:lstStyle/>
        <a:p>
          <a:pPr marL="0" lvl="0" indent="0" algn="l" defTabSz="622300">
            <a:lnSpc>
              <a:spcPct val="90000"/>
            </a:lnSpc>
            <a:spcBef>
              <a:spcPct val="0"/>
            </a:spcBef>
            <a:spcAft>
              <a:spcPct val="35000"/>
            </a:spcAft>
            <a:buNone/>
          </a:pPr>
          <a:r>
            <a:rPr lang="en-GB" sz="1400" b="0" i="0" kern="1200"/>
            <a:t>These sessions do not have to be consecutive and can be made up of a combination of any type of unauthorised absence.</a:t>
          </a:r>
          <a:endParaRPr lang="en-US" sz="1400" kern="1200"/>
        </a:p>
      </dsp:txBody>
      <dsp:txXfrm>
        <a:off x="1393354" y="1557018"/>
        <a:ext cx="6471887" cy="1243487"/>
      </dsp:txXfrm>
    </dsp:sp>
    <dsp:sp modelId="{9E7744A1-9B9D-4E47-B185-75039A010BA8}">
      <dsp:nvSpPr>
        <dsp:cNvPr id="0" name=""/>
        <dsp:cNvSpPr/>
      </dsp:nvSpPr>
      <dsp:spPr>
        <a:xfrm>
          <a:off x="0" y="3111377"/>
          <a:ext cx="7886700" cy="120580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BCB8FD-9875-419B-9D64-82B4652E1415}">
      <dsp:nvSpPr>
        <dsp:cNvPr id="0" name=""/>
        <dsp:cNvSpPr/>
      </dsp:nvSpPr>
      <dsp:spPr>
        <a:xfrm>
          <a:off x="364756" y="3382683"/>
          <a:ext cx="663841" cy="6631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66E1CACA-03D4-401D-879F-8F848F5E61EF}">
      <dsp:nvSpPr>
        <dsp:cNvPr id="0" name=""/>
        <dsp:cNvSpPr/>
      </dsp:nvSpPr>
      <dsp:spPr>
        <a:xfrm>
          <a:off x="1393354" y="3111377"/>
          <a:ext cx="6471887" cy="124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02" tIns="131602" rIns="131602" bIns="131602" numCol="1" spcCol="1270" anchor="ctr" anchorCtr="0">
          <a:noAutofit/>
        </a:bodyPr>
        <a:lstStyle/>
        <a:p>
          <a:pPr marL="0" lvl="0" indent="0" algn="l" defTabSz="622300">
            <a:lnSpc>
              <a:spcPct val="90000"/>
            </a:lnSpc>
            <a:spcBef>
              <a:spcPct val="0"/>
            </a:spcBef>
            <a:spcAft>
              <a:spcPct val="35000"/>
            </a:spcAft>
            <a:buNone/>
          </a:pPr>
          <a:r>
            <a:rPr lang="en-GB" sz="1400" b="0" i="0" kern="1200"/>
            <a:t>The 10-school week period can span different terms or school years.</a:t>
          </a:r>
          <a:endParaRPr lang="en-US" sz="1400" kern="1200"/>
        </a:p>
      </dsp:txBody>
      <dsp:txXfrm>
        <a:off x="1393354" y="3111377"/>
        <a:ext cx="6471887" cy="1243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A02BC-FF5F-4B2B-8E11-B19572821B2D}">
      <dsp:nvSpPr>
        <dsp:cNvPr id="0" name=""/>
        <dsp:cNvSpPr/>
      </dsp:nvSpPr>
      <dsp:spPr>
        <a:xfrm>
          <a:off x="0" y="531"/>
          <a:ext cx="8532948"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BE92F0-827E-4182-8C30-6D9F657B9DF7}">
      <dsp:nvSpPr>
        <dsp:cNvPr id="0" name=""/>
        <dsp:cNvSpPr/>
      </dsp:nvSpPr>
      <dsp:spPr>
        <a:xfrm>
          <a:off x="0" y="531"/>
          <a:ext cx="8532948" cy="870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Good attendance requires an important partnership between Parents and the school</a:t>
          </a:r>
          <a:endParaRPr lang="en-US" sz="2000" kern="1200"/>
        </a:p>
      </dsp:txBody>
      <dsp:txXfrm>
        <a:off x="0" y="531"/>
        <a:ext cx="8532948" cy="870823"/>
      </dsp:txXfrm>
    </dsp:sp>
    <dsp:sp modelId="{C35F7A38-87EB-43E8-BD83-4068EC36B920}">
      <dsp:nvSpPr>
        <dsp:cNvPr id="0" name=""/>
        <dsp:cNvSpPr/>
      </dsp:nvSpPr>
      <dsp:spPr>
        <a:xfrm>
          <a:off x="0" y="871355"/>
          <a:ext cx="8532948"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FCC787-A44A-4166-B3B9-EDC8D0713060}">
      <dsp:nvSpPr>
        <dsp:cNvPr id="0" name=""/>
        <dsp:cNvSpPr/>
      </dsp:nvSpPr>
      <dsp:spPr>
        <a:xfrm>
          <a:off x="0" y="871355"/>
          <a:ext cx="8532948" cy="870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Greater focus on parental and external agency involvement</a:t>
          </a:r>
          <a:endParaRPr lang="en-US" sz="2000" kern="1200" dirty="0"/>
        </a:p>
      </dsp:txBody>
      <dsp:txXfrm>
        <a:off x="0" y="871355"/>
        <a:ext cx="8532948" cy="870823"/>
      </dsp:txXfrm>
    </dsp:sp>
    <dsp:sp modelId="{D92813DE-B904-418D-96B4-2692537AC6DA}">
      <dsp:nvSpPr>
        <dsp:cNvPr id="0" name=""/>
        <dsp:cNvSpPr/>
      </dsp:nvSpPr>
      <dsp:spPr>
        <a:xfrm>
          <a:off x="0" y="1742179"/>
          <a:ext cx="8532948"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A8EA3C-8158-4208-B1E6-E0DF740CD00E}">
      <dsp:nvSpPr>
        <dsp:cNvPr id="0" name=""/>
        <dsp:cNvSpPr/>
      </dsp:nvSpPr>
      <dsp:spPr>
        <a:xfrm>
          <a:off x="0" y="1742179"/>
          <a:ext cx="8532948" cy="870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We thank you in advance for your endeavours to ensure that your child arrives in school every day they are able.</a:t>
          </a:r>
          <a:endParaRPr lang="en-US" sz="2000" kern="1200"/>
        </a:p>
      </dsp:txBody>
      <dsp:txXfrm>
        <a:off x="0" y="1742179"/>
        <a:ext cx="8532948" cy="870823"/>
      </dsp:txXfrm>
    </dsp:sp>
    <dsp:sp modelId="{161D02EE-5AEC-46C3-9F79-245AA02A7EF3}">
      <dsp:nvSpPr>
        <dsp:cNvPr id="0" name=""/>
        <dsp:cNvSpPr/>
      </dsp:nvSpPr>
      <dsp:spPr>
        <a:xfrm>
          <a:off x="0" y="2613003"/>
          <a:ext cx="8532948"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058C8E-93A6-486B-BE72-3BE1241B2D08}">
      <dsp:nvSpPr>
        <dsp:cNvPr id="0" name=""/>
        <dsp:cNvSpPr/>
      </dsp:nvSpPr>
      <dsp:spPr>
        <a:xfrm>
          <a:off x="0" y="2613003"/>
          <a:ext cx="8532948" cy="870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We are no longer able to accept GP advice in cases of long-term illness, this needs to come from a consultant</a:t>
          </a:r>
          <a:endParaRPr lang="en-US" sz="2000" kern="1200" dirty="0"/>
        </a:p>
      </dsp:txBody>
      <dsp:txXfrm>
        <a:off x="0" y="2613003"/>
        <a:ext cx="8532948" cy="870823"/>
      </dsp:txXfrm>
    </dsp:sp>
    <dsp:sp modelId="{3C483CC8-52C2-4C74-BB24-B62B685858FD}">
      <dsp:nvSpPr>
        <dsp:cNvPr id="0" name=""/>
        <dsp:cNvSpPr/>
      </dsp:nvSpPr>
      <dsp:spPr>
        <a:xfrm>
          <a:off x="0" y="3483827"/>
          <a:ext cx="8532948"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5D0D64-F750-43E0-BD06-E3929567290C}">
      <dsp:nvSpPr>
        <dsp:cNvPr id="0" name=""/>
        <dsp:cNvSpPr/>
      </dsp:nvSpPr>
      <dsp:spPr>
        <a:xfrm>
          <a:off x="0" y="3483827"/>
          <a:ext cx="8532948" cy="870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Big plea – please avoid soft absences </a:t>
          </a:r>
          <a:endParaRPr lang="en-US" sz="2000" kern="1200"/>
        </a:p>
      </dsp:txBody>
      <dsp:txXfrm>
        <a:off x="0" y="3483827"/>
        <a:ext cx="8532948" cy="8708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FA1400-9AF2-47E0-8637-E113415283DA}">
      <dsp:nvSpPr>
        <dsp:cNvPr id="0" name=""/>
        <dsp:cNvSpPr/>
      </dsp:nvSpPr>
      <dsp:spPr>
        <a:xfrm>
          <a:off x="0" y="46499"/>
          <a:ext cx="7200799" cy="5733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Make up including eyebrows</a:t>
          </a:r>
          <a:endParaRPr lang="en-US" sz="2000" kern="1200"/>
        </a:p>
      </dsp:txBody>
      <dsp:txXfrm>
        <a:off x="27986" y="74485"/>
        <a:ext cx="7144827" cy="517328"/>
      </dsp:txXfrm>
    </dsp:sp>
    <dsp:sp modelId="{B39E3662-24AC-42DA-8AE9-1985955D6D48}">
      <dsp:nvSpPr>
        <dsp:cNvPr id="0" name=""/>
        <dsp:cNvSpPr/>
      </dsp:nvSpPr>
      <dsp:spPr>
        <a:xfrm>
          <a:off x="0" y="677399"/>
          <a:ext cx="7200799" cy="5733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False eyelashes/ Eyelash extensions</a:t>
          </a:r>
          <a:endParaRPr lang="en-US" sz="2000" kern="1200"/>
        </a:p>
      </dsp:txBody>
      <dsp:txXfrm>
        <a:off x="27986" y="705385"/>
        <a:ext cx="7144827" cy="517328"/>
      </dsp:txXfrm>
    </dsp:sp>
    <dsp:sp modelId="{FA4C74F2-7B81-48A5-98CD-390B56F5694C}">
      <dsp:nvSpPr>
        <dsp:cNvPr id="0" name=""/>
        <dsp:cNvSpPr/>
      </dsp:nvSpPr>
      <dsp:spPr>
        <a:xfrm>
          <a:off x="0" y="1308299"/>
          <a:ext cx="7200799" cy="5733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False nails</a:t>
          </a:r>
          <a:endParaRPr lang="en-US" sz="2000" kern="1200"/>
        </a:p>
      </dsp:txBody>
      <dsp:txXfrm>
        <a:off x="27986" y="1336285"/>
        <a:ext cx="7144827" cy="517328"/>
      </dsp:txXfrm>
    </dsp:sp>
    <dsp:sp modelId="{245E0720-08A9-4A93-8368-F831703BD7E3}">
      <dsp:nvSpPr>
        <dsp:cNvPr id="0" name=""/>
        <dsp:cNvSpPr/>
      </dsp:nvSpPr>
      <dsp:spPr>
        <a:xfrm>
          <a:off x="0" y="1939199"/>
          <a:ext cx="7200799" cy="5733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Nail varnish</a:t>
          </a:r>
          <a:endParaRPr lang="en-US" sz="2000" kern="1200"/>
        </a:p>
      </dsp:txBody>
      <dsp:txXfrm>
        <a:off x="27986" y="1967185"/>
        <a:ext cx="7144827" cy="517328"/>
      </dsp:txXfrm>
    </dsp:sp>
    <dsp:sp modelId="{B0016C6E-440E-4225-B1FA-DD31921F07E3}">
      <dsp:nvSpPr>
        <dsp:cNvPr id="0" name=""/>
        <dsp:cNvSpPr/>
      </dsp:nvSpPr>
      <dsp:spPr>
        <a:xfrm>
          <a:off x="0" y="2570100"/>
          <a:ext cx="7200799" cy="5733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Extreme hair styles or colours including Balayage</a:t>
          </a:r>
          <a:endParaRPr lang="en-US" sz="2000" kern="1200"/>
        </a:p>
      </dsp:txBody>
      <dsp:txXfrm>
        <a:off x="27986" y="2598086"/>
        <a:ext cx="7144827" cy="517328"/>
      </dsp:txXfrm>
    </dsp:sp>
    <dsp:sp modelId="{8B3BD31C-B1B9-40F0-AB06-C77B3145C6AA}">
      <dsp:nvSpPr>
        <dsp:cNvPr id="0" name=""/>
        <dsp:cNvSpPr/>
      </dsp:nvSpPr>
      <dsp:spPr>
        <a:xfrm>
          <a:off x="0" y="3201000"/>
          <a:ext cx="7200799" cy="5733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Henna patterns on hands or nails</a:t>
          </a:r>
          <a:endParaRPr lang="en-US" sz="2000" kern="1200"/>
        </a:p>
      </dsp:txBody>
      <dsp:txXfrm>
        <a:off x="27986" y="3228986"/>
        <a:ext cx="7144827" cy="517328"/>
      </dsp:txXfrm>
    </dsp:sp>
    <dsp:sp modelId="{2FA19203-AB7C-41DC-ABA6-CADF1404B8B9}">
      <dsp:nvSpPr>
        <dsp:cNvPr id="0" name=""/>
        <dsp:cNvSpPr/>
      </dsp:nvSpPr>
      <dsp:spPr>
        <a:xfrm>
          <a:off x="0" y="3831900"/>
          <a:ext cx="7200799" cy="5733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Blue or black hair band, no additional hair accessories</a:t>
          </a:r>
          <a:endParaRPr lang="en-US" sz="2000" kern="1200"/>
        </a:p>
      </dsp:txBody>
      <dsp:txXfrm>
        <a:off x="27986" y="3859886"/>
        <a:ext cx="7144827" cy="51732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a:p>
        </p:txBody>
      </p:sp>
      <p:sp>
        <p:nvSpPr>
          <p:cNvPr id="58371" name="Rectangle 3"/>
          <p:cNvSpPr>
            <a:spLocks noGrp="1" noChangeArrowheads="1"/>
          </p:cNvSpPr>
          <p:nvPr>
            <p:ph type="dt" sz="quarter"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92A6BC2B-29F8-4E3E-8556-6A8425749E58}" type="datetimeFigureOut">
              <a:rPr lang="en-GB"/>
              <a:pPr>
                <a:defRPr/>
              </a:pPr>
              <a:t>26/09/2025</a:t>
            </a:fld>
            <a:endParaRPr lang="en-GB"/>
          </a:p>
        </p:txBody>
      </p:sp>
      <p:sp>
        <p:nvSpPr>
          <p:cNvPr id="58372" name="Rectangle 4"/>
          <p:cNvSpPr>
            <a:spLocks noGrp="1" noChangeArrowheads="1"/>
          </p:cNvSpPr>
          <p:nvPr>
            <p:ph type="ftr" sz="quarter" idx="2"/>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GB"/>
          </a:p>
        </p:txBody>
      </p:sp>
      <p:sp>
        <p:nvSpPr>
          <p:cNvPr id="58373" name="Rectangle 5"/>
          <p:cNvSpPr>
            <a:spLocks noGrp="1" noChangeArrowheads="1"/>
          </p:cNvSpPr>
          <p:nvPr>
            <p:ph type="sldNum" sz="quarter" idx="3"/>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4B962E2-0056-427C-BA34-4D02EAD658AC}" type="slidenum">
              <a:rPr lang="en-GB"/>
              <a:pPr>
                <a:defRPr/>
              </a:pPr>
              <a:t>‹#›</a:t>
            </a:fld>
            <a:endParaRPr lang="en-GB"/>
          </a:p>
        </p:txBody>
      </p:sp>
    </p:spTree>
    <p:extLst>
      <p:ext uri="{BB962C8B-B14F-4D97-AF65-F5344CB8AC3E}">
        <p14:creationId xmlns:p14="http://schemas.microsoft.com/office/powerpoint/2010/main" val="189614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73731"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8704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3734" name="Rectangle 6"/>
          <p:cNvSpPr>
            <a:spLocks noGrp="1" noChangeArrowheads="1"/>
          </p:cNvSpPr>
          <p:nvPr>
            <p:ph type="ftr" sz="quarter" idx="4"/>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73735" name="Rectangle 7"/>
          <p:cNvSpPr>
            <a:spLocks noGrp="1" noChangeArrowheads="1"/>
          </p:cNvSpPr>
          <p:nvPr>
            <p:ph type="sldNum" sz="quarter" idx="5"/>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95B59B5-D835-471C-B4F2-8B8E84B7CEC6}" type="slidenum">
              <a:rPr lang="en-GB"/>
              <a:pPr>
                <a:defRPr/>
              </a:pPr>
              <a:t>‹#›</a:t>
            </a:fld>
            <a:endParaRPr lang="en-GB"/>
          </a:p>
        </p:txBody>
      </p:sp>
    </p:spTree>
    <p:extLst>
      <p:ext uri="{BB962C8B-B14F-4D97-AF65-F5344CB8AC3E}">
        <p14:creationId xmlns:p14="http://schemas.microsoft.com/office/powerpoint/2010/main" val="6408411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a:t>SSN</a:t>
            </a:r>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7372AC2-7F00-4925-B306-ACCC024B2899}" type="slidenum">
              <a:rPr lang="en-GB" smtClean="0"/>
              <a:pPr/>
              <a:t>1</a:t>
            </a:fld>
            <a:endParaRPr lang="en-GB"/>
          </a:p>
        </p:txBody>
      </p:sp>
    </p:spTree>
    <p:extLst>
      <p:ext uri="{BB962C8B-B14F-4D97-AF65-F5344CB8AC3E}">
        <p14:creationId xmlns:p14="http://schemas.microsoft.com/office/powerpoint/2010/main" val="4253634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SSN</a:t>
            </a:r>
          </a:p>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AAE50A-17B4-47F9-953F-33C3E8FA9BE4}" type="slidenum">
              <a:rPr lang="en-GB" smtClean="0"/>
              <a:t>3</a:t>
            </a:fld>
            <a:endParaRPr lang="en-GB"/>
          </a:p>
        </p:txBody>
      </p:sp>
    </p:spTree>
    <p:extLst>
      <p:ext uri="{BB962C8B-B14F-4D97-AF65-F5344CB8AC3E}">
        <p14:creationId xmlns:p14="http://schemas.microsoft.com/office/powerpoint/2010/main" val="509260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a:t>
            </a:fld>
            <a:endParaRPr lang="en-GB"/>
          </a:p>
        </p:txBody>
      </p:sp>
    </p:spTree>
    <p:extLst>
      <p:ext uri="{BB962C8B-B14F-4D97-AF65-F5344CB8AC3E}">
        <p14:creationId xmlns:p14="http://schemas.microsoft.com/office/powerpoint/2010/main" val="1369371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hangingPunct="0"/>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SSN</a:t>
            </a:r>
          </a:p>
          <a:p>
            <a:pPr hangingPunct="0"/>
            <a:endPar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hangingPunct="0"/>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Tutors have the role of “First Responders” and work closely with the Pastoral Team to help identify issues and support students. Students are aware of the Pastoral Team and Safeguarding Team with posters around the school to help them identify those members of staff and how to contact them.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hangingPunct="0"/>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student planner also provides advice and gives details of support organisations and useful contacts; The Student Voice Teamwork with the Safeguarding Team to help ensure the content and advice is appropriate and updated annually.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altLang="en-US" dirty="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9753898-4FFA-4C24-8B56-0E83851FF9E1}" type="slidenum">
              <a:rPr lang="en-GB" altLang="en-US" smtClean="0">
                <a:solidFill>
                  <a:srgbClr val="000000"/>
                </a:solidFill>
              </a:rPr>
              <a:pPr eaLnBrk="1" hangingPunct="1">
                <a:spcBef>
                  <a:spcPct val="0"/>
                </a:spcBef>
              </a:pPr>
              <a:t>5</a:t>
            </a:fld>
            <a:endParaRPr lang="en-GB" alt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SSN</a:t>
            </a:r>
          </a:p>
        </p:txBody>
      </p:sp>
    </p:spTree>
    <p:extLst>
      <p:ext uri="{BB962C8B-B14F-4D97-AF65-F5344CB8AC3E}">
        <p14:creationId xmlns:p14="http://schemas.microsoft.com/office/powerpoint/2010/main" val="216029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SSN</a:t>
            </a:r>
          </a:p>
          <a:p>
            <a:endParaRPr lang="en-US" dirty="0"/>
          </a:p>
          <a:p>
            <a:r>
              <a:rPr lang="en-US" dirty="0"/>
              <a:t>In terms of more specific communication we will contact you directly via email or telephone. Please ensure that should you have a change of details that you let the office know as soon as possible. Please do contact the school, if necessary, the form tutor and myself will be the first point of contact for anything pastoral. There is a list of the heads of department of each subject within your booklet should you have any subject specific queries.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865706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SSN</a:t>
            </a:r>
          </a:p>
          <a:p>
            <a:endParaRPr lang="en-GB" dirty="0"/>
          </a:p>
          <a:p>
            <a:r>
              <a:rPr lang="en-GB" dirty="0"/>
              <a:t>Explain what whisper is</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8</a:t>
            </a:fld>
            <a:endParaRPr lang="en-GB"/>
          </a:p>
        </p:txBody>
      </p:sp>
    </p:spTree>
    <p:extLst>
      <p:ext uri="{BB962C8B-B14F-4D97-AF65-F5344CB8AC3E}">
        <p14:creationId xmlns:p14="http://schemas.microsoft.com/office/powerpoint/2010/main" val="3910340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SSN</a:t>
            </a:r>
          </a:p>
          <a:p>
            <a:endParaRPr lang="en-GB" dirty="0"/>
          </a:p>
          <a:p>
            <a:r>
              <a:rPr lang="en-GB" dirty="0"/>
              <a:t>At Colchester County High School for Girls, we pride ourselves on our pastoral support and there are a number of things that we have in place within school. Our extensive PSCHE programme, which we will cover in more depth later in the evening has a focus around health and wellbeing. Regular PE and healthy lives sessions contribute to wellbeing as well as the option to refer to our MHST team and the school counsellor. Any referral will be made in liaison with yourselves. </a:t>
            </a:r>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9</a:t>
            </a:fld>
            <a:endParaRPr lang="en-GB"/>
          </a:p>
        </p:txBody>
      </p:sp>
    </p:spTree>
    <p:extLst>
      <p:ext uri="{BB962C8B-B14F-4D97-AF65-F5344CB8AC3E}">
        <p14:creationId xmlns:p14="http://schemas.microsoft.com/office/powerpoint/2010/main" val="128086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hangingPunct="0"/>
            <a:r>
              <a:rPr lang="en-GB" sz="1800" dirty="0">
                <a:effectLst/>
                <a:latin typeface="Arial" panose="020B0604020202020204" pitchFamily="34" charset="0"/>
                <a:ea typeface="Times New Roman" panose="02020603050405020304" pitchFamily="18" charset="0"/>
                <a:cs typeface="Arial" panose="020B0604020202020204" pitchFamily="34" charset="0"/>
              </a:rPr>
              <a:t>SSN</a:t>
            </a:r>
          </a:p>
          <a:p>
            <a:pPr hangingPunct="0"/>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hangingPunct="0"/>
            <a:r>
              <a:rPr lang="en-GB" sz="1800" dirty="0">
                <a:effectLst/>
                <a:latin typeface="Arial" panose="020B0604020202020204" pitchFamily="34" charset="0"/>
                <a:ea typeface="Times New Roman" panose="02020603050405020304" pitchFamily="18" charset="0"/>
                <a:cs typeface="Arial" panose="020B0604020202020204" pitchFamily="34" charset="0"/>
              </a:rPr>
              <a:t>The PSHCE curriculum at Colchester County High School for Girls is designed to:</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equip students with knowledge and skills that will enable them to make informed decisions about their wellbeing, health and relationships and to build their self-efficacy</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develop student’s capacity to make sound decisions when facing risks</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support students to develop resilience, to know how and when to ask for help, and to know where to access support.</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hangingPunct="0">
              <a:lnSpc>
                <a:spcPct val="107000"/>
              </a:lnSpc>
              <a:spcAft>
                <a:spcPts val="800"/>
              </a:spcAft>
            </a:pPr>
            <a:r>
              <a:rPr lang="en-GB" sz="1800" dirty="0">
                <a:effectLst/>
                <a:latin typeface="Arial" panose="020B0604020202020204" pitchFamily="34" charset="0"/>
                <a:ea typeface="Times New Roman" panose="02020603050405020304" pitchFamily="18" charset="0"/>
                <a:cs typeface="Arial" panose="020B0604020202020204" pitchFamily="34" charset="0"/>
              </a:rPr>
              <a:t>Topics that are covered in Year 9 include:</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Research skills and online learning</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Bullying, peer pressure and cyber-bullying</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Family, friends and well-being</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Finance – including how to budget and ethical shopping</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Relationship and Sex Education including FGM</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lvl="0"/>
            <a:endParaRPr lang="en-GB" dirty="0"/>
          </a:p>
        </p:txBody>
      </p:sp>
      <p:sp>
        <p:nvSpPr>
          <p:cNvPr id="4" name="Slide Number Placeholder 3"/>
          <p:cNvSpPr txBox="1"/>
          <p:nvPr/>
        </p:nvSpPr>
        <p:spPr>
          <a:xfrm>
            <a:off x="3850438" y="9428578"/>
            <a:ext cx="2945659" cy="496332"/>
          </a:xfrm>
          <a:prstGeom prst="rect">
            <a:avLst/>
          </a:prstGeom>
          <a:noFill/>
          <a:ln>
            <a:noFill/>
          </a:ln>
        </p:spPr>
        <p:txBody>
          <a:bodyPr vert="horz" wrap="square" lIns="91440" tIns="45720" rIns="91440" bIns="45720" anchor="b" anchorCtr="0" compatLnSpc="1"/>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92EC5417-347D-48B4-8573-ED6B830E8FEC}" type="slidenum">
              <a:rPr kumimoji="0" sz="1800" b="0" i="0" u="none" strike="noStrike" kern="0" cap="none" spc="0" normalizeH="0" baseline="0" noProof="0">
                <a:ln>
                  <a:noFill/>
                </a:ln>
                <a:solidFill>
                  <a:srgbClr val="000000"/>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10</a:t>
            </a:fld>
            <a:endParaRPr kumimoji="0" lang="en-GB" sz="1200" b="0" i="0" u="none" strike="noStrike" kern="1200" cap="none" spc="0" normalizeH="0" baseline="0" noProof="0">
              <a:ln>
                <a:noFill/>
              </a:ln>
              <a:solidFill>
                <a:srgbClr val="000000"/>
              </a:solidFill>
              <a:effectLst/>
              <a:uLnTx/>
              <a:uFillTx/>
              <a:latin typeface="Arial"/>
              <a:ea typeface="+mn-ea"/>
              <a:cs typeface="Arial" charset="0"/>
            </a:endParaRPr>
          </a:p>
        </p:txBody>
      </p:sp>
    </p:spTree>
    <p:extLst>
      <p:ext uri="{BB962C8B-B14F-4D97-AF65-F5344CB8AC3E}">
        <p14:creationId xmlns:p14="http://schemas.microsoft.com/office/powerpoint/2010/main" val="4017366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SSN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I thought it was important that I showed you, as parents, what I have shown year 9 students in their first assembly this year. I have made a big point in ensuring that they know that this is a fresh tart for each and everyone of them and anything that they may have done previously that they are not particularly proud of it is important that they learn the lessons from this and move forward. This slide highlights the expectations I have of them as individuals but also my commitment as a year leader and of the form tutors too. </a:t>
            </a:r>
          </a:p>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11</a:t>
            </a:fld>
            <a:endParaRPr lang="en-GB"/>
          </a:p>
        </p:txBody>
      </p:sp>
    </p:spTree>
    <p:extLst>
      <p:ext uri="{BB962C8B-B14F-4D97-AF65-F5344CB8AC3E}">
        <p14:creationId xmlns:p14="http://schemas.microsoft.com/office/powerpoint/2010/main" val="351806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12</a:t>
            </a:fld>
            <a:endParaRPr lang="en-GB"/>
          </a:p>
        </p:txBody>
      </p:sp>
    </p:spTree>
    <p:extLst>
      <p:ext uri="{BB962C8B-B14F-4D97-AF65-F5344CB8AC3E}">
        <p14:creationId xmlns:p14="http://schemas.microsoft.com/office/powerpoint/2010/main" val="1059044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a:p>
            <a:endParaRPr lang="en-GB" dirty="0"/>
          </a:p>
          <a:p>
            <a:r>
              <a:rPr lang="en-GB" dirty="0"/>
              <a:t>You as parents can support your child’s transition to key stage 4 by encouraging open communication and providing a supportive environment in which they can be helped to set goals. Ensuring that your child is organised and is attending school. If students are not in school, they are missing out on learning. Do contact your form tutors if you have any queries about anything that impacts your child within the school. There is a homework timetable printed in the back of the booklet so you can monitor your child's homework but also aid them with their revision and to embed good study habits. On the first day of the year we had MADE training, this helps students with study skills and gives them practical tips that they can apply across a range of their subject, and I would encourage you to have a conversation with your child about what they gained from the day and where they can apply those skills.  It is incredibly important that our young learners do achieve a positive work life balance and do take part in many of the opportunities afforded to them and also allow them time to switch off and recover. As we mentioned previously the impact of social media can be detrimental and we do encourage all of our students to read for pleasure.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6019DE-5900-4C2A-9072-D73FF8DA6474}" type="slidenum">
              <a:rPr kumimoji="0" lang="en-GB"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496991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14</a:t>
            </a:fld>
            <a:endParaRPr lang="en-GB"/>
          </a:p>
        </p:txBody>
      </p:sp>
    </p:spTree>
    <p:extLst>
      <p:ext uri="{BB962C8B-B14F-4D97-AF65-F5344CB8AC3E}">
        <p14:creationId xmlns:p14="http://schemas.microsoft.com/office/powerpoint/2010/main" val="1424625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15</a:t>
            </a:fld>
            <a:endParaRPr lang="en-GB"/>
          </a:p>
        </p:txBody>
      </p:sp>
    </p:spTree>
    <p:extLst>
      <p:ext uri="{BB962C8B-B14F-4D97-AF65-F5344CB8AC3E}">
        <p14:creationId xmlns:p14="http://schemas.microsoft.com/office/powerpoint/2010/main" val="3517395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16</a:t>
            </a:fld>
            <a:endParaRPr lang="en-GB"/>
          </a:p>
        </p:txBody>
      </p:sp>
    </p:spTree>
    <p:extLst>
      <p:ext uri="{BB962C8B-B14F-4D97-AF65-F5344CB8AC3E}">
        <p14:creationId xmlns:p14="http://schemas.microsoft.com/office/powerpoint/2010/main" val="2350066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C76019DE-5900-4C2A-9072-D73FF8DA6474}" type="slidenum">
              <a:rPr lang="en-GB" smtClean="0"/>
              <a:t>17</a:t>
            </a:fld>
            <a:endParaRPr lang="en-GB"/>
          </a:p>
        </p:txBody>
      </p:sp>
    </p:spTree>
    <p:extLst>
      <p:ext uri="{BB962C8B-B14F-4D97-AF65-F5344CB8AC3E}">
        <p14:creationId xmlns:p14="http://schemas.microsoft.com/office/powerpoint/2010/main" val="609369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18</a:t>
            </a:fld>
            <a:endParaRPr lang="en-GB"/>
          </a:p>
        </p:txBody>
      </p:sp>
    </p:spTree>
    <p:extLst>
      <p:ext uri="{BB962C8B-B14F-4D97-AF65-F5344CB8AC3E}">
        <p14:creationId xmlns:p14="http://schemas.microsoft.com/office/powerpoint/2010/main" val="3328614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KKI</a:t>
            </a:r>
          </a:p>
          <a:p>
            <a:endParaRPr lang="en-US" dirty="0"/>
          </a:p>
          <a:p>
            <a:r>
              <a:rPr lang="en-US" dirty="0"/>
              <a:t>We do want our students to ensure that they prioritise these three aspects of their well-being: sleep, nutrition and exercise. Adequate sleep allows students to recharge their minds and bodies enhancing their ability to concentrate and retain information. A balanced and nutritious diet provides the necessary fuel for their growth and cognitive function. Regular exercise not only promotes physical health but also boosts mood, reduces stress, and improves overall mental well-being. By prioritizing these pillars of well-being, students can maximise their potential and excel in their academic pursuits. </a:t>
            </a:r>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19</a:t>
            </a:fld>
            <a:endParaRPr lang="en-GB"/>
          </a:p>
        </p:txBody>
      </p:sp>
    </p:spTree>
    <p:extLst>
      <p:ext uri="{BB962C8B-B14F-4D97-AF65-F5344CB8AC3E}">
        <p14:creationId xmlns:p14="http://schemas.microsoft.com/office/powerpoint/2010/main" val="2658593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KKI</a:t>
            </a:r>
          </a:p>
          <a:p>
            <a:pPr hangingPunct="0"/>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The Year 9 Matrix </a:t>
            </a:r>
            <a:r>
              <a:rPr lang="en-GB" sz="1200" b="1" dirty="0">
                <a:effectLst/>
                <a:latin typeface="Arial" panose="020B0604020202020204" pitchFamily="34" charset="0"/>
                <a:ea typeface="Times New Roman" panose="02020603050405020304" pitchFamily="18" charset="0"/>
                <a:cs typeface="Arial" panose="020B0604020202020204" pitchFamily="34" charset="0"/>
              </a:rPr>
              <a:t>blends the transition between the accelerated two year Key Stage 3 programme and the three year Key Stage 4 programme.</a:t>
            </a:r>
            <a:r>
              <a:rPr lang="en-GB" sz="1200" dirty="0">
                <a:effectLst/>
                <a:latin typeface="Arial" panose="020B0604020202020204" pitchFamily="34" charset="0"/>
                <a:ea typeface="Times New Roman" panose="02020603050405020304" pitchFamily="18" charset="0"/>
                <a:cs typeface="Arial" panose="020B0604020202020204" pitchFamily="34" charset="0"/>
              </a:rPr>
              <a:t>  The Key Stage 3 programme has been designed to provide students with a</a:t>
            </a:r>
            <a:r>
              <a:rPr lang="en-GB" sz="1200" b="1" dirty="0">
                <a:effectLst/>
                <a:latin typeface="Arial" panose="020B0604020202020204" pitchFamily="34" charset="0"/>
                <a:ea typeface="Times New Roman" panose="02020603050405020304" pitchFamily="18" charset="0"/>
                <a:cs typeface="Arial" panose="020B0604020202020204" pitchFamily="34" charset="0"/>
              </a:rPr>
              <a:t> broad base of knowledge and skills on which to build.</a:t>
            </a:r>
            <a:r>
              <a:rPr lang="en-GB" sz="1200" dirty="0">
                <a:effectLst/>
                <a:latin typeface="Arial" panose="020B0604020202020204" pitchFamily="34" charset="0"/>
                <a:ea typeface="Times New Roman" panose="02020603050405020304" pitchFamily="18" charset="0"/>
                <a:cs typeface="Arial" panose="020B0604020202020204" pitchFamily="34" charset="0"/>
              </a:rPr>
              <a:t>  </a:t>
            </a: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curriculum in Year 9 is </a:t>
            </a: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“fluid</a:t>
            </a: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with the opportunity to explore a different GCSE option if required.  </a:t>
            </a:r>
            <a:r>
              <a:rPr lang="en-GB" sz="1200" dirty="0">
                <a:effectLst/>
                <a:latin typeface="Arial" panose="020B0604020202020204" pitchFamily="34" charset="0"/>
                <a:ea typeface="Times New Roman" panose="02020603050405020304" pitchFamily="18" charset="0"/>
                <a:cs typeface="Arial" panose="020B0604020202020204" pitchFamily="34" charset="0"/>
              </a:rPr>
              <a:t>The three year Key Stage 4 curriculum enables students time to develop subject mastery, commit knowledge to long term memory, develop connections to new knowledge in order to use this knowledge fluently.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The Matrix consists of a flexible and balanced curriculum, the co-curriculum, STEM opportunities, trips and visits, optional instrument lessons and a programme of enrichment days.  The Matrix provides opportunities for students to access subject areas they may no longer be formally studying as part of their GCSE preferences.  The enrichment days will focus on Computer Science, Creative Arts, Geography, History, the environment, Religion and Worldviews, well-being and Enterprise Education.  Selected students will also complete the AQA Level 2 Project Qualification.  Some elements of The Matrix may lead to opportunities to take additional qualifications, for example the Level 2 Y</a:t>
            </a: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outh Chinese Test.</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20</a:t>
            </a:fld>
            <a:endParaRPr lang="en-GB"/>
          </a:p>
        </p:txBody>
      </p:sp>
    </p:spTree>
    <p:extLst>
      <p:ext uri="{BB962C8B-B14F-4D97-AF65-F5344CB8AC3E}">
        <p14:creationId xmlns:p14="http://schemas.microsoft.com/office/powerpoint/2010/main" val="4216808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21</a:t>
            </a:fld>
            <a:endParaRPr lang="en-GB"/>
          </a:p>
        </p:txBody>
      </p:sp>
    </p:spTree>
    <p:extLst>
      <p:ext uri="{BB962C8B-B14F-4D97-AF65-F5344CB8AC3E}">
        <p14:creationId xmlns:p14="http://schemas.microsoft.com/office/powerpoint/2010/main" val="4197524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10"/>
          </p:nvPr>
        </p:nvSpPr>
        <p:spPr/>
        <p:txBody>
          <a:bodyPr/>
          <a:lstStyle/>
          <a:p>
            <a:pPr>
              <a:defRPr/>
            </a:pPr>
            <a:fld id="{E95B59B5-D835-471C-B4F2-8B8E84B7CEC6}" type="slidenum">
              <a:rPr lang="en-GB" smtClean="0"/>
              <a:pPr>
                <a:defRPr/>
              </a:pPr>
              <a:t>22</a:t>
            </a:fld>
            <a:endParaRPr lang="en-GB"/>
          </a:p>
        </p:txBody>
      </p:sp>
    </p:spTree>
    <p:extLst>
      <p:ext uri="{BB962C8B-B14F-4D97-AF65-F5344CB8AC3E}">
        <p14:creationId xmlns:p14="http://schemas.microsoft.com/office/powerpoint/2010/main" val="3554041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effectLst/>
                <a:latin typeface="Arial" panose="020B0604020202020204" pitchFamily="34" charset="0"/>
                <a:ea typeface="Calibri" panose="020F0502020204030204" pitchFamily="34" charset="0"/>
                <a:cs typeface="Arial" panose="020B0604020202020204" pitchFamily="34" charset="0"/>
              </a:rPr>
              <a:t>KKI</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lvl="0"/>
            <a:endParaRPr lang="en-GB" dirty="0"/>
          </a:p>
        </p:txBody>
      </p:sp>
      <p:sp>
        <p:nvSpPr>
          <p:cNvPr id="4" name="Slide Number Placeholder 3"/>
          <p:cNvSpPr txBox="1"/>
          <p:nvPr/>
        </p:nvSpPr>
        <p:spPr>
          <a:xfrm>
            <a:off x="3850438" y="9428578"/>
            <a:ext cx="2945659" cy="496332"/>
          </a:xfrm>
          <a:prstGeom prst="rect">
            <a:avLst/>
          </a:prstGeom>
          <a:noFill/>
          <a:ln>
            <a:noFill/>
          </a:ln>
        </p:spPr>
        <p:txBody>
          <a:bodyPr vert="horz" wrap="square" lIns="91440" tIns="45720" rIns="91440" bIns="45720" anchor="b" anchorCtr="0" compatLnSpc="1"/>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61E2B58-5FFD-41F5-A2F8-E31179168F1D}"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23</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88868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KKI</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954442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KKI</a:t>
            </a: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BA7D6A2-B76A-4CE2-B027-97AAD7B7098F}" type="slidenum">
              <a:rPr lang="en-GB" altLang="en-US" smtClean="0">
                <a:solidFill>
                  <a:srgbClr val="000000"/>
                </a:solidFill>
              </a:rPr>
              <a:pPr eaLnBrk="1" hangingPunct="1">
                <a:spcBef>
                  <a:spcPct val="0"/>
                </a:spcBef>
              </a:pPr>
              <a:t>25</a:t>
            </a:fld>
            <a:endParaRPr lang="en-GB" altLang="en-US">
              <a:solidFill>
                <a:srgbClr val="000000"/>
              </a:solidFill>
            </a:endParaRPr>
          </a:p>
        </p:txBody>
      </p:sp>
    </p:spTree>
    <p:extLst>
      <p:ext uri="{BB962C8B-B14F-4D97-AF65-F5344CB8AC3E}">
        <p14:creationId xmlns:p14="http://schemas.microsoft.com/office/powerpoint/2010/main" val="4171639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hangingPunct="0"/>
            <a:r>
              <a:rPr lang="en-GB" sz="1800" dirty="0">
                <a:effectLst/>
                <a:latin typeface="Arial" panose="020B0604020202020204" pitchFamily="34" charset="0"/>
                <a:ea typeface="Times New Roman" panose="02020603050405020304" pitchFamily="18" charset="0"/>
                <a:cs typeface="Arial" panose="020B0604020202020204" pitchFamily="34" charset="0"/>
              </a:rPr>
              <a:t>KKI</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26</a:t>
            </a:fld>
            <a:endParaRPr lang="en-GB"/>
          </a:p>
        </p:txBody>
      </p:sp>
    </p:spTree>
    <p:extLst>
      <p:ext uri="{BB962C8B-B14F-4D97-AF65-F5344CB8AC3E}">
        <p14:creationId xmlns:p14="http://schemas.microsoft.com/office/powerpoint/2010/main" val="1651734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27</a:t>
            </a:fld>
            <a:endParaRPr lang="en-GB"/>
          </a:p>
        </p:txBody>
      </p:sp>
    </p:spTree>
    <p:extLst>
      <p:ext uri="{BB962C8B-B14F-4D97-AF65-F5344CB8AC3E}">
        <p14:creationId xmlns:p14="http://schemas.microsoft.com/office/powerpoint/2010/main" val="729529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28</a:t>
            </a:fld>
            <a:endParaRPr lang="en-GB"/>
          </a:p>
        </p:txBody>
      </p:sp>
    </p:spTree>
    <p:extLst>
      <p:ext uri="{BB962C8B-B14F-4D97-AF65-F5344CB8AC3E}">
        <p14:creationId xmlns:p14="http://schemas.microsoft.com/office/powerpoint/2010/main" val="1092983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KKI</a:t>
            </a:r>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29</a:t>
            </a:fld>
            <a:endParaRPr lang="en-GB"/>
          </a:p>
        </p:txBody>
      </p:sp>
    </p:spTree>
    <p:extLst>
      <p:ext uri="{BB962C8B-B14F-4D97-AF65-F5344CB8AC3E}">
        <p14:creationId xmlns:p14="http://schemas.microsoft.com/office/powerpoint/2010/main" val="8773326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30</a:t>
            </a:fld>
            <a:endParaRPr lang="en-GB"/>
          </a:p>
        </p:txBody>
      </p:sp>
    </p:spTree>
    <p:extLst>
      <p:ext uri="{BB962C8B-B14F-4D97-AF65-F5344CB8AC3E}">
        <p14:creationId xmlns:p14="http://schemas.microsoft.com/office/powerpoint/2010/main" val="1847864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spcBef>
                <a:spcPct val="0"/>
              </a:spcBef>
              <a:buFontTx/>
              <a:buNone/>
            </a:pPr>
            <a:r>
              <a:rPr lang="en-GB" altLang="en-US" dirty="0"/>
              <a:t>KKI</a:t>
            </a: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07238D2-9918-4455-B339-8A0FFD1F50B8}" type="slidenum">
              <a:rPr lang="en-GB" altLang="en-US" smtClean="0">
                <a:solidFill>
                  <a:srgbClr val="000000"/>
                </a:solidFill>
              </a:rPr>
              <a:pPr eaLnBrk="1" hangingPunct="1">
                <a:spcBef>
                  <a:spcPct val="0"/>
                </a:spcBef>
              </a:pPr>
              <a:t>31</a:t>
            </a:fld>
            <a:endParaRPr lang="en-GB" altLang="en-US">
              <a:solidFill>
                <a:srgbClr val="000000"/>
              </a:solidFill>
            </a:endParaRPr>
          </a:p>
        </p:txBody>
      </p:sp>
    </p:spTree>
    <p:extLst>
      <p:ext uri="{BB962C8B-B14F-4D97-AF65-F5344CB8AC3E}">
        <p14:creationId xmlns:p14="http://schemas.microsoft.com/office/powerpoint/2010/main" val="663045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KKI</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32</a:t>
            </a:fld>
            <a:endParaRPr lang="en-GB"/>
          </a:p>
        </p:txBody>
      </p:sp>
    </p:spTree>
    <p:extLst>
      <p:ext uri="{BB962C8B-B14F-4D97-AF65-F5344CB8AC3E}">
        <p14:creationId xmlns:p14="http://schemas.microsoft.com/office/powerpoint/2010/main" val="916415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KKI</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009285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DFR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26619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DFR</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35</a:t>
            </a:fld>
            <a:endParaRPr lang="en-GB"/>
          </a:p>
        </p:txBody>
      </p:sp>
    </p:spTree>
    <p:extLst>
      <p:ext uri="{BB962C8B-B14F-4D97-AF65-F5344CB8AC3E}">
        <p14:creationId xmlns:p14="http://schemas.microsoft.com/office/powerpoint/2010/main" val="30109692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DFR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have detected patterns of soft absence last year across our student body e.g.  students off with a cold for a week or having the whole day off for a dental appointment.  We will chase absence.  If a student is ill, they will not be set work online.  They are off school ill and need to recover.  Work can be caught up with when they are back.  The pastoral team are happy to help students catch up with work accrued due to illness.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6692842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DFR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56382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38</a:t>
            </a:fld>
            <a:endParaRPr lang="en-GB"/>
          </a:p>
        </p:txBody>
      </p:sp>
    </p:spTree>
    <p:extLst>
      <p:ext uri="{BB962C8B-B14F-4D97-AF65-F5344CB8AC3E}">
        <p14:creationId xmlns:p14="http://schemas.microsoft.com/office/powerpoint/2010/main" val="3218808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39</a:t>
            </a:fld>
            <a:endParaRPr lang="en-GB"/>
          </a:p>
        </p:txBody>
      </p:sp>
    </p:spTree>
    <p:extLst>
      <p:ext uri="{BB962C8B-B14F-4D97-AF65-F5344CB8AC3E}">
        <p14:creationId xmlns:p14="http://schemas.microsoft.com/office/powerpoint/2010/main" val="2935944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5AAE50A-17B4-47F9-953F-33C3E8FA9BE4}" type="slidenum">
              <a:rPr lang="en-GB" smtClean="0"/>
              <a:t>40</a:t>
            </a:fld>
            <a:endParaRPr lang="en-GB"/>
          </a:p>
        </p:txBody>
      </p:sp>
    </p:spTree>
    <p:extLst>
      <p:ext uri="{BB962C8B-B14F-4D97-AF65-F5344CB8AC3E}">
        <p14:creationId xmlns:p14="http://schemas.microsoft.com/office/powerpoint/2010/main" val="26245599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D88D5C-6494-4AA7-9B14-D04419718CB0}"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52578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effectLst/>
                <a:latin typeface="Arial" panose="020B0604020202020204" pitchFamily="34" charset="0"/>
                <a:ea typeface="Times New Roman" panose="02020603050405020304" pitchFamily="18" charset="0"/>
                <a:cs typeface="Arial" panose="020B0604020202020204" pitchFamily="34" charset="0"/>
              </a:rPr>
              <a:t>SSN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effectLst/>
                <a:latin typeface="Arial" panose="020B0604020202020204" pitchFamily="34" charset="0"/>
                <a:ea typeface="Times New Roman" panose="02020603050405020304" pitchFamily="18" charset="0"/>
                <a:cs typeface="Arial" panose="020B0604020202020204" pitchFamily="34" charset="0"/>
              </a:rPr>
              <a:t>It is important for students to wear their uniform in the correct manner and to keep it looking smart, even when you are on your way to or from school.  As a member of Colchester County High School for Girls students uniform will say a great deal about you to visitors, members of the public and other members of the school and students should be proud to wear it. Students will need to always wear your blazer and ask permission in class to remove it.</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C6D88D5C-6494-4AA7-9B14-D04419718CB0}" type="slidenum">
              <a:rPr lang="en-GB" smtClean="0"/>
              <a:pPr>
                <a:defRPr/>
              </a:pPr>
              <a:t>42</a:t>
            </a:fld>
            <a:endParaRPr lang="en-GB"/>
          </a:p>
        </p:txBody>
      </p:sp>
    </p:spTree>
    <p:extLst>
      <p:ext uri="{BB962C8B-B14F-4D97-AF65-F5344CB8AC3E}">
        <p14:creationId xmlns:p14="http://schemas.microsoft.com/office/powerpoint/2010/main" val="24534687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SSN</a:t>
            </a:r>
            <a:endParaRPr lang="en-GB" dirty="0"/>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43</a:t>
            </a:fld>
            <a:endParaRPr lang="en-GB"/>
          </a:p>
        </p:txBody>
      </p:sp>
    </p:spTree>
    <p:extLst>
      <p:ext uri="{BB962C8B-B14F-4D97-AF65-F5344CB8AC3E}">
        <p14:creationId xmlns:p14="http://schemas.microsoft.com/office/powerpoint/2010/main" val="10099676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SSN</a:t>
            </a:r>
          </a:p>
        </p:txBody>
      </p:sp>
      <p:sp>
        <p:nvSpPr>
          <p:cNvPr id="4" name="Slide Number Placeholder 3"/>
          <p:cNvSpPr>
            <a:spLocks noGrp="1"/>
          </p:cNvSpPr>
          <p:nvPr>
            <p:ph type="sldNum" sz="quarter" idx="5"/>
          </p:nvPr>
        </p:nvSpPr>
        <p:spPr/>
        <p:txBody>
          <a:bodyPr/>
          <a:lstStyle/>
          <a:p>
            <a:pPr>
              <a:defRPr/>
            </a:pPr>
            <a:fld id="{E95B59B5-D835-471C-B4F2-8B8E84B7CEC6}" type="slidenum">
              <a:rPr lang="en-GB" smtClean="0"/>
              <a:pPr>
                <a:defRPr/>
              </a:pPr>
              <a:t>44</a:t>
            </a:fld>
            <a:endParaRPr lang="en-GB"/>
          </a:p>
        </p:txBody>
      </p:sp>
    </p:spTree>
    <p:extLst>
      <p:ext uri="{BB962C8B-B14F-4D97-AF65-F5344CB8AC3E}">
        <p14:creationId xmlns:p14="http://schemas.microsoft.com/office/powerpoint/2010/main" val="22278464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r>
              <a:rPr lang="en-GB" dirty="0"/>
              <a:t>SSN</a:t>
            </a:r>
          </a:p>
        </p:txBody>
      </p:sp>
      <p:sp>
        <p:nvSpPr>
          <p:cNvPr id="4" name="Slide Number Placeholder 3"/>
          <p:cNvSpPr txBox="1"/>
          <p:nvPr/>
        </p:nvSpPr>
        <p:spPr>
          <a:xfrm>
            <a:off x="3850438" y="9428578"/>
            <a:ext cx="2945659" cy="496332"/>
          </a:xfrm>
          <a:prstGeom prst="rect">
            <a:avLst/>
          </a:prstGeom>
          <a:noFill/>
          <a:ln>
            <a:noFill/>
          </a:ln>
        </p:spPr>
        <p:txBody>
          <a:bodyPr vert="horz" wrap="square" lIns="91440" tIns="45720" rIns="91440" bIns="45720" anchor="b" anchorCtr="0" compatLnSpc="1"/>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A097BC7E-637C-4B6D-AA9A-7B9F6BCC840F}"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45</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88339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SSN</a:t>
            </a:r>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E51FC9E-2460-4C80-96DD-7139438D8932}" type="slidenum">
              <a:rPr lang="en-GB" altLang="en-US" smtClean="0"/>
              <a:pPr eaLnBrk="1" hangingPunct="1">
                <a:spcBef>
                  <a:spcPct val="0"/>
                </a:spcBef>
              </a:pPr>
              <a:t>46</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GB"/>
          </a:p>
        </p:txBody>
      </p:sp>
      <p:sp>
        <p:nvSpPr>
          <p:cNvPr id="12" name="Footer Placeholder 18"/>
          <p:cNvSpPr>
            <a:spLocks noGrp="1"/>
          </p:cNvSpPr>
          <p:nvPr>
            <p:ph type="ftr" sz="quarter" idx="11"/>
          </p:nvPr>
        </p:nvSpPr>
        <p:spPr/>
        <p:txBody>
          <a:bodyPr/>
          <a:lstStyle>
            <a:lvl1pPr>
              <a:defRPr>
                <a:solidFill>
                  <a:srgbClr val="2DA2BF">
                    <a:tint val="20000"/>
                  </a:srgbClr>
                </a:solidFill>
              </a:defRPr>
            </a:lvl1pPr>
            <a:extLst/>
          </a:lstStyle>
          <a:p>
            <a:pPr>
              <a:defRPr/>
            </a:pPr>
            <a:r>
              <a:rPr lang="en-GB"/>
              <a:t>Colchester Cunty High School for Girls</a:t>
            </a: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C4DBDB4C-5A75-4863-B986-2F59F47879ED}" type="slidenum">
              <a:rPr lang="en-GB"/>
              <a:pPr>
                <a:defRPr/>
              </a:pPr>
              <a:t>‹#›</a:t>
            </a:fld>
            <a:endParaRPr lang="en-GB"/>
          </a:p>
        </p:txBody>
      </p:sp>
    </p:spTree>
    <p:extLst>
      <p:ext uri="{BB962C8B-B14F-4D97-AF65-F5344CB8AC3E}">
        <p14:creationId xmlns:p14="http://schemas.microsoft.com/office/powerpoint/2010/main" val="15835071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A2B7604E-F493-43D6-8C48-19A813FF1DF0}" type="slidenum">
              <a:rPr lang="en-GB"/>
              <a:pPr>
                <a:defRPr/>
              </a:pPr>
              <a:t>‹#›</a:t>
            </a:fld>
            <a:endParaRPr lang="en-GB"/>
          </a:p>
        </p:txBody>
      </p:sp>
    </p:spTree>
    <p:extLst>
      <p:ext uri="{BB962C8B-B14F-4D97-AF65-F5344CB8AC3E}">
        <p14:creationId xmlns:p14="http://schemas.microsoft.com/office/powerpoint/2010/main" val="9620968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GB"/>
          </a:p>
        </p:txBody>
      </p:sp>
      <p:sp>
        <p:nvSpPr>
          <p:cNvPr id="7" name="Footer Placeholder 4"/>
          <p:cNvSpPr>
            <a:spLocks noGrp="1"/>
          </p:cNvSpPr>
          <p:nvPr>
            <p:ph type="ftr" sz="quarter" idx="11"/>
          </p:nvPr>
        </p:nvSpPr>
        <p:spPr/>
        <p:txBody>
          <a:bodyPr/>
          <a:lstStyle>
            <a:lvl1pPr>
              <a:defRPr/>
            </a:lvl1pPr>
            <a:extLst/>
          </a:lstStyle>
          <a:p>
            <a:pPr>
              <a:defRPr/>
            </a:pPr>
            <a:r>
              <a:rPr lang="en-GB"/>
              <a:t>Colchester Cunty High School for Girls</a:t>
            </a:r>
          </a:p>
        </p:txBody>
      </p:sp>
      <p:sp>
        <p:nvSpPr>
          <p:cNvPr id="8" name="Slide Number Placeholder 5"/>
          <p:cNvSpPr>
            <a:spLocks noGrp="1"/>
          </p:cNvSpPr>
          <p:nvPr>
            <p:ph type="sldNum" sz="quarter" idx="12"/>
          </p:nvPr>
        </p:nvSpPr>
        <p:spPr/>
        <p:txBody>
          <a:bodyPr/>
          <a:lstStyle>
            <a:lvl1pPr>
              <a:defRPr/>
            </a:lvl1pPr>
            <a:extLst/>
          </a:lstStyle>
          <a:p>
            <a:pPr>
              <a:defRPr/>
            </a:pPr>
            <a:fld id="{EABC94E3-38FC-4F01-B8BF-DF7904095B6D}" type="slidenum">
              <a:rPr lang="en-GB"/>
              <a:pPr>
                <a:defRPr/>
              </a:pPr>
              <a:t>‹#›</a:t>
            </a:fld>
            <a:endParaRPr lang="en-GB"/>
          </a:p>
        </p:txBody>
      </p:sp>
    </p:spTree>
    <p:extLst>
      <p:ext uri="{BB962C8B-B14F-4D97-AF65-F5344CB8AC3E}">
        <p14:creationId xmlns:p14="http://schemas.microsoft.com/office/powerpoint/2010/main" val="41760701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A3600E6C-61AF-4BC2-9F25-7429F089D468}" type="slidenum">
              <a:rPr lang="en-GB"/>
              <a:pPr>
                <a:defRPr/>
              </a:pPr>
              <a:t>‹#›</a:t>
            </a:fld>
            <a:endParaRPr lang="en-GB"/>
          </a:p>
        </p:txBody>
      </p:sp>
    </p:spTree>
    <p:extLst>
      <p:ext uri="{BB962C8B-B14F-4D97-AF65-F5344CB8AC3E}">
        <p14:creationId xmlns:p14="http://schemas.microsoft.com/office/powerpoint/2010/main" val="7340205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endParaRPr lang="en-GB"/>
          </a:p>
        </p:txBody>
      </p:sp>
      <p:sp>
        <p:nvSpPr>
          <p:cNvPr id="8" name="Footer Placeholder 7"/>
          <p:cNvSpPr>
            <a:spLocks noGrp="1"/>
          </p:cNvSpPr>
          <p:nvPr>
            <p:ph type="ftr" sz="quarter" idx="11"/>
          </p:nvPr>
        </p:nvSpPr>
        <p:spPr/>
        <p:txBody>
          <a:bodyPr/>
          <a:lstStyle>
            <a:lvl1pPr>
              <a:defRPr/>
            </a:lvl1pPr>
            <a:extLst/>
          </a:lstStyle>
          <a:p>
            <a:pPr>
              <a:defRPr/>
            </a:pPr>
            <a:r>
              <a:rPr lang="en-GB"/>
              <a:t>Colchester Cunty High School for Girls</a:t>
            </a:r>
          </a:p>
        </p:txBody>
      </p:sp>
      <p:sp>
        <p:nvSpPr>
          <p:cNvPr id="9" name="Slide Number Placeholder 8"/>
          <p:cNvSpPr>
            <a:spLocks noGrp="1"/>
          </p:cNvSpPr>
          <p:nvPr>
            <p:ph type="sldNum" sz="quarter" idx="12"/>
          </p:nvPr>
        </p:nvSpPr>
        <p:spPr/>
        <p:txBody>
          <a:bodyPr/>
          <a:lstStyle>
            <a:lvl1pPr>
              <a:defRPr/>
            </a:lvl1pPr>
            <a:extLst/>
          </a:lstStyle>
          <a:p>
            <a:pPr>
              <a:defRPr/>
            </a:pPr>
            <a:fld id="{E4590869-792C-4FF7-AABA-1E33BC9087AF}" type="slidenum">
              <a:rPr lang="en-GB"/>
              <a:pPr>
                <a:defRPr/>
              </a:pPr>
              <a:t>‹#›</a:t>
            </a:fld>
            <a:endParaRPr lang="en-GB"/>
          </a:p>
        </p:txBody>
      </p:sp>
    </p:spTree>
    <p:extLst>
      <p:ext uri="{BB962C8B-B14F-4D97-AF65-F5344CB8AC3E}">
        <p14:creationId xmlns:p14="http://schemas.microsoft.com/office/powerpoint/2010/main" val="39987683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GB"/>
          </a:p>
        </p:txBody>
      </p:sp>
      <p:sp>
        <p:nvSpPr>
          <p:cNvPr id="4"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5" name="Slide Number Placeholder 17"/>
          <p:cNvSpPr>
            <a:spLocks noGrp="1"/>
          </p:cNvSpPr>
          <p:nvPr>
            <p:ph type="sldNum" sz="quarter" idx="12"/>
          </p:nvPr>
        </p:nvSpPr>
        <p:spPr/>
        <p:txBody>
          <a:bodyPr/>
          <a:lstStyle>
            <a:lvl1pPr>
              <a:defRPr/>
            </a:lvl1pPr>
          </a:lstStyle>
          <a:p>
            <a:pPr>
              <a:defRPr/>
            </a:pPr>
            <a:fld id="{639FC39B-8261-4FBB-B94A-507736B43C31}" type="slidenum">
              <a:rPr lang="en-GB"/>
              <a:pPr>
                <a:defRPr/>
              </a:pPr>
              <a:t>‹#›</a:t>
            </a:fld>
            <a:endParaRPr lang="en-GB"/>
          </a:p>
        </p:txBody>
      </p:sp>
    </p:spTree>
    <p:extLst>
      <p:ext uri="{BB962C8B-B14F-4D97-AF65-F5344CB8AC3E}">
        <p14:creationId xmlns:p14="http://schemas.microsoft.com/office/powerpoint/2010/main" val="32022365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GB"/>
          </a:p>
        </p:txBody>
      </p:sp>
      <p:sp>
        <p:nvSpPr>
          <p:cNvPr id="3"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4" name="Slide Number Placeholder 17"/>
          <p:cNvSpPr>
            <a:spLocks noGrp="1"/>
          </p:cNvSpPr>
          <p:nvPr>
            <p:ph type="sldNum" sz="quarter" idx="12"/>
          </p:nvPr>
        </p:nvSpPr>
        <p:spPr/>
        <p:txBody>
          <a:bodyPr/>
          <a:lstStyle>
            <a:lvl1pPr>
              <a:defRPr/>
            </a:lvl1pPr>
          </a:lstStyle>
          <a:p>
            <a:pPr>
              <a:defRPr/>
            </a:pPr>
            <a:fld id="{08A06AF0-3047-43F3-BED4-40D10B8D5E8B}" type="slidenum">
              <a:rPr lang="en-GB"/>
              <a:pPr>
                <a:defRPr/>
              </a:pPr>
              <a:t>‹#›</a:t>
            </a:fld>
            <a:endParaRPr lang="en-GB"/>
          </a:p>
        </p:txBody>
      </p:sp>
    </p:spTree>
    <p:extLst>
      <p:ext uri="{BB962C8B-B14F-4D97-AF65-F5344CB8AC3E}">
        <p14:creationId xmlns:p14="http://schemas.microsoft.com/office/powerpoint/2010/main" val="1965329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endParaRPr lang="en-GB"/>
          </a:p>
        </p:txBody>
      </p:sp>
      <p:sp>
        <p:nvSpPr>
          <p:cNvPr id="6" name="Footer Placeholder 5"/>
          <p:cNvSpPr>
            <a:spLocks noGrp="1"/>
          </p:cNvSpPr>
          <p:nvPr>
            <p:ph type="ftr" sz="quarter" idx="11"/>
          </p:nvPr>
        </p:nvSpPr>
        <p:spPr/>
        <p:txBody>
          <a:bodyPr/>
          <a:lstStyle>
            <a:lvl1pPr>
              <a:defRPr/>
            </a:lvl1pPr>
            <a:extLst/>
          </a:lstStyle>
          <a:p>
            <a:pPr>
              <a:defRPr/>
            </a:pPr>
            <a:r>
              <a:rPr lang="en-GB"/>
              <a:t>Colchester Cunty High School for Girls</a:t>
            </a:r>
          </a:p>
        </p:txBody>
      </p:sp>
      <p:sp>
        <p:nvSpPr>
          <p:cNvPr id="7" name="Slide Number Placeholder 6"/>
          <p:cNvSpPr>
            <a:spLocks noGrp="1"/>
          </p:cNvSpPr>
          <p:nvPr>
            <p:ph type="sldNum" sz="quarter" idx="12"/>
          </p:nvPr>
        </p:nvSpPr>
        <p:spPr/>
        <p:txBody>
          <a:bodyPr/>
          <a:lstStyle>
            <a:lvl1pPr>
              <a:defRPr/>
            </a:lvl1pPr>
            <a:extLst/>
          </a:lstStyle>
          <a:p>
            <a:pPr>
              <a:defRPr/>
            </a:pPr>
            <a:fld id="{FE5C76E4-ADD5-4624-B568-0885F9028FB2}" type="slidenum">
              <a:rPr lang="en-GB"/>
              <a:pPr>
                <a:defRPr/>
              </a:pPr>
              <a:t>‹#›</a:t>
            </a:fld>
            <a:endParaRPr lang="en-GB"/>
          </a:p>
        </p:txBody>
      </p:sp>
    </p:spTree>
    <p:extLst>
      <p:ext uri="{BB962C8B-B14F-4D97-AF65-F5344CB8AC3E}">
        <p14:creationId xmlns:p14="http://schemas.microsoft.com/office/powerpoint/2010/main" val="32919382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7" name="Right Triangle 6"/>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solidFill>
                <a:prstClr val="white"/>
              </a:solidFill>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prstClr val="black"/>
                </a:solidFill>
              </a:defRPr>
            </a:lvl1pPr>
            <a:extLst/>
          </a:lstStyle>
          <a:p>
            <a:pPr>
              <a:defRPr/>
            </a:pPr>
            <a:endParaRPr lang="en-GB"/>
          </a:p>
        </p:txBody>
      </p:sp>
      <p:sp>
        <p:nvSpPr>
          <p:cNvPr id="12" name="Footer Placeholder 5"/>
          <p:cNvSpPr>
            <a:spLocks noGrp="1"/>
          </p:cNvSpPr>
          <p:nvPr>
            <p:ph type="ftr" sz="quarter" idx="11"/>
          </p:nvPr>
        </p:nvSpPr>
        <p:spPr/>
        <p:txBody>
          <a:bodyPr/>
          <a:lstStyle>
            <a:lvl1pPr>
              <a:defRPr>
                <a:solidFill>
                  <a:prstClr val="black"/>
                </a:solidFill>
              </a:defRPr>
            </a:lvl1pPr>
            <a:extLst/>
          </a:lstStyle>
          <a:p>
            <a:pPr>
              <a:defRPr/>
            </a:pPr>
            <a:r>
              <a:rPr lang="en-GB"/>
              <a:t>Colchester Cunty High School for Girls</a:t>
            </a:r>
          </a:p>
        </p:txBody>
      </p:sp>
      <p:sp>
        <p:nvSpPr>
          <p:cNvPr id="13" name="Slide Number Placeholder 6"/>
          <p:cNvSpPr>
            <a:spLocks noGrp="1"/>
          </p:cNvSpPr>
          <p:nvPr>
            <p:ph type="sldNum" sz="quarter" idx="12"/>
          </p:nvPr>
        </p:nvSpPr>
        <p:spPr/>
        <p:txBody>
          <a:bodyPr/>
          <a:lstStyle>
            <a:lvl1pPr>
              <a:defRPr>
                <a:solidFill>
                  <a:prstClr val="black"/>
                </a:solidFill>
              </a:defRPr>
            </a:lvl1pPr>
            <a:extLst/>
          </a:lstStyle>
          <a:p>
            <a:pPr>
              <a:defRPr/>
            </a:pPr>
            <a:fld id="{4FD720C1-B040-498E-8522-56ED6BBC5D85}" type="slidenum">
              <a:rPr lang="en-GB"/>
              <a:pPr>
                <a:defRPr/>
              </a:pPr>
              <a:t>‹#›</a:t>
            </a:fld>
            <a:endParaRPr lang="en-GB"/>
          </a:p>
        </p:txBody>
      </p:sp>
    </p:spTree>
    <p:extLst>
      <p:ext uri="{BB962C8B-B14F-4D97-AF65-F5344CB8AC3E}">
        <p14:creationId xmlns:p14="http://schemas.microsoft.com/office/powerpoint/2010/main" val="21816777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FDBA3D71-5BBB-4CFD-8683-F2821DB23297}" type="slidenum">
              <a:rPr lang="en-GB"/>
              <a:pPr>
                <a:defRPr/>
              </a:pPr>
              <a:t>‹#›</a:t>
            </a:fld>
            <a:endParaRPr lang="en-GB"/>
          </a:p>
        </p:txBody>
      </p:sp>
    </p:spTree>
    <p:extLst>
      <p:ext uri="{BB962C8B-B14F-4D97-AF65-F5344CB8AC3E}">
        <p14:creationId xmlns:p14="http://schemas.microsoft.com/office/powerpoint/2010/main" val="14667478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6" name="Slide Number Placeholder 17"/>
          <p:cNvSpPr>
            <a:spLocks noGrp="1"/>
          </p:cNvSpPr>
          <p:nvPr>
            <p:ph type="sldNum" sz="quarter" idx="12"/>
          </p:nvPr>
        </p:nvSpPr>
        <p:spPr/>
        <p:txBody>
          <a:bodyPr/>
          <a:lstStyle>
            <a:lvl1pPr>
              <a:defRPr/>
            </a:lvl1pPr>
          </a:lstStyle>
          <a:p>
            <a:pPr>
              <a:defRPr/>
            </a:pPr>
            <a:fld id="{827E20B5-0B6A-459C-8DBD-B849040A7A02}" type="slidenum">
              <a:rPr lang="en-GB"/>
              <a:pPr>
                <a:defRPr/>
              </a:pPr>
              <a:t>‹#›</a:t>
            </a:fld>
            <a:endParaRPr lang="en-GB"/>
          </a:p>
        </p:txBody>
      </p:sp>
    </p:spTree>
    <p:extLst>
      <p:ext uri="{BB962C8B-B14F-4D97-AF65-F5344CB8AC3E}">
        <p14:creationId xmlns:p14="http://schemas.microsoft.com/office/powerpoint/2010/main" val="38528879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600200"/>
            <a:ext cx="3886200" cy="4419600"/>
          </a:xfrm>
        </p:spPr>
        <p:txBody>
          <a:bodyPr>
            <a:normAutofit/>
          </a:bodyPr>
          <a:lstStyle/>
          <a:p>
            <a:pPr lvl="0"/>
            <a:endParaRPr lang="en-GB" noProof="0"/>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FDFE86F8-F979-49CF-80FB-53544870D515}" type="slidenum">
              <a:rPr lang="en-GB"/>
              <a:pPr>
                <a:defRPr/>
              </a:pPr>
              <a:t>‹#›</a:t>
            </a:fld>
            <a:endParaRPr lang="en-GB"/>
          </a:p>
        </p:txBody>
      </p:sp>
    </p:spTree>
    <p:extLst>
      <p:ext uri="{BB962C8B-B14F-4D97-AF65-F5344CB8AC3E}">
        <p14:creationId xmlns:p14="http://schemas.microsoft.com/office/powerpoint/2010/main" val="24111282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r>
              <a:rPr lang="en-GB"/>
              <a:t>Colchester Cunty High School for Girls</a:t>
            </a:r>
          </a:p>
        </p:txBody>
      </p:sp>
      <p:sp>
        <p:nvSpPr>
          <p:cNvPr id="7" name="Slide Number Placeholder 17"/>
          <p:cNvSpPr>
            <a:spLocks noGrp="1"/>
          </p:cNvSpPr>
          <p:nvPr>
            <p:ph type="sldNum" sz="quarter" idx="12"/>
          </p:nvPr>
        </p:nvSpPr>
        <p:spPr/>
        <p:txBody>
          <a:bodyPr/>
          <a:lstStyle>
            <a:lvl1pPr>
              <a:defRPr/>
            </a:lvl1pPr>
          </a:lstStyle>
          <a:p>
            <a:pPr>
              <a:defRPr/>
            </a:pPr>
            <a:fld id="{0BBEC2F9-DE6E-4846-9A35-FB99D5F3290F}" type="slidenum">
              <a:rPr lang="en-GB"/>
              <a:pPr>
                <a:defRPr/>
              </a:pPr>
              <a:t>‹#›</a:t>
            </a:fld>
            <a:endParaRPr lang="en-GB"/>
          </a:p>
        </p:txBody>
      </p:sp>
    </p:spTree>
    <p:extLst>
      <p:ext uri="{BB962C8B-B14F-4D97-AF65-F5344CB8AC3E}">
        <p14:creationId xmlns:p14="http://schemas.microsoft.com/office/powerpoint/2010/main" val="32184362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772400" cy="12065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1219200" y="1600200"/>
            <a:ext cx="3810000" cy="4495800"/>
          </a:xfrm>
        </p:spPr>
        <p:txBody>
          <a:bodyPr>
            <a:normAutofit/>
          </a:bodyPr>
          <a:lstStyle/>
          <a:p>
            <a:pPr lvl="0"/>
            <a:endParaRPr lang="en-GB" noProof="0"/>
          </a:p>
        </p:txBody>
      </p:sp>
      <p:sp>
        <p:nvSpPr>
          <p:cNvPr id="4" name="Text Placeholder 3"/>
          <p:cNvSpPr>
            <a:spLocks noGrp="1"/>
          </p:cNvSpPr>
          <p:nvPr>
            <p:ph type="body" sz="half" idx="2"/>
          </p:nvPr>
        </p:nvSpPr>
        <p:spPr>
          <a:xfrm>
            <a:off x="5181600" y="1600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1143000" y="6400800"/>
            <a:ext cx="19050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581400" y="6400800"/>
            <a:ext cx="2895600" cy="457200"/>
          </a:xfrm>
        </p:spPr>
        <p:txBody>
          <a:bodyPr/>
          <a:lstStyle>
            <a:lvl1pPr>
              <a:defRPr/>
            </a:lvl1pPr>
          </a:lstStyle>
          <a:p>
            <a:pPr>
              <a:defRPr/>
            </a:pPr>
            <a:r>
              <a:rPr lang="en-GB"/>
              <a:t>Colchester Cunty High School for Girls</a:t>
            </a:r>
          </a:p>
        </p:txBody>
      </p:sp>
      <p:sp>
        <p:nvSpPr>
          <p:cNvPr id="7" name="Slide Number Placeholder 6"/>
          <p:cNvSpPr>
            <a:spLocks noGrp="1"/>
          </p:cNvSpPr>
          <p:nvPr>
            <p:ph type="sldNum" sz="quarter" idx="12"/>
          </p:nvPr>
        </p:nvSpPr>
        <p:spPr>
          <a:xfrm>
            <a:off x="7239000" y="6400800"/>
            <a:ext cx="1905000" cy="457200"/>
          </a:xfrm>
        </p:spPr>
        <p:txBody>
          <a:bodyPr/>
          <a:lstStyle>
            <a:lvl1pPr>
              <a:defRPr/>
            </a:lvl1pPr>
          </a:lstStyle>
          <a:p>
            <a:pPr>
              <a:defRPr/>
            </a:pPr>
            <a:fld id="{6E1BF9AB-48A3-4E1B-B539-DD18AB59EB2A}" type="slidenum">
              <a:rPr lang="en-GB"/>
              <a:pPr>
                <a:defRPr/>
              </a:pPr>
              <a:t>‹#›</a:t>
            </a:fld>
            <a:endParaRPr lang="en-GB"/>
          </a:p>
        </p:txBody>
      </p:sp>
    </p:spTree>
    <p:extLst>
      <p:ext uri="{BB962C8B-B14F-4D97-AF65-F5344CB8AC3E}">
        <p14:creationId xmlns:p14="http://schemas.microsoft.com/office/powerpoint/2010/main" val="28030479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5123"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14" name="Right Triangle 13"/>
          <p:cNvSpPr>
            <a:spLocks/>
          </p:cNvSpPr>
          <p:nvPr/>
        </p:nvSpPr>
        <p:spPr bwMode="auto">
          <a:xfrm>
            <a:off x="-6042" y="5791253"/>
            <a:ext cx="3402314" cy="1080868"/>
          </a:xfrm>
          <a:prstGeom prst="rtTriangle">
            <a:avLst/>
          </a:prstGeom>
          <a:blipFill>
            <a:blip r:embed="rId16"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5129"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prstClr val="black"/>
                </a:solidFill>
                <a:latin typeface="Arial" charset="0"/>
              </a:defRPr>
            </a:lvl1pPr>
            <a:extLst/>
          </a:lstStyle>
          <a:p>
            <a:pPr>
              <a:defRPr/>
            </a:pPr>
            <a:endParaRPr lang="en-GB"/>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prstClr val="black"/>
                </a:solidFill>
                <a:latin typeface="Arial" charset="0"/>
              </a:defRPr>
            </a:lvl1pPr>
            <a:extLst/>
          </a:lstStyle>
          <a:p>
            <a:pPr>
              <a:defRPr/>
            </a:pPr>
            <a:r>
              <a:rPr lang="en-GB"/>
              <a:t>Colchester Cunty High School for Girls</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prstClr val="black"/>
                </a:solidFill>
                <a:latin typeface="Arial" charset="0"/>
              </a:defRPr>
            </a:lvl1pPr>
            <a:extLst/>
          </a:lstStyle>
          <a:p>
            <a:pPr>
              <a:defRPr/>
            </a:pPr>
            <a:fld id="{7C12E6F8-54A2-4E2C-B368-961366AB9657}"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5801" r:id="rId1"/>
    <p:sldLayoutId id="2147485761" r:id="rId2"/>
    <p:sldLayoutId id="2147485802" r:id="rId3"/>
    <p:sldLayoutId id="2147485762" r:id="rId4"/>
    <p:sldLayoutId id="2147485803" r:id="rId5"/>
    <p:sldLayoutId id="2147485763" r:id="rId6"/>
    <p:sldLayoutId id="2147485764" r:id="rId7"/>
    <p:sldLayoutId id="2147485804" r:id="rId8"/>
    <p:sldLayoutId id="2147485805" r:id="rId9"/>
    <p:sldLayoutId id="2147485765" r:id="rId10"/>
    <p:sldLayoutId id="2147485766" r:id="rId11"/>
    <p:sldLayoutId id="2147485807" r:id="rId12"/>
    <p:sldLayoutId id="2147485767" r:id="rId13"/>
    <p:sldLayoutId id="2147485808" r:id="rId14"/>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google.co.uk/url?sa=i&amp;rct=j&amp;q=&amp;esrc=s&amp;frm=1&amp;source=images&amp;cd=&amp;cad=rja&amp;uact=8&amp;ved=0ahUKEwjvjMa1yMDPAhVEXRQKHY5oBdYQjRwIBw&amp;url=http://motiveweight.blogspot.com/2011/11/stepping-stones-to-success.html&amp;psig=AFQjCNGKA4pJpxT-PIj5K3CzbzAkaT7RWA&amp;ust=1475650438873007"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a:spLocks/>
          </p:cNvSpPr>
          <p:nvPr/>
        </p:nvSpPr>
        <p:spPr bwMode="auto">
          <a:xfrm>
            <a:off x="1687513" y="4953000"/>
            <a:ext cx="7456487" cy="488154"/>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237744"/>
            <a:ext cx="9108557" cy="788662"/>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7528" y="4953000"/>
            <a:ext cx="9144000" cy="186411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pic>
        <p:nvPicPr>
          <p:cNvPr id="10" name="Picture 2" descr="http://www.cchsg.com/image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7513" y="514018"/>
            <a:ext cx="6368686" cy="11620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96018" y="2011712"/>
            <a:ext cx="8136903" cy="1107996"/>
          </a:xfrm>
          <a:prstGeom prst="rect">
            <a:avLst/>
          </a:prstGeom>
          <a:noFill/>
        </p:spPr>
        <p:txBody>
          <a:bodyPr wrap="square" rtlCol="0">
            <a:spAutoFit/>
          </a:bodyPr>
          <a:lstStyle/>
          <a:p>
            <a:r>
              <a:rPr lang="en-GB" sz="4800" b="1" dirty="0"/>
              <a:t>Year 8 Information Evening</a:t>
            </a:r>
          </a:p>
          <a:p>
            <a:endParaRPr lang="en-GB" dirty="0"/>
          </a:p>
        </p:txBody>
      </p:sp>
      <p:sp>
        <p:nvSpPr>
          <p:cNvPr id="12" name="TextBox 11"/>
          <p:cNvSpPr txBox="1"/>
          <p:nvPr/>
        </p:nvSpPr>
        <p:spPr>
          <a:xfrm>
            <a:off x="2778969" y="3800709"/>
            <a:ext cx="3621504" cy="646331"/>
          </a:xfrm>
          <a:prstGeom prst="rect">
            <a:avLst/>
          </a:prstGeom>
          <a:noFill/>
        </p:spPr>
        <p:txBody>
          <a:bodyPr wrap="none" rtlCol="0">
            <a:spAutoFit/>
          </a:bodyPr>
          <a:lstStyle/>
          <a:p>
            <a:r>
              <a:rPr lang="en-GB" sz="3600" dirty="0"/>
              <a:t>01 October 2025</a:t>
            </a:r>
          </a:p>
        </p:txBody>
      </p:sp>
    </p:spTree>
    <p:extLst>
      <p:ext uri="{BB962C8B-B14F-4D97-AF65-F5344CB8AC3E}">
        <p14:creationId xmlns:p14="http://schemas.microsoft.com/office/powerpoint/2010/main" val="1742657734"/>
      </p:ext>
    </p:extLst>
  </p:cSld>
  <p:clrMapOvr>
    <a:masterClrMapping/>
  </p:clrMapOvr>
  <p:transition advClick="0" advTm="821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a:xfrm>
            <a:off x="575556" y="1338377"/>
            <a:ext cx="7992888" cy="3456384"/>
          </a:xfrm>
        </p:spPr>
        <p:txBody>
          <a:bodyPr/>
          <a:lstStyle/>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Pastoral Support &amp; Wellbeing</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Curriculum (including PSHCE)</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Looking ahead to KS4</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Monitoring &amp; reporting progress</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Rewards</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Support</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Expectations (including attendance)</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e-Safety </a:t>
            </a:r>
          </a:p>
          <a:p>
            <a:pPr marL="450850" indent="-342900">
              <a:buClrTx/>
              <a:buSzPct val="100000"/>
              <a:buFont typeface="Arial" panose="020B0604020202020204" pitchFamily="34" charset="0"/>
              <a:buChar char="•"/>
              <a:defRPr/>
            </a:pPr>
            <a:r>
              <a:rPr lang="en-GB" altLang="en-US" sz="2400" dirty="0">
                <a:latin typeface="Arial" panose="020B0604020202020204" pitchFamily="34" charset="0"/>
                <a:cs typeface="Arial" panose="020B0604020202020204" pitchFamily="34" charset="0"/>
              </a:rPr>
              <a:t>Communication</a:t>
            </a:r>
            <a:endParaRPr lang="en-GB" altLang="en-US" sz="1800" dirty="0">
              <a:solidFill>
                <a:schemeClr val="accent4">
                  <a:lumMod val="50000"/>
                </a:schemeClr>
              </a:solidFill>
              <a:latin typeface="Arial" panose="020B0604020202020204" pitchFamily="34" charset="0"/>
              <a:cs typeface="Arial" panose="020B0604020202020204" pitchFamily="34" charset="0"/>
            </a:endParaRPr>
          </a:p>
          <a:p>
            <a:pPr marL="363538" lvl="1" indent="0" algn="ctr">
              <a:buFont typeface="Wingdings 3" pitchFamily="18" charset="2"/>
              <a:buNone/>
              <a:defRPr/>
            </a:pPr>
            <a:r>
              <a:rPr lang="en-GB" altLang="en-US" sz="36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altLang="en-US" sz="3600" b="1" dirty="0">
                <a:solidFill>
                  <a:srgbClr val="0070C0"/>
                </a:solidFill>
                <a:latin typeface="Arial" panose="020B0604020202020204" pitchFamily="34" charset="0"/>
                <a:cs typeface="Arial" panose="020B0604020202020204" pitchFamily="34" charset="0"/>
              </a:rPr>
              <a:t>Preparing for Success – </a:t>
            </a:r>
          </a:p>
          <a:p>
            <a:pPr marL="363538" lvl="1" indent="0" algn="ctr">
              <a:buFont typeface="Wingdings 3" pitchFamily="18" charset="2"/>
              <a:buNone/>
              <a:defRPr/>
            </a:pPr>
            <a:r>
              <a:rPr lang="en-GB" altLang="en-US" sz="2800" b="1" dirty="0">
                <a:solidFill>
                  <a:srgbClr val="0070C0"/>
                </a:solidFill>
                <a:latin typeface="Arial" panose="020B0604020202020204" pitchFamily="34" charset="0"/>
                <a:cs typeface="Arial" panose="020B0604020202020204" pitchFamily="34" charset="0"/>
              </a:rPr>
              <a:t>Building Effective Learning Habits!</a:t>
            </a:r>
            <a:endParaRPr lang="en-GB" altLang="en-US" sz="3200" b="1" dirty="0">
              <a:solidFill>
                <a:srgbClr val="0070C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90311" y="105811"/>
            <a:ext cx="8229600" cy="1143000"/>
          </a:xfrm>
        </p:spPr>
        <p:txBody>
          <a:bodyPr/>
          <a:lstStyle/>
          <a:p>
            <a:pPr algn="ctr">
              <a:defRPr/>
            </a:pPr>
            <a:r>
              <a:rPr lang="en-GB" sz="4000" dirty="0">
                <a:solidFill>
                  <a:schemeClr val="tx1"/>
                </a:solidFill>
                <a:effectLst/>
                <a:latin typeface="Arial" panose="020B0604020202020204" pitchFamily="34" charset="0"/>
                <a:cs typeface="Arial" panose="020B0604020202020204" pitchFamily="34" charset="0"/>
              </a:rPr>
              <a:t>Aims</a:t>
            </a:r>
            <a:r>
              <a:rPr lang="en-GB" dirty="0">
                <a:solidFill>
                  <a:schemeClr val="tx1"/>
                </a:solidFill>
                <a:effectLst/>
                <a:latin typeface="Arial" panose="020B0604020202020204" pitchFamily="34" charset="0"/>
                <a:cs typeface="Arial" panose="020B0604020202020204" pitchFamily="34" charset="0"/>
              </a:rPr>
              <a:t> of the Presentation</a:t>
            </a:r>
          </a:p>
        </p:txBody>
      </p:sp>
      <p:pic>
        <p:nvPicPr>
          <p:cNvPr id="67588"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1788443"/>
            <a:ext cx="24193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27000"/>
    </mc:Choice>
    <mc:Fallback xmlns="">
      <p:transition spd="slow" advClick="0" advTm="27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846188" y="920044"/>
            <a:ext cx="1498868" cy="1722998"/>
          </a:xfrm>
          <a:custGeom>
            <a:avLst/>
            <a:gdLst/>
            <a:ahLst/>
            <a:cxnLst/>
            <a:rect l="l" t="t" r="r" b="b"/>
            <a:pathLst>
              <a:path w="1798641" h="2067597">
                <a:moveTo>
                  <a:pt x="0" y="0"/>
                </a:moveTo>
                <a:lnTo>
                  <a:pt x="1798642" y="0"/>
                </a:lnTo>
                <a:lnTo>
                  <a:pt x="1798642" y="2067597"/>
                </a:lnTo>
                <a:lnTo>
                  <a:pt x="0" y="2067597"/>
                </a:lnTo>
                <a:lnTo>
                  <a:pt x="0" y="0"/>
                </a:lnTo>
                <a:close/>
              </a:path>
            </a:pathLst>
          </a:custGeom>
          <a:blipFill>
            <a:blip r:embed="rId3"/>
            <a:stretch>
              <a:fillRect/>
            </a:stretch>
          </a:blipFill>
        </p:spPr>
        <p:txBody>
          <a:bodyPr/>
          <a:lstStyle/>
          <a:p>
            <a:endParaRPr lang="en-GB"/>
          </a:p>
        </p:txBody>
      </p:sp>
      <p:sp>
        <p:nvSpPr>
          <p:cNvPr id="3" name="Freeform 3"/>
          <p:cNvSpPr/>
          <p:nvPr/>
        </p:nvSpPr>
        <p:spPr>
          <a:xfrm>
            <a:off x="1103085" y="1288581"/>
            <a:ext cx="1411091" cy="1622095"/>
          </a:xfrm>
          <a:custGeom>
            <a:avLst/>
            <a:gdLst/>
            <a:ahLst/>
            <a:cxnLst/>
            <a:rect l="l" t="t" r="r" b="b"/>
            <a:pathLst>
              <a:path w="1693309" h="1946514">
                <a:moveTo>
                  <a:pt x="0" y="0"/>
                </a:moveTo>
                <a:lnTo>
                  <a:pt x="1693309" y="0"/>
                </a:lnTo>
                <a:lnTo>
                  <a:pt x="1693309" y="1946514"/>
                </a:lnTo>
                <a:lnTo>
                  <a:pt x="0" y="1946514"/>
                </a:lnTo>
                <a:lnTo>
                  <a:pt x="0" y="0"/>
                </a:lnTo>
                <a:close/>
              </a:path>
            </a:pathLst>
          </a:custGeom>
          <a:blipFill>
            <a:blip r:embed="rId4"/>
            <a:stretch>
              <a:fillRect/>
            </a:stretch>
          </a:blipFill>
        </p:spPr>
        <p:txBody>
          <a:bodyPr/>
          <a:lstStyle/>
          <a:p>
            <a:endParaRPr lang="en-GB"/>
          </a:p>
        </p:txBody>
      </p:sp>
      <p:sp>
        <p:nvSpPr>
          <p:cNvPr id="4" name="Freeform 4"/>
          <p:cNvSpPr/>
          <p:nvPr/>
        </p:nvSpPr>
        <p:spPr>
          <a:xfrm>
            <a:off x="6932285" y="1191392"/>
            <a:ext cx="1411091" cy="1622095"/>
          </a:xfrm>
          <a:custGeom>
            <a:avLst/>
            <a:gdLst/>
            <a:ahLst/>
            <a:cxnLst/>
            <a:rect l="l" t="t" r="r" b="b"/>
            <a:pathLst>
              <a:path w="1693309" h="1946514">
                <a:moveTo>
                  <a:pt x="0" y="0"/>
                </a:moveTo>
                <a:lnTo>
                  <a:pt x="1693309" y="0"/>
                </a:lnTo>
                <a:lnTo>
                  <a:pt x="1693309" y="1946514"/>
                </a:lnTo>
                <a:lnTo>
                  <a:pt x="0" y="1946514"/>
                </a:lnTo>
                <a:lnTo>
                  <a:pt x="0" y="0"/>
                </a:lnTo>
                <a:close/>
              </a:path>
            </a:pathLst>
          </a:custGeom>
          <a:blipFill>
            <a:blip r:embed="rId5"/>
            <a:stretch>
              <a:fillRect/>
            </a:stretch>
          </a:blipFill>
        </p:spPr>
        <p:txBody>
          <a:bodyPr/>
          <a:lstStyle/>
          <a:p>
            <a:endParaRPr lang="en-GB"/>
          </a:p>
        </p:txBody>
      </p:sp>
      <p:sp>
        <p:nvSpPr>
          <p:cNvPr id="5" name="Freeform 5"/>
          <p:cNvSpPr/>
          <p:nvPr/>
        </p:nvSpPr>
        <p:spPr>
          <a:xfrm>
            <a:off x="3081535" y="3730444"/>
            <a:ext cx="1361538" cy="1596944"/>
          </a:xfrm>
          <a:custGeom>
            <a:avLst/>
            <a:gdLst/>
            <a:ahLst/>
            <a:cxnLst/>
            <a:rect l="l" t="t" r="r" b="b"/>
            <a:pathLst>
              <a:path w="1633846" h="1916333">
                <a:moveTo>
                  <a:pt x="0" y="0"/>
                </a:moveTo>
                <a:lnTo>
                  <a:pt x="1633846" y="0"/>
                </a:lnTo>
                <a:lnTo>
                  <a:pt x="1633846" y="1916333"/>
                </a:lnTo>
                <a:lnTo>
                  <a:pt x="0" y="1916333"/>
                </a:lnTo>
                <a:lnTo>
                  <a:pt x="0" y="0"/>
                </a:lnTo>
                <a:close/>
              </a:path>
            </a:pathLst>
          </a:custGeom>
          <a:blipFill>
            <a:blip r:embed="rId6"/>
            <a:stretch>
              <a:fillRect/>
            </a:stretch>
          </a:blipFill>
        </p:spPr>
        <p:txBody>
          <a:bodyPr/>
          <a:lstStyle/>
          <a:p>
            <a:endParaRPr lang="en-GB"/>
          </a:p>
        </p:txBody>
      </p:sp>
      <p:sp>
        <p:nvSpPr>
          <p:cNvPr id="6" name="TextBox 6"/>
          <p:cNvSpPr txBox="1"/>
          <p:nvPr/>
        </p:nvSpPr>
        <p:spPr>
          <a:xfrm>
            <a:off x="342837" y="188473"/>
            <a:ext cx="8636000" cy="474489"/>
          </a:xfrm>
          <a:prstGeom prst="rect">
            <a:avLst/>
          </a:prstGeom>
        </p:spPr>
        <p:txBody>
          <a:bodyPr wrap="square" lIns="0" tIns="0" rIns="0" bIns="0" rtlCol="0" anchor="t">
            <a:spAutoFit/>
          </a:bodyPr>
          <a:lstStyle/>
          <a:p>
            <a:pPr algn="ctr">
              <a:lnSpc>
                <a:spcPts val="3732"/>
              </a:lnSpc>
            </a:pPr>
            <a:r>
              <a:rPr lang="en-US" sz="3667" b="1">
                <a:solidFill>
                  <a:srgbClr val="004AAD"/>
                </a:solidFill>
                <a:latin typeface="Canva Sans Bold"/>
                <a:ea typeface="Canva Sans Bold"/>
                <a:cs typeface="Canva Sans Bold"/>
                <a:sym typeface="Canva Sans Bold"/>
              </a:rPr>
              <a:t>Senior Team Structure &amp; Key Staff</a:t>
            </a:r>
          </a:p>
        </p:txBody>
      </p:sp>
      <p:sp>
        <p:nvSpPr>
          <p:cNvPr id="7" name="TextBox 7"/>
          <p:cNvSpPr txBox="1"/>
          <p:nvPr/>
        </p:nvSpPr>
        <p:spPr>
          <a:xfrm>
            <a:off x="3817020" y="2693994"/>
            <a:ext cx="1582876" cy="269817"/>
          </a:xfrm>
          <a:prstGeom prst="rect">
            <a:avLst/>
          </a:prstGeom>
        </p:spPr>
        <p:txBody>
          <a:bodyPr wrap="square" lIns="0" tIns="0" rIns="0" bIns="0" rtlCol="0" anchor="t">
            <a:spAutoFit/>
          </a:bodyPr>
          <a:lstStyle/>
          <a:p>
            <a:pPr algn="ctr">
              <a:lnSpc>
                <a:spcPts val="2332"/>
              </a:lnSpc>
            </a:pPr>
            <a:r>
              <a:rPr lang="en-US" sz="1666" b="1">
                <a:solidFill>
                  <a:srgbClr val="004AAD"/>
                </a:solidFill>
                <a:latin typeface="Canva Sans Bold"/>
                <a:ea typeface="Canva Sans Bold"/>
                <a:cs typeface="Canva Sans Bold"/>
                <a:sym typeface="Canva Sans Bold"/>
              </a:rPr>
              <a:t>Mrs Marshall</a:t>
            </a:r>
          </a:p>
        </p:txBody>
      </p:sp>
      <p:sp>
        <p:nvSpPr>
          <p:cNvPr id="8" name="TextBox 8"/>
          <p:cNvSpPr txBox="1"/>
          <p:nvPr/>
        </p:nvSpPr>
        <p:spPr>
          <a:xfrm>
            <a:off x="1343714" y="2859984"/>
            <a:ext cx="976974" cy="269817"/>
          </a:xfrm>
          <a:prstGeom prst="rect">
            <a:avLst/>
          </a:prstGeom>
        </p:spPr>
        <p:txBody>
          <a:bodyPr lIns="0" tIns="0" rIns="0" bIns="0" rtlCol="0" anchor="t">
            <a:spAutoFit/>
          </a:bodyPr>
          <a:lstStyle/>
          <a:p>
            <a:pPr algn="ctr">
              <a:lnSpc>
                <a:spcPts val="2332"/>
              </a:lnSpc>
            </a:pPr>
            <a:r>
              <a:rPr lang="en-US" sz="1666" b="1">
                <a:solidFill>
                  <a:srgbClr val="004AAD"/>
                </a:solidFill>
                <a:latin typeface="Canva Sans Bold"/>
                <a:ea typeface="Canva Sans Bold"/>
                <a:cs typeface="Canva Sans Bold"/>
                <a:sym typeface="Canva Sans Bold"/>
              </a:rPr>
              <a:t>Mrs Frost</a:t>
            </a:r>
          </a:p>
        </p:txBody>
      </p:sp>
      <p:sp>
        <p:nvSpPr>
          <p:cNvPr id="9" name="TextBox 9"/>
          <p:cNvSpPr txBox="1"/>
          <p:nvPr/>
        </p:nvSpPr>
        <p:spPr>
          <a:xfrm>
            <a:off x="7039005" y="2791402"/>
            <a:ext cx="1267915" cy="269817"/>
          </a:xfrm>
          <a:prstGeom prst="rect">
            <a:avLst/>
          </a:prstGeom>
        </p:spPr>
        <p:txBody>
          <a:bodyPr wrap="square" lIns="0" tIns="0" rIns="0" bIns="0" rtlCol="0" anchor="t">
            <a:spAutoFit/>
          </a:bodyPr>
          <a:lstStyle/>
          <a:p>
            <a:pPr algn="ctr">
              <a:lnSpc>
                <a:spcPts val="2332"/>
              </a:lnSpc>
            </a:pPr>
            <a:r>
              <a:rPr lang="en-US" sz="1666" b="1">
                <a:solidFill>
                  <a:srgbClr val="004AAD"/>
                </a:solidFill>
                <a:latin typeface="Canva Sans Bold"/>
                <a:ea typeface="Canva Sans Bold"/>
                <a:cs typeface="Canva Sans Bold"/>
                <a:sym typeface="Canva Sans Bold"/>
              </a:rPr>
              <a:t>Dr Parrott</a:t>
            </a:r>
          </a:p>
        </p:txBody>
      </p:sp>
      <p:sp>
        <p:nvSpPr>
          <p:cNvPr id="10" name="Freeform 10"/>
          <p:cNvSpPr/>
          <p:nvPr/>
        </p:nvSpPr>
        <p:spPr>
          <a:xfrm>
            <a:off x="-18599" y="5874486"/>
            <a:ext cx="5825538" cy="1168919"/>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7"/>
            <a:stretch>
              <a:fillRect/>
            </a:stretch>
          </a:blipFill>
        </p:spPr>
        <p:txBody>
          <a:bodyPr/>
          <a:lstStyle/>
          <a:p>
            <a:endParaRPr lang="en-GB"/>
          </a:p>
        </p:txBody>
      </p:sp>
      <p:sp>
        <p:nvSpPr>
          <p:cNvPr id="11" name="TextBox 11"/>
          <p:cNvSpPr txBox="1"/>
          <p:nvPr/>
        </p:nvSpPr>
        <p:spPr>
          <a:xfrm>
            <a:off x="3065488" y="5271684"/>
            <a:ext cx="1430693" cy="269817"/>
          </a:xfrm>
          <a:prstGeom prst="rect">
            <a:avLst/>
          </a:prstGeom>
        </p:spPr>
        <p:txBody>
          <a:bodyPr wrap="square" lIns="0" tIns="0" rIns="0" bIns="0" rtlCol="0" anchor="t">
            <a:spAutoFit/>
          </a:bodyPr>
          <a:lstStyle/>
          <a:p>
            <a:pPr algn="ctr">
              <a:lnSpc>
                <a:spcPts val="2332"/>
              </a:lnSpc>
            </a:pPr>
            <a:r>
              <a:rPr lang="en-US" sz="1666" b="1">
                <a:solidFill>
                  <a:srgbClr val="004AAD"/>
                </a:solidFill>
                <a:latin typeface="Canva Sans Bold"/>
                <a:ea typeface="Canva Sans Bold"/>
                <a:cs typeface="Canva Sans Bold"/>
                <a:sym typeface="Canva Sans Bold"/>
              </a:rPr>
              <a:t>Mrs Daniels</a:t>
            </a:r>
          </a:p>
        </p:txBody>
      </p:sp>
      <p:sp>
        <p:nvSpPr>
          <p:cNvPr id="12" name="TextBox 12"/>
          <p:cNvSpPr txBox="1"/>
          <p:nvPr/>
        </p:nvSpPr>
        <p:spPr>
          <a:xfrm>
            <a:off x="725417" y="3152261"/>
            <a:ext cx="2250042" cy="550279"/>
          </a:xfrm>
          <a:prstGeom prst="rect">
            <a:avLst/>
          </a:prstGeom>
        </p:spPr>
        <p:txBody>
          <a:bodyPr wrap="square" lIns="0" tIns="0" rIns="0" bIns="0" rtlCol="0" anchor="t">
            <a:spAutoFit/>
          </a:bodyPr>
          <a:lstStyle/>
          <a:p>
            <a:pPr algn="ctr">
              <a:lnSpc>
                <a:spcPts val="2270"/>
              </a:lnSpc>
            </a:pPr>
            <a:r>
              <a:rPr lang="en-US" sz="1167">
                <a:solidFill>
                  <a:srgbClr val="004AAD"/>
                </a:solidFill>
                <a:latin typeface="Canva Sans"/>
                <a:ea typeface="Canva Sans"/>
                <a:cs typeface="Canva Sans"/>
                <a:sym typeface="Canva Sans"/>
              </a:rPr>
              <a:t>Associate Principal</a:t>
            </a:r>
          </a:p>
          <a:p>
            <a:pPr algn="ctr">
              <a:lnSpc>
                <a:spcPts val="2270"/>
              </a:lnSpc>
            </a:pPr>
            <a:r>
              <a:rPr lang="en-US" sz="1167">
                <a:solidFill>
                  <a:srgbClr val="004AAD"/>
                </a:solidFill>
                <a:latin typeface="Canva Sans"/>
                <a:ea typeface="Canva Sans"/>
                <a:cs typeface="Canva Sans"/>
                <a:sym typeface="Canva Sans"/>
              </a:rPr>
              <a:t>Overall Pastoral Lead</a:t>
            </a:r>
          </a:p>
        </p:txBody>
      </p:sp>
      <p:sp>
        <p:nvSpPr>
          <p:cNvPr id="13" name="TextBox 13"/>
          <p:cNvSpPr txBox="1"/>
          <p:nvPr/>
        </p:nvSpPr>
        <p:spPr>
          <a:xfrm>
            <a:off x="3381618" y="3000970"/>
            <a:ext cx="2558438" cy="268535"/>
          </a:xfrm>
          <a:prstGeom prst="rect">
            <a:avLst/>
          </a:prstGeom>
        </p:spPr>
        <p:txBody>
          <a:bodyPr lIns="0" tIns="0" rIns="0" bIns="0" rtlCol="0" anchor="t">
            <a:spAutoFit/>
          </a:bodyPr>
          <a:lstStyle/>
          <a:p>
            <a:pPr algn="ctr">
              <a:lnSpc>
                <a:spcPts val="2270"/>
              </a:lnSpc>
            </a:pPr>
            <a:r>
              <a:rPr lang="en-US" sz="1622">
                <a:solidFill>
                  <a:srgbClr val="004AAD"/>
                </a:solidFill>
                <a:latin typeface="Canva Sans"/>
                <a:ea typeface="Canva Sans"/>
                <a:cs typeface="Canva Sans"/>
                <a:sym typeface="Canva Sans"/>
              </a:rPr>
              <a:t>CEO &amp; Executive Principal</a:t>
            </a:r>
          </a:p>
        </p:txBody>
      </p:sp>
      <p:sp>
        <p:nvSpPr>
          <p:cNvPr id="14" name="TextBox 14"/>
          <p:cNvSpPr txBox="1"/>
          <p:nvPr/>
        </p:nvSpPr>
        <p:spPr>
          <a:xfrm>
            <a:off x="6610412" y="2991509"/>
            <a:ext cx="2125101" cy="555088"/>
          </a:xfrm>
          <a:prstGeom prst="rect">
            <a:avLst/>
          </a:prstGeom>
        </p:spPr>
        <p:txBody>
          <a:bodyPr wrap="square" lIns="0" tIns="0" rIns="0" bIns="0" rtlCol="0" anchor="t">
            <a:spAutoFit/>
          </a:bodyPr>
          <a:lstStyle/>
          <a:p>
            <a:pPr algn="ctr">
              <a:lnSpc>
                <a:spcPts val="2270"/>
              </a:lnSpc>
            </a:pPr>
            <a:r>
              <a:rPr lang="en-US" sz="1333">
                <a:solidFill>
                  <a:srgbClr val="004AAD"/>
                </a:solidFill>
                <a:latin typeface="Canva Sans"/>
                <a:ea typeface="Canva Sans"/>
                <a:cs typeface="Canva Sans"/>
                <a:sym typeface="Canva Sans"/>
              </a:rPr>
              <a:t>Associate Principal</a:t>
            </a:r>
          </a:p>
          <a:p>
            <a:pPr algn="ctr">
              <a:lnSpc>
                <a:spcPts val="2270"/>
              </a:lnSpc>
            </a:pPr>
            <a:r>
              <a:rPr lang="en-US" sz="1333">
                <a:solidFill>
                  <a:srgbClr val="004AAD"/>
                </a:solidFill>
                <a:latin typeface="Canva Sans"/>
                <a:ea typeface="Canva Sans"/>
                <a:cs typeface="Canva Sans"/>
                <a:sym typeface="Canva Sans"/>
              </a:rPr>
              <a:t>Curriculum &amp; Data</a:t>
            </a:r>
          </a:p>
        </p:txBody>
      </p:sp>
      <p:sp>
        <p:nvSpPr>
          <p:cNvPr id="15" name="TextBox 15"/>
          <p:cNvSpPr txBox="1"/>
          <p:nvPr/>
        </p:nvSpPr>
        <p:spPr>
          <a:xfrm>
            <a:off x="2769782" y="5520978"/>
            <a:ext cx="2199657" cy="1144993"/>
          </a:xfrm>
          <a:prstGeom prst="rect">
            <a:avLst/>
          </a:prstGeom>
        </p:spPr>
        <p:txBody>
          <a:bodyPr wrap="square" lIns="0" tIns="0" rIns="0" bIns="0" rtlCol="0" anchor="t">
            <a:spAutoFit/>
          </a:bodyPr>
          <a:lstStyle/>
          <a:p>
            <a:pPr algn="ctr">
              <a:lnSpc>
                <a:spcPts val="2270"/>
              </a:lnSpc>
            </a:pPr>
            <a:r>
              <a:rPr lang="en-US" sz="1333" dirty="0">
                <a:solidFill>
                  <a:srgbClr val="004AAD"/>
                </a:solidFill>
                <a:latin typeface="Canva Sans"/>
                <a:ea typeface="Canva Sans"/>
                <a:cs typeface="Canva Sans"/>
                <a:sym typeface="Canva Sans"/>
              </a:rPr>
              <a:t>DSL</a:t>
            </a:r>
          </a:p>
          <a:p>
            <a:pPr algn="ctr">
              <a:lnSpc>
                <a:spcPts val="2270"/>
              </a:lnSpc>
            </a:pPr>
            <a:r>
              <a:rPr lang="en-US" sz="1333" dirty="0">
                <a:solidFill>
                  <a:srgbClr val="004AAD"/>
                </a:solidFill>
                <a:latin typeface="Canva Sans"/>
                <a:ea typeface="Canva Sans"/>
                <a:cs typeface="Canva Sans"/>
                <a:sym typeface="Canva Sans"/>
              </a:rPr>
              <a:t>Head of Year 10 &amp; 11</a:t>
            </a:r>
          </a:p>
          <a:p>
            <a:pPr algn="ctr">
              <a:lnSpc>
                <a:spcPts val="2270"/>
              </a:lnSpc>
            </a:pPr>
            <a:r>
              <a:rPr lang="en-US" sz="1333" dirty="0">
                <a:solidFill>
                  <a:srgbClr val="004AAD"/>
                </a:solidFill>
                <a:latin typeface="Canva Sans"/>
                <a:ea typeface="Canva Sans"/>
                <a:cs typeface="Canva Sans"/>
                <a:sym typeface="Canva Sans"/>
              </a:rPr>
              <a:t> </a:t>
            </a:r>
          </a:p>
          <a:p>
            <a:pPr algn="ctr">
              <a:lnSpc>
                <a:spcPts val="2270"/>
              </a:lnSpc>
            </a:pPr>
            <a:endParaRPr lang="en-US" sz="1333" dirty="0">
              <a:solidFill>
                <a:srgbClr val="004AAD"/>
              </a:solidFill>
              <a:latin typeface="Canva Sans"/>
              <a:ea typeface="Canva Sans"/>
              <a:cs typeface="Canva Sans"/>
              <a:sym typeface="Canva Sans"/>
            </a:endParaRPr>
          </a:p>
        </p:txBody>
      </p:sp>
      <p:cxnSp>
        <p:nvCxnSpPr>
          <p:cNvPr id="16" name="Straight Connector 15">
            <a:extLst>
              <a:ext uri="{FF2B5EF4-FFF2-40B4-BE49-F238E27FC236}">
                <a16:creationId xmlns:a16="http://schemas.microsoft.com/office/drawing/2014/main" id="{B7DA37FF-3114-8B06-A285-88FE6AF69B0A}"/>
              </a:ext>
            </a:extLst>
          </p:cNvPr>
          <p:cNvCxnSpPr/>
          <p:nvPr/>
        </p:nvCxnSpPr>
        <p:spPr>
          <a:xfrm>
            <a:off x="0" y="762000"/>
            <a:ext cx="91440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9" name="TextBox 9">
            <a:extLst>
              <a:ext uri="{FF2B5EF4-FFF2-40B4-BE49-F238E27FC236}">
                <a16:creationId xmlns:a16="http://schemas.microsoft.com/office/drawing/2014/main" id="{78244DE3-F9B2-7C6B-EE24-C0A4C5412732}"/>
              </a:ext>
            </a:extLst>
          </p:cNvPr>
          <p:cNvSpPr txBox="1"/>
          <p:nvPr/>
        </p:nvSpPr>
        <p:spPr>
          <a:xfrm>
            <a:off x="502761" y="5187337"/>
            <a:ext cx="1497815" cy="269817"/>
          </a:xfrm>
          <a:prstGeom prst="rect">
            <a:avLst/>
          </a:prstGeom>
        </p:spPr>
        <p:txBody>
          <a:bodyPr wrap="square" lIns="0" tIns="0" rIns="0" bIns="0" rtlCol="0" anchor="t">
            <a:spAutoFit/>
          </a:bodyPr>
          <a:lstStyle/>
          <a:p>
            <a:pPr algn="ctr">
              <a:lnSpc>
                <a:spcPts val="2332"/>
              </a:lnSpc>
            </a:pPr>
            <a:r>
              <a:rPr lang="en-US" sz="1666" b="1" dirty="0" err="1">
                <a:solidFill>
                  <a:srgbClr val="004AAD"/>
                </a:solidFill>
                <a:latin typeface="Canva Sans Bold"/>
                <a:ea typeface="Canva Sans Bold"/>
                <a:cs typeface="Canva Sans Bold"/>
                <a:sym typeface="Canva Sans Bold"/>
              </a:rPr>
              <a:t>Mr</a:t>
            </a:r>
            <a:r>
              <a:rPr lang="en-US" sz="1666" b="1" dirty="0">
                <a:solidFill>
                  <a:srgbClr val="004AAD"/>
                </a:solidFill>
                <a:latin typeface="Canva Sans Bold"/>
                <a:ea typeface="Canva Sans Bold"/>
                <a:cs typeface="Canva Sans Bold"/>
                <a:sym typeface="Canva Sans Bold"/>
              </a:rPr>
              <a:t> Snow</a:t>
            </a:r>
          </a:p>
        </p:txBody>
      </p:sp>
      <p:sp>
        <p:nvSpPr>
          <p:cNvPr id="22" name="TextBox 15">
            <a:extLst>
              <a:ext uri="{FF2B5EF4-FFF2-40B4-BE49-F238E27FC236}">
                <a16:creationId xmlns:a16="http://schemas.microsoft.com/office/drawing/2014/main" id="{C80448AC-877F-2E0C-18ED-CE56D177305A}"/>
              </a:ext>
            </a:extLst>
          </p:cNvPr>
          <p:cNvSpPr txBox="1"/>
          <p:nvPr/>
        </p:nvSpPr>
        <p:spPr>
          <a:xfrm>
            <a:off x="391700" y="5460874"/>
            <a:ext cx="1657739" cy="260136"/>
          </a:xfrm>
          <a:prstGeom prst="rect">
            <a:avLst/>
          </a:prstGeom>
        </p:spPr>
        <p:txBody>
          <a:bodyPr wrap="square" lIns="0" tIns="0" rIns="0" bIns="0" rtlCol="0" anchor="t">
            <a:spAutoFit/>
          </a:bodyPr>
          <a:lstStyle/>
          <a:p>
            <a:pPr algn="ctr">
              <a:lnSpc>
                <a:spcPts val="2270"/>
              </a:lnSpc>
            </a:pPr>
            <a:r>
              <a:rPr lang="en-US" sz="1333" dirty="0">
                <a:solidFill>
                  <a:srgbClr val="004AAD"/>
                </a:solidFill>
                <a:latin typeface="Canva Sans"/>
                <a:ea typeface="Canva Sans"/>
                <a:cs typeface="Canva Sans"/>
                <a:sym typeface="Canva Sans"/>
              </a:rPr>
              <a:t>Head of Year 8 &amp; 9</a:t>
            </a:r>
          </a:p>
        </p:txBody>
      </p:sp>
      <p:sp>
        <p:nvSpPr>
          <p:cNvPr id="23" name="TextBox 11">
            <a:extLst>
              <a:ext uri="{FF2B5EF4-FFF2-40B4-BE49-F238E27FC236}">
                <a16:creationId xmlns:a16="http://schemas.microsoft.com/office/drawing/2014/main" id="{25FF9323-D0D8-8157-0C1B-D5EE3E3DC831}"/>
              </a:ext>
            </a:extLst>
          </p:cNvPr>
          <p:cNvSpPr txBox="1"/>
          <p:nvPr/>
        </p:nvSpPr>
        <p:spPr>
          <a:xfrm>
            <a:off x="7321609" y="5176634"/>
            <a:ext cx="1430693" cy="269817"/>
          </a:xfrm>
          <a:prstGeom prst="rect">
            <a:avLst/>
          </a:prstGeom>
        </p:spPr>
        <p:txBody>
          <a:bodyPr wrap="square" lIns="0" tIns="0" rIns="0" bIns="0" rtlCol="0" anchor="t">
            <a:spAutoFit/>
          </a:bodyPr>
          <a:lstStyle/>
          <a:p>
            <a:pPr algn="ctr">
              <a:lnSpc>
                <a:spcPts val="2332"/>
              </a:lnSpc>
            </a:pPr>
            <a:r>
              <a:rPr lang="en-US" sz="1666" b="1">
                <a:solidFill>
                  <a:srgbClr val="004AAD"/>
                </a:solidFill>
                <a:latin typeface="Canva Sans Bold"/>
                <a:ea typeface="Canva Sans Bold"/>
                <a:cs typeface="Canva Sans Bold"/>
                <a:sym typeface="Canva Sans Bold"/>
              </a:rPr>
              <a:t>Mr </a:t>
            </a:r>
            <a:r>
              <a:rPr lang="en-US" sz="1666" b="1" err="1">
                <a:solidFill>
                  <a:srgbClr val="004AAD"/>
                </a:solidFill>
                <a:latin typeface="Canva Sans Bold"/>
                <a:ea typeface="Canva Sans Bold"/>
                <a:cs typeface="Canva Sans Bold"/>
                <a:sym typeface="Canva Sans Bold"/>
              </a:rPr>
              <a:t>Kidby</a:t>
            </a:r>
            <a:endParaRPr lang="en-US" sz="1666" b="1">
              <a:solidFill>
                <a:srgbClr val="004AAD"/>
              </a:solidFill>
              <a:latin typeface="Canva Sans Bold"/>
              <a:ea typeface="Canva Sans Bold"/>
              <a:cs typeface="Canva Sans Bold"/>
              <a:sym typeface="Canva Sans Bold"/>
            </a:endParaRPr>
          </a:p>
        </p:txBody>
      </p:sp>
      <p:sp>
        <p:nvSpPr>
          <p:cNvPr id="24" name="TextBox 15">
            <a:extLst>
              <a:ext uri="{FF2B5EF4-FFF2-40B4-BE49-F238E27FC236}">
                <a16:creationId xmlns:a16="http://schemas.microsoft.com/office/drawing/2014/main" id="{D03DA194-6C0F-2091-B082-9A618C2EF3D3}"/>
              </a:ext>
            </a:extLst>
          </p:cNvPr>
          <p:cNvSpPr txBox="1"/>
          <p:nvPr/>
        </p:nvSpPr>
        <p:spPr>
          <a:xfrm>
            <a:off x="5008139" y="5577926"/>
            <a:ext cx="1859282" cy="260136"/>
          </a:xfrm>
          <a:prstGeom prst="rect">
            <a:avLst/>
          </a:prstGeom>
        </p:spPr>
        <p:txBody>
          <a:bodyPr wrap="square" lIns="0" tIns="0" rIns="0" bIns="0" rtlCol="0" anchor="t">
            <a:spAutoFit/>
          </a:bodyPr>
          <a:lstStyle/>
          <a:p>
            <a:pPr algn="ctr">
              <a:lnSpc>
                <a:spcPts val="2270"/>
              </a:lnSpc>
            </a:pPr>
            <a:r>
              <a:rPr lang="en-US" sz="1333" dirty="0">
                <a:solidFill>
                  <a:srgbClr val="004AAD"/>
                </a:solidFill>
                <a:latin typeface="Canva Sans"/>
                <a:ea typeface="Canva Sans"/>
                <a:cs typeface="Canva Sans"/>
                <a:sym typeface="Canva Sans"/>
              </a:rPr>
              <a:t>Pastoral Assistant </a:t>
            </a:r>
          </a:p>
        </p:txBody>
      </p:sp>
      <p:pic>
        <p:nvPicPr>
          <p:cNvPr id="17" name="Picture 16">
            <a:extLst>
              <a:ext uri="{FF2B5EF4-FFF2-40B4-BE49-F238E27FC236}">
                <a16:creationId xmlns:a16="http://schemas.microsoft.com/office/drawing/2014/main" id="{557A959A-A8A2-A785-429E-5DA3FC67FD3B}"/>
              </a:ext>
            </a:extLst>
          </p:cNvPr>
          <p:cNvPicPr>
            <a:picLocks noChangeAspect="1"/>
          </p:cNvPicPr>
          <p:nvPr/>
        </p:nvPicPr>
        <p:blipFill>
          <a:blip r:embed="rId8"/>
          <a:srcRect b="19002"/>
          <a:stretch>
            <a:fillRect/>
          </a:stretch>
        </p:blipFill>
        <p:spPr>
          <a:xfrm>
            <a:off x="7319617" y="3735674"/>
            <a:ext cx="1432684" cy="1386765"/>
          </a:xfrm>
          <a:prstGeom prst="rect">
            <a:avLst/>
          </a:prstGeom>
        </p:spPr>
      </p:pic>
      <p:sp>
        <p:nvSpPr>
          <p:cNvPr id="20" name="TextBox 11">
            <a:extLst>
              <a:ext uri="{FF2B5EF4-FFF2-40B4-BE49-F238E27FC236}">
                <a16:creationId xmlns:a16="http://schemas.microsoft.com/office/drawing/2014/main" id="{5C96F46F-0BE6-12A9-4400-23774D721974}"/>
              </a:ext>
            </a:extLst>
          </p:cNvPr>
          <p:cNvSpPr txBox="1"/>
          <p:nvPr/>
        </p:nvSpPr>
        <p:spPr>
          <a:xfrm>
            <a:off x="5265144" y="5203065"/>
            <a:ext cx="1430693" cy="269817"/>
          </a:xfrm>
          <a:prstGeom prst="rect">
            <a:avLst/>
          </a:prstGeom>
        </p:spPr>
        <p:txBody>
          <a:bodyPr wrap="square" lIns="0" tIns="0" rIns="0" bIns="0" rtlCol="0" anchor="t">
            <a:spAutoFit/>
          </a:bodyPr>
          <a:lstStyle/>
          <a:p>
            <a:pPr algn="ctr">
              <a:lnSpc>
                <a:spcPts val="2332"/>
              </a:lnSpc>
            </a:pPr>
            <a:r>
              <a:rPr lang="en-US" sz="1666" b="1" dirty="0">
                <a:solidFill>
                  <a:srgbClr val="004AAD"/>
                </a:solidFill>
                <a:latin typeface="Canva Sans Bold"/>
                <a:ea typeface="Canva Sans Bold"/>
                <a:cs typeface="Canva Sans Bold"/>
                <a:sym typeface="Canva Sans Bold"/>
              </a:rPr>
              <a:t>Miss Patrick</a:t>
            </a:r>
          </a:p>
        </p:txBody>
      </p:sp>
      <p:sp>
        <p:nvSpPr>
          <p:cNvPr id="25" name="TextBox 15">
            <a:extLst>
              <a:ext uri="{FF2B5EF4-FFF2-40B4-BE49-F238E27FC236}">
                <a16:creationId xmlns:a16="http://schemas.microsoft.com/office/drawing/2014/main" id="{5A482E5A-2B21-027C-BBB4-1A24C9149D33}"/>
              </a:ext>
            </a:extLst>
          </p:cNvPr>
          <p:cNvSpPr txBox="1"/>
          <p:nvPr/>
        </p:nvSpPr>
        <p:spPr>
          <a:xfrm>
            <a:off x="7039005" y="5457352"/>
            <a:ext cx="1859282" cy="260136"/>
          </a:xfrm>
          <a:prstGeom prst="rect">
            <a:avLst/>
          </a:prstGeom>
        </p:spPr>
        <p:txBody>
          <a:bodyPr wrap="square" lIns="0" tIns="0" rIns="0" bIns="0" rtlCol="0" anchor="t">
            <a:spAutoFit/>
          </a:bodyPr>
          <a:lstStyle/>
          <a:p>
            <a:pPr algn="ctr">
              <a:lnSpc>
                <a:spcPts val="2270"/>
              </a:lnSpc>
            </a:pPr>
            <a:r>
              <a:rPr lang="en-US" sz="1333">
                <a:solidFill>
                  <a:srgbClr val="004AAD"/>
                </a:solidFill>
                <a:latin typeface="Canva Sans"/>
                <a:ea typeface="Canva Sans"/>
                <a:cs typeface="Canva Sans"/>
                <a:sym typeface="Canva Sans"/>
              </a:rPr>
              <a:t>SENCO</a:t>
            </a:r>
          </a:p>
        </p:txBody>
      </p:sp>
      <p:pic>
        <p:nvPicPr>
          <p:cNvPr id="27" name="Picture 26">
            <a:extLst>
              <a:ext uri="{FF2B5EF4-FFF2-40B4-BE49-F238E27FC236}">
                <a16:creationId xmlns:a16="http://schemas.microsoft.com/office/drawing/2014/main" id="{AF5E2ECF-C309-EDB2-827F-AB1D28A07D68}"/>
              </a:ext>
            </a:extLst>
          </p:cNvPr>
          <p:cNvPicPr>
            <a:picLocks noChangeAspect="1"/>
          </p:cNvPicPr>
          <p:nvPr/>
        </p:nvPicPr>
        <p:blipFill>
          <a:blip r:embed="rId9"/>
          <a:stretch>
            <a:fillRect/>
          </a:stretch>
        </p:blipFill>
        <p:spPr>
          <a:xfrm>
            <a:off x="725417" y="3815369"/>
            <a:ext cx="961869" cy="142074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689081"/>
            <a:ext cx="5825538" cy="1168919"/>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616726" y="437885"/>
            <a:ext cx="6137258" cy="433708"/>
          </a:xfrm>
          <a:prstGeom prst="rect">
            <a:avLst/>
          </a:prstGeom>
        </p:spPr>
        <p:txBody>
          <a:bodyPr lIns="0" tIns="0" rIns="0" bIns="0" rtlCol="0" anchor="t">
            <a:spAutoFit/>
          </a:bodyPr>
          <a:lstStyle/>
          <a:p>
            <a:pPr algn="ctr">
              <a:lnSpc>
                <a:spcPts val="3732"/>
              </a:lnSpc>
            </a:pPr>
            <a:r>
              <a:rPr lang="en-US" sz="2666" b="1">
                <a:solidFill>
                  <a:srgbClr val="004AAD"/>
                </a:solidFill>
                <a:latin typeface="Canva Sans Bold"/>
                <a:ea typeface="Canva Sans Bold"/>
                <a:cs typeface="Canva Sans Bold"/>
                <a:sym typeface="Canva Sans Bold"/>
              </a:rPr>
              <a:t>Here to listen: our safeguarding team</a:t>
            </a:r>
          </a:p>
        </p:txBody>
      </p:sp>
      <p:cxnSp>
        <p:nvCxnSpPr>
          <p:cNvPr id="5" name="Straight Connector 4">
            <a:extLst>
              <a:ext uri="{FF2B5EF4-FFF2-40B4-BE49-F238E27FC236}">
                <a16:creationId xmlns:a16="http://schemas.microsoft.com/office/drawing/2014/main" id="{3F191B0F-DC12-1EFD-903E-889B28ACD9A7}"/>
              </a:ext>
            </a:extLst>
          </p:cNvPr>
          <p:cNvCxnSpPr/>
          <p:nvPr/>
        </p:nvCxnSpPr>
        <p:spPr>
          <a:xfrm>
            <a:off x="0" y="1016000"/>
            <a:ext cx="91440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8C864D2-8D5B-39B3-AFC6-4A80B24A6E37}"/>
              </a:ext>
            </a:extLst>
          </p:cNvPr>
          <p:cNvPicPr>
            <a:picLocks noChangeAspect="1"/>
          </p:cNvPicPr>
          <p:nvPr/>
        </p:nvPicPr>
        <p:blipFill>
          <a:blip r:embed="rId4"/>
          <a:srcRect t="25905"/>
          <a:stretch>
            <a:fillRect/>
          </a:stretch>
        </p:blipFill>
        <p:spPr>
          <a:xfrm>
            <a:off x="2730501" y="1338672"/>
            <a:ext cx="5561368" cy="5081443"/>
          </a:xfrm>
          <a:prstGeom prst="rect">
            <a:avLst/>
          </a:prstGeom>
        </p:spPr>
      </p:pic>
      <p:pic>
        <p:nvPicPr>
          <p:cNvPr id="8" name="Picture 7">
            <a:extLst>
              <a:ext uri="{FF2B5EF4-FFF2-40B4-BE49-F238E27FC236}">
                <a16:creationId xmlns:a16="http://schemas.microsoft.com/office/drawing/2014/main" id="{50F24765-2AD3-BF92-26CF-FB15BA24A9C1}"/>
              </a:ext>
            </a:extLst>
          </p:cNvPr>
          <p:cNvPicPr>
            <a:picLocks noChangeAspect="1"/>
          </p:cNvPicPr>
          <p:nvPr/>
        </p:nvPicPr>
        <p:blipFill>
          <a:blip r:embed="rId4"/>
          <a:srcRect l="20553" r="49760" b="75000"/>
          <a:stretch>
            <a:fillRect/>
          </a:stretch>
        </p:blipFill>
        <p:spPr>
          <a:xfrm>
            <a:off x="1143000" y="1385430"/>
            <a:ext cx="1651000" cy="1714500"/>
          </a:xfrm>
          <a:prstGeom prst="rect">
            <a:avLst/>
          </a:prstGeom>
        </p:spPr>
      </p:pic>
      <p:pic>
        <p:nvPicPr>
          <p:cNvPr id="9" name="Picture 8">
            <a:extLst>
              <a:ext uri="{FF2B5EF4-FFF2-40B4-BE49-F238E27FC236}">
                <a16:creationId xmlns:a16="http://schemas.microsoft.com/office/drawing/2014/main" id="{D8715E60-3FDC-2C4B-686B-2045F76DB6B3}"/>
              </a:ext>
            </a:extLst>
          </p:cNvPr>
          <p:cNvPicPr>
            <a:picLocks noChangeAspect="1"/>
          </p:cNvPicPr>
          <p:nvPr/>
        </p:nvPicPr>
        <p:blipFill>
          <a:blip r:embed="rId4"/>
          <a:srcRect l="52524" r="18931" b="75000"/>
          <a:stretch>
            <a:fillRect/>
          </a:stretch>
        </p:blipFill>
        <p:spPr>
          <a:xfrm>
            <a:off x="1143000" y="3229841"/>
            <a:ext cx="1587501"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5" name="TextBox 3"/>
          <p:cNvSpPr txBox="1">
            <a:spLocks noChangeArrowheads="1"/>
          </p:cNvSpPr>
          <p:nvPr/>
        </p:nvSpPr>
        <p:spPr bwMode="auto">
          <a:xfrm>
            <a:off x="2592384" y="646878"/>
            <a:ext cx="39592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lvl="1" indent="0" algn="ctr" eaLnBrk="1" hangingPunct="1"/>
            <a:r>
              <a:rPr lang="en-GB" altLang="en-US" sz="2400" b="1" dirty="0">
                <a:latin typeface="Arial" panose="020B0604020202020204" pitchFamily="34" charset="0"/>
                <a:cs typeface="Arial" panose="020B0604020202020204" pitchFamily="34" charset="0"/>
              </a:rPr>
              <a:t>Year 9 Tutor Team</a:t>
            </a:r>
          </a:p>
          <a:p>
            <a:pPr marL="0" lvl="1" indent="0" algn="ctr" eaLnBrk="1" hangingPunct="1"/>
            <a:endParaRPr lang="en-GB" altLang="en-US" sz="2000" b="1" dirty="0">
              <a:latin typeface="Arial" panose="020B0604020202020204" pitchFamily="34" charset="0"/>
              <a:cs typeface="Arial" panose="020B0604020202020204" pitchFamily="34" charset="0"/>
            </a:endParaRPr>
          </a:p>
          <a:p>
            <a:pPr marL="0" lvl="1" indent="0" eaLnBrk="1" hangingPunct="1"/>
            <a:endParaRPr lang="en-GB" altLang="en-US" sz="2000" b="1"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08218500"/>
              </p:ext>
            </p:extLst>
          </p:nvPr>
        </p:nvGraphicFramePr>
        <p:xfrm>
          <a:off x="1115388" y="1437202"/>
          <a:ext cx="6913215" cy="2225040"/>
        </p:xfrm>
        <a:graphic>
          <a:graphicData uri="http://schemas.openxmlformats.org/drawingml/2006/table">
            <a:tbl>
              <a:tblPr firstRow="1" bandRow="1">
                <a:tableStyleId>{2D5ABB26-0587-4C30-8999-92F81FD0307C}</a:tableStyleId>
              </a:tblPr>
              <a:tblGrid>
                <a:gridCol w="761625">
                  <a:extLst>
                    <a:ext uri="{9D8B030D-6E8A-4147-A177-3AD203B41FA5}">
                      <a16:colId xmlns:a16="http://schemas.microsoft.com/office/drawing/2014/main" val="1236272638"/>
                    </a:ext>
                  </a:extLst>
                </a:gridCol>
                <a:gridCol w="5258389">
                  <a:extLst>
                    <a:ext uri="{9D8B030D-6E8A-4147-A177-3AD203B41FA5}">
                      <a16:colId xmlns:a16="http://schemas.microsoft.com/office/drawing/2014/main" val="1133802323"/>
                    </a:ext>
                  </a:extLst>
                </a:gridCol>
                <a:gridCol w="893201">
                  <a:extLst>
                    <a:ext uri="{9D8B030D-6E8A-4147-A177-3AD203B41FA5}">
                      <a16:colId xmlns:a16="http://schemas.microsoft.com/office/drawing/2014/main" val="2481777770"/>
                    </a:ext>
                  </a:extLst>
                </a:gridCol>
              </a:tblGrid>
              <a:tr h="370840">
                <a:tc>
                  <a:txBody>
                    <a:bodyPr/>
                    <a:lstStyle/>
                    <a:p>
                      <a:pPr algn="ctr">
                        <a:lnSpc>
                          <a:spcPct val="115000"/>
                        </a:lnSpc>
                        <a:spcAft>
                          <a:spcPts val="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8C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GB" sz="1800" dirty="0">
                          <a:effectLst/>
                          <a:latin typeface="Calibri" panose="020F0502020204030204" pitchFamily="34" charset="0"/>
                          <a:ea typeface="Calibri" panose="020F0502020204030204" pitchFamily="34" charset="0"/>
                          <a:cs typeface="Calibri" panose="020F0502020204030204" pitchFamily="34" charset="0"/>
                        </a:rPr>
                        <a:t>Mr Guille      aguille@cchsg.com</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975103"/>
                  </a:ext>
                </a:extLst>
              </a:tr>
              <a:tr h="370840">
                <a:tc>
                  <a:txBody>
                    <a:bodyPr/>
                    <a:lstStyle/>
                    <a:p>
                      <a:pPr algn="ctr">
                        <a:lnSpc>
                          <a:spcPct val="115000"/>
                        </a:lnSpc>
                        <a:spcAft>
                          <a:spcPts val="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8O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GB" sz="1800" dirty="0">
                          <a:effectLst/>
                          <a:latin typeface="Calibri" panose="020F0502020204030204" pitchFamily="34" charset="0"/>
                          <a:ea typeface="Calibri" panose="020F0502020204030204" pitchFamily="34" charset="0"/>
                          <a:cs typeface="Calibri" panose="020F0502020204030204" pitchFamily="34" charset="0"/>
                        </a:rPr>
                        <a:t>Miss Sifford     lsifford@cchsg.com</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5578059"/>
                  </a:ext>
                </a:extLst>
              </a:tr>
              <a:tr h="370840">
                <a:tc>
                  <a:txBody>
                    <a:bodyPr/>
                    <a:lstStyle/>
                    <a:p>
                      <a:pPr algn="ctr">
                        <a:lnSpc>
                          <a:spcPct val="115000"/>
                        </a:lnSpc>
                        <a:spcAft>
                          <a:spcPts val="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8L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GB" sz="1800" dirty="0">
                          <a:effectLst/>
                          <a:latin typeface="Calibri" panose="020F0502020204030204" pitchFamily="34" charset="0"/>
                          <a:ea typeface="Calibri" panose="020F0502020204030204" pitchFamily="34" charset="0"/>
                          <a:cs typeface="Calibri" panose="020F0502020204030204" pitchFamily="34" charset="0"/>
                        </a:rPr>
                        <a:t>Mrs Steele     msteele@cchsg.com </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1268877"/>
                  </a:ext>
                </a:extLst>
              </a:tr>
              <a:tr h="370840">
                <a:tc>
                  <a:txBody>
                    <a:bodyPr/>
                    <a:lstStyle/>
                    <a:p>
                      <a:pPr algn="ctr">
                        <a:lnSpc>
                          <a:spcPct val="115000"/>
                        </a:lnSpc>
                        <a:spcAft>
                          <a:spcPts val="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8H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GB" sz="1800" dirty="0">
                          <a:effectLst/>
                          <a:latin typeface="Calibri" panose="020F0502020204030204" pitchFamily="34" charset="0"/>
                          <a:ea typeface="Calibri" panose="020F0502020204030204" pitchFamily="34" charset="0"/>
                          <a:cs typeface="Calibri" panose="020F0502020204030204" pitchFamily="34" charset="0"/>
                        </a:rPr>
                        <a:t>Miss Freeman   lfreeman@cchsg.com </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993695"/>
                  </a:ext>
                </a:extLst>
              </a:tr>
              <a:tr h="370840">
                <a:tc>
                  <a:txBody>
                    <a:bodyPr/>
                    <a:lstStyle/>
                    <a:p>
                      <a:pPr algn="ctr">
                        <a:lnSpc>
                          <a:spcPct val="115000"/>
                        </a:lnSpc>
                        <a:spcAft>
                          <a:spcPts val="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8E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GB" sz="1800" dirty="0">
                          <a:effectLst/>
                          <a:latin typeface="Calibri" panose="020F0502020204030204" pitchFamily="34" charset="0"/>
                          <a:ea typeface="Calibri" panose="020F0502020204030204" pitchFamily="34" charset="0"/>
                          <a:cs typeface="Calibri" panose="020F0502020204030204" pitchFamily="34" charset="0"/>
                        </a:rPr>
                        <a:t>Mrs Watkins     swatkins@cchsg.com </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36991542"/>
                  </a:ext>
                </a:extLst>
              </a:tr>
              <a:tr h="370840">
                <a:tc>
                  <a:txBody>
                    <a:bodyPr/>
                    <a:lstStyle/>
                    <a:p>
                      <a:pPr algn="ctr">
                        <a:lnSpc>
                          <a:spcPct val="115000"/>
                        </a:lnSpc>
                        <a:spcAft>
                          <a:spcPts val="0"/>
                        </a:spcAft>
                      </a:pPr>
                      <a:r>
                        <a:rPr lang="en-GB" sz="2000" b="1" dirty="0">
                          <a:effectLst/>
                          <a:latin typeface="Arial" panose="020B0604020202020204" pitchFamily="34" charset="0"/>
                          <a:ea typeface="Calibri" panose="020F0502020204030204" pitchFamily="34" charset="0"/>
                          <a:cs typeface="Arial" panose="020B0604020202020204" pitchFamily="34" charset="0"/>
                        </a:rPr>
                        <a:t>8S</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r>
                        <a:rPr lang="en-GB" sz="1800" dirty="0">
                          <a:effectLst/>
                          <a:latin typeface="Calibri" panose="020F0502020204030204" pitchFamily="34" charset="0"/>
                          <a:ea typeface="Calibri" panose="020F0502020204030204" pitchFamily="34" charset="0"/>
                          <a:cs typeface="Calibri" panose="020F0502020204030204" pitchFamily="34" charset="0"/>
                        </a:rPr>
                        <a:t>Mr Garland    jgarland@cchsg.com </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15000"/>
                        </a:lnSpc>
                        <a:spcAft>
                          <a:spcPts val="0"/>
                        </a:spcAft>
                      </a:pP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4186187"/>
                  </a:ext>
                </a:extLst>
              </a:tr>
            </a:tbl>
          </a:graphicData>
        </a:graphic>
      </p:graphicFrame>
      <p:sp>
        <p:nvSpPr>
          <p:cNvPr id="9218" name="Rectangle 2"/>
          <p:cNvSpPr>
            <a:spLocks noGrp="1" noChangeArrowheads="1"/>
          </p:cNvSpPr>
          <p:nvPr>
            <p:ph type="title"/>
          </p:nvPr>
        </p:nvSpPr>
        <p:spPr>
          <a:xfrm>
            <a:off x="457200" y="0"/>
            <a:ext cx="8229600" cy="790325"/>
          </a:xfrm>
        </p:spPr>
        <p:txBody>
          <a:bodyPr>
            <a:normAutofit/>
          </a:bodyPr>
          <a:lstStyle/>
          <a:p>
            <a:pPr algn="ctr" eaLnBrk="1" fontAlgn="auto" hangingPunct="1">
              <a:spcAft>
                <a:spcPts val="0"/>
              </a:spcAft>
              <a:defRPr/>
            </a:pPr>
            <a:r>
              <a:rPr lang="en-GB" sz="4000" dirty="0">
                <a:solidFill>
                  <a:srgbClr val="0070C0"/>
                </a:solidFill>
                <a:effectLst/>
                <a:latin typeface="Arial" panose="020B0604020202020204" pitchFamily="34" charset="0"/>
                <a:cs typeface="Arial" panose="020B0604020202020204" pitchFamily="34" charset="0"/>
              </a:rPr>
              <a:t>Year 8 Pastoral Team</a:t>
            </a:r>
          </a:p>
        </p:txBody>
      </p:sp>
      <p:sp>
        <p:nvSpPr>
          <p:cNvPr id="9219" name="Rectangle 3"/>
          <p:cNvSpPr>
            <a:spLocks noGrp="1" noChangeArrowheads="1"/>
          </p:cNvSpPr>
          <p:nvPr>
            <p:ph idx="1"/>
          </p:nvPr>
        </p:nvSpPr>
        <p:spPr>
          <a:xfrm>
            <a:off x="0" y="3874385"/>
            <a:ext cx="8574349" cy="2633471"/>
          </a:xfrm>
        </p:spPr>
        <p:txBody>
          <a:bodyPr>
            <a:normAutofit fontScale="85000" lnSpcReduction="20000"/>
          </a:bodyPr>
          <a:lstStyle/>
          <a:p>
            <a:pPr marL="630238" lvl="2" indent="0" algn="ctr">
              <a:buNone/>
              <a:defRPr/>
            </a:pPr>
            <a:r>
              <a:rPr lang="en-GB" altLang="en-US" sz="1800" b="1" dirty="0">
                <a:latin typeface="Arial" panose="020B0604020202020204" pitchFamily="34" charset="0"/>
                <a:cs typeface="Arial" panose="020B0604020202020204" pitchFamily="34" charset="0"/>
              </a:rPr>
              <a:t>Year Leader </a:t>
            </a:r>
            <a:r>
              <a:rPr lang="en-GB" altLang="en-US" sz="1800" dirty="0">
                <a:latin typeface="Arial" panose="020B0604020202020204" pitchFamily="34" charset="0"/>
                <a:cs typeface="Arial" panose="020B0604020202020204" pitchFamily="34" charset="0"/>
              </a:rPr>
              <a:t>Mr Snow  ssnow@cchsg.com</a:t>
            </a:r>
            <a:endParaRPr lang="en-GB" altLang="en-US" sz="1800" b="1" dirty="0">
              <a:latin typeface="Arial" panose="020B0604020202020204" pitchFamily="34" charset="0"/>
              <a:cs typeface="Arial" panose="020B0604020202020204" pitchFamily="34" charset="0"/>
            </a:endParaRPr>
          </a:p>
          <a:p>
            <a:pPr marL="630238" lvl="2" indent="0" algn="ctr">
              <a:buNone/>
              <a:defRPr/>
            </a:pPr>
            <a:br>
              <a:rPr lang="en-GB" altLang="en-US" sz="1800" dirty="0">
                <a:latin typeface="Arial" panose="020B0604020202020204" pitchFamily="34" charset="0"/>
                <a:cs typeface="Arial" panose="020B0604020202020204" pitchFamily="34" charset="0"/>
              </a:rPr>
            </a:br>
            <a:r>
              <a:rPr lang="en-GB" altLang="en-US" sz="1800" b="1" dirty="0">
                <a:latin typeface="Arial" panose="020B0604020202020204" pitchFamily="34" charset="0"/>
                <a:cs typeface="Arial" panose="020B0604020202020204" pitchFamily="34" charset="0"/>
              </a:rPr>
              <a:t>Pastoral Assistant </a:t>
            </a:r>
            <a:r>
              <a:rPr lang="en-GB" altLang="en-US" sz="1800" dirty="0">
                <a:latin typeface="Arial" panose="020B0604020202020204" pitchFamily="34" charset="0"/>
                <a:cs typeface="Arial" panose="020B0604020202020204" pitchFamily="34" charset="0"/>
              </a:rPr>
              <a:t>Miss Patrick jpatrick@cchsg.com</a:t>
            </a:r>
          </a:p>
          <a:p>
            <a:pPr marL="630238" lvl="2" indent="0" algn="ctr">
              <a:buNone/>
              <a:defRPr/>
            </a:pPr>
            <a:br>
              <a:rPr lang="en-GB" altLang="en-US" sz="1800" dirty="0">
                <a:latin typeface="Arial" panose="020B0604020202020204" pitchFamily="34" charset="0"/>
                <a:cs typeface="Arial" panose="020B0604020202020204" pitchFamily="34" charset="0"/>
              </a:rPr>
            </a:br>
            <a:r>
              <a:rPr lang="en-GB" altLang="en-US" sz="1800" b="1" dirty="0">
                <a:latin typeface="Arial" panose="020B0604020202020204" pitchFamily="34" charset="0"/>
                <a:cs typeface="Arial" panose="020B0604020202020204" pitchFamily="34" charset="0"/>
              </a:rPr>
              <a:t>Pastoral Lead Years 7-9 </a:t>
            </a:r>
            <a:r>
              <a:rPr lang="en-GB" altLang="en-US" sz="1800" dirty="0">
                <a:latin typeface="Arial" panose="020B0604020202020204" pitchFamily="34" charset="0"/>
                <a:cs typeface="Arial" panose="020B0604020202020204" pitchFamily="34" charset="0"/>
              </a:rPr>
              <a:t>Mr Kidby   kkidby@cchsg.com </a:t>
            </a:r>
            <a:br>
              <a:rPr lang="en-GB" altLang="en-US" sz="1800" dirty="0">
                <a:latin typeface="Arial" panose="020B0604020202020204" pitchFamily="34" charset="0"/>
                <a:cs typeface="Arial" panose="020B0604020202020204" pitchFamily="34" charset="0"/>
              </a:rPr>
            </a:br>
            <a:br>
              <a:rPr lang="en-GB" altLang="en-US" sz="1800" dirty="0">
                <a:highlight>
                  <a:srgbClr val="FFFF00"/>
                </a:highlight>
                <a:latin typeface="Arial" panose="020B0604020202020204" pitchFamily="34" charset="0"/>
                <a:cs typeface="Arial" panose="020B0604020202020204" pitchFamily="34" charset="0"/>
              </a:rPr>
            </a:br>
            <a:r>
              <a:rPr lang="en-GB" altLang="en-US" sz="1800" b="1" dirty="0">
                <a:latin typeface="Arial" panose="020B0604020202020204" pitchFamily="34" charset="0"/>
                <a:cs typeface="Arial" panose="020B0604020202020204" pitchFamily="34" charset="0"/>
              </a:rPr>
              <a:t>Associate Principal </a:t>
            </a:r>
            <a:r>
              <a:rPr lang="en-GB" altLang="en-US" sz="1800" dirty="0">
                <a:latin typeface="Arial" panose="020B0604020202020204" pitchFamily="34" charset="0"/>
                <a:cs typeface="Arial" panose="020B0604020202020204" pitchFamily="34" charset="0"/>
              </a:rPr>
              <a:t>Mrs Frost dfrost@cchsg.com</a:t>
            </a:r>
            <a:br>
              <a:rPr lang="en-GB" altLang="en-US" sz="1800" dirty="0">
                <a:latin typeface="Arial" panose="020B0604020202020204" pitchFamily="34" charset="0"/>
                <a:cs typeface="Arial" panose="020B0604020202020204" pitchFamily="34" charset="0"/>
              </a:rPr>
            </a:br>
            <a:r>
              <a:rPr lang="en-GB" altLang="en-US" sz="1800" dirty="0">
                <a:latin typeface="Arial" panose="020B0604020202020204" pitchFamily="34" charset="0"/>
                <a:cs typeface="Arial" panose="020B0604020202020204" pitchFamily="34" charset="0"/>
              </a:rPr>
              <a:t> </a:t>
            </a:r>
            <a:br>
              <a:rPr lang="en-GB" altLang="en-US" sz="1800" dirty="0">
                <a:latin typeface="Arial" panose="020B0604020202020204" pitchFamily="34" charset="0"/>
                <a:cs typeface="Arial" panose="020B0604020202020204" pitchFamily="34" charset="0"/>
              </a:rPr>
            </a:br>
            <a:br>
              <a:rPr lang="en-GB" altLang="en-US" sz="1800" b="1" dirty="0">
                <a:latin typeface="Arial" panose="020B0604020202020204" pitchFamily="34" charset="0"/>
                <a:cs typeface="Arial" panose="020B0604020202020204" pitchFamily="34" charset="0"/>
              </a:rPr>
            </a:br>
            <a:br>
              <a:rPr lang="en-GB" altLang="en-US" sz="2000" b="1" dirty="0">
                <a:latin typeface="Arial" panose="020B0604020202020204" pitchFamily="34" charset="0"/>
                <a:cs typeface="Arial" panose="020B0604020202020204" pitchFamily="34" charset="0"/>
              </a:rPr>
            </a:br>
            <a:endParaRPr lang="en-GB" altLang="en-US" sz="2000" dirty="0">
              <a:latin typeface="Arial" panose="020B0604020202020204" pitchFamily="34" charset="0"/>
              <a:cs typeface="Arial" panose="020B0604020202020204" pitchFamily="34" charset="0"/>
            </a:endParaRPr>
          </a:p>
          <a:p>
            <a:pPr marL="109537" indent="0" algn="ctr" eaLnBrk="1" hangingPunct="1">
              <a:buNone/>
              <a:defRPr/>
            </a:pPr>
            <a:r>
              <a:rPr lang="en-GB" altLang="en-US" sz="2000" dirty="0">
                <a:latin typeface="Arial" panose="020B0604020202020204" pitchFamily="34" charset="0"/>
                <a:cs typeface="Arial" panose="020B0604020202020204" pitchFamily="34" charset="0"/>
              </a:rPr>
              <a:t> </a:t>
            </a:r>
          </a:p>
          <a:p>
            <a:pPr marL="630238" lvl="2" indent="0" algn="ctr">
              <a:buFont typeface="Wingdings 2" pitchFamily="18" charset="2"/>
              <a:buNone/>
              <a:defRPr/>
            </a:pPr>
            <a:endParaRPr lang="en-GB" altLang="en-US" sz="1400" dirty="0">
              <a:latin typeface="Arial" panose="020B0604020202020204" pitchFamily="34" charset="0"/>
              <a:cs typeface="Arial" panose="020B0604020202020204" pitchFamily="34" charset="0"/>
            </a:endParaRPr>
          </a:p>
        </p:txBody>
      </p:sp>
      <p:sp>
        <p:nvSpPr>
          <p:cNvPr id="66564"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endParaRPr lang="en-US" altLang="en-US" sz="1800">
              <a:solidFill>
                <a:srgbClr val="000000"/>
              </a:solidFill>
              <a:latin typeface="Arial"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87361" y="284371"/>
            <a:ext cx="8697217" cy="914400"/>
          </a:xfrm>
        </p:spPr>
        <p:txBody>
          <a:bodyPr>
            <a:normAutofit/>
          </a:bodyPr>
          <a:lstStyle/>
          <a:p>
            <a:pPr algn="ctr" eaLnBrk="1" fontAlgn="auto" hangingPunct="1">
              <a:spcAft>
                <a:spcPts val="0"/>
              </a:spcAft>
              <a:defRPr/>
            </a:pPr>
            <a:r>
              <a:rPr lang="en-GB" sz="4800">
                <a:solidFill>
                  <a:srgbClr val="0070C0"/>
                </a:solidFill>
                <a:latin typeface="Arial" panose="020B0604020202020204" pitchFamily="34" charset="0"/>
                <a:cs typeface="Arial" panose="020B0604020202020204" pitchFamily="34" charset="0"/>
              </a:rPr>
              <a:t>Keeping in Touch</a:t>
            </a:r>
          </a:p>
        </p:txBody>
      </p:sp>
      <p:sp>
        <p:nvSpPr>
          <p:cNvPr id="82947" name="Rectangle 3"/>
          <p:cNvSpPr>
            <a:spLocks noGrp="1" noChangeArrowheads="1"/>
          </p:cNvSpPr>
          <p:nvPr>
            <p:ph type="body" sz="half" idx="1"/>
          </p:nvPr>
        </p:nvSpPr>
        <p:spPr>
          <a:xfrm>
            <a:off x="1393373" y="1219200"/>
            <a:ext cx="5832648" cy="4419600"/>
          </a:xfrm>
        </p:spPr>
        <p:txBody>
          <a:bodyPr/>
          <a:lstStyle/>
          <a:p>
            <a:pPr eaLnBrk="1" hangingPunct="1"/>
            <a:r>
              <a:rPr lang="en-GB" altLang="en-US" sz="3200" dirty="0" err="1">
                <a:latin typeface="Arial" charset="0"/>
                <a:cs typeface="Arial" charset="0"/>
              </a:rPr>
              <a:t>Edulink</a:t>
            </a:r>
            <a:r>
              <a:rPr lang="en-GB" altLang="en-US" sz="3200" dirty="0">
                <a:latin typeface="Arial" charset="0"/>
                <a:cs typeface="Arial" charset="0"/>
              </a:rPr>
              <a:t> One platform </a:t>
            </a:r>
          </a:p>
          <a:p>
            <a:pPr eaLnBrk="1" hangingPunct="1"/>
            <a:r>
              <a:rPr lang="en-GB" altLang="en-US" sz="3200" dirty="0">
                <a:latin typeface="Arial" charset="0"/>
                <a:cs typeface="Arial" charset="0"/>
              </a:rPr>
              <a:t>Weekly bulletin</a:t>
            </a:r>
          </a:p>
          <a:p>
            <a:pPr eaLnBrk="1" hangingPunct="1"/>
            <a:r>
              <a:rPr lang="en-GB" altLang="en-US" sz="3200" dirty="0">
                <a:latin typeface="Arial" charset="0"/>
                <a:cs typeface="Arial" charset="0"/>
              </a:rPr>
              <a:t>E-newsletter</a:t>
            </a:r>
          </a:p>
          <a:p>
            <a:pPr eaLnBrk="1" hangingPunct="1"/>
            <a:r>
              <a:rPr lang="en-GB" altLang="en-US" sz="3200" dirty="0">
                <a:latin typeface="Arial" charset="0"/>
                <a:cs typeface="Arial" charset="0"/>
              </a:rPr>
              <a:t>Website</a:t>
            </a:r>
          </a:p>
          <a:p>
            <a:pPr eaLnBrk="1" hangingPunct="1"/>
            <a:r>
              <a:rPr lang="en-GB" altLang="en-US" sz="3200" dirty="0">
                <a:latin typeface="Arial" charset="0"/>
                <a:cs typeface="Arial" charset="0"/>
              </a:rPr>
              <a:t>Email</a:t>
            </a:r>
          </a:p>
          <a:p>
            <a:pPr eaLnBrk="1" hangingPunct="1"/>
            <a:r>
              <a:rPr lang="en-GB" altLang="en-US" sz="3200" dirty="0">
                <a:latin typeface="Arial" charset="0"/>
                <a:cs typeface="Arial" charset="0"/>
              </a:rPr>
              <a:t>Notes in Student Planner</a:t>
            </a:r>
          </a:p>
          <a:p>
            <a:pPr eaLnBrk="1" hangingPunct="1"/>
            <a:r>
              <a:rPr lang="en-GB" altLang="en-US" sz="3200" dirty="0">
                <a:latin typeface="Arial" charset="0"/>
                <a:cs typeface="Arial" charset="0"/>
              </a:rPr>
              <a:t>Letter/Telephone</a:t>
            </a:r>
          </a:p>
          <a:p>
            <a:pPr eaLnBrk="1" hangingPunct="1"/>
            <a:r>
              <a:rPr lang="en-GB" altLang="en-US" sz="3200" dirty="0">
                <a:latin typeface="Arial" charset="0"/>
                <a:cs typeface="Arial" charset="0"/>
              </a:rPr>
              <a:t>Tell us about achievements outside school</a:t>
            </a:r>
            <a:endParaRPr lang="en-GB" altLang="en-US" sz="2800" dirty="0"/>
          </a:p>
        </p:txBody>
      </p:sp>
    </p:spTree>
    <p:extLst>
      <p:ext uri="{BB962C8B-B14F-4D97-AF65-F5344CB8AC3E}">
        <p14:creationId xmlns:p14="http://schemas.microsoft.com/office/powerpoint/2010/main" val="2160276130"/>
      </p:ext>
    </p:extLst>
  </p:cSld>
  <p:clrMapOvr>
    <a:masterClrMapping/>
  </p:clrMapOvr>
  <mc:AlternateContent xmlns:mc="http://schemas.openxmlformats.org/markup-compatibility/2006" xmlns:p14="http://schemas.microsoft.com/office/powerpoint/2010/main">
    <mc:Choice Requires="p14">
      <p:transition spd="slow" p14:dur="2000" advTm="102645"/>
    </mc:Choice>
    <mc:Fallback xmlns="">
      <p:transition spd="slow" advTm="10264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193204"/>
            <a:ext cx="8229600" cy="1143000"/>
          </a:xfrm>
        </p:spPr>
        <p:txBody>
          <a:bodyPr>
            <a:normAutofit/>
          </a:bodyPr>
          <a:lstStyle/>
          <a:p>
            <a:r>
              <a:rPr lang="en-GB" sz="3600">
                <a:solidFill>
                  <a:schemeClr val="tx1"/>
                </a:solidFill>
                <a:effectLst/>
                <a:latin typeface="Arial" panose="020B0604020202020204" pitchFamily="34" charset="0"/>
                <a:cs typeface="Arial" panose="020B0604020202020204" pitchFamily="34" charset="0"/>
              </a:rPr>
              <a:t>Communication</a:t>
            </a:r>
          </a:p>
        </p:txBody>
      </p:sp>
      <p:sp>
        <p:nvSpPr>
          <p:cNvPr id="4" name="TextBox 3"/>
          <p:cNvSpPr txBox="1"/>
          <p:nvPr/>
        </p:nvSpPr>
        <p:spPr>
          <a:xfrm>
            <a:off x="523111" y="1336204"/>
            <a:ext cx="3151825" cy="2597827"/>
          </a:xfrm>
          <a:prstGeom prst="rect">
            <a:avLst/>
          </a:prstGeom>
          <a:noFill/>
        </p:spPr>
        <p:txBody>
          <a:bodyPr wrap="none" lIns="91440" tIns="45720" rIns="91440" bIns="45720" rtlCol="0" anchor="t">
            <a:spAutoFit/>
          </a:bodyPr>
          <a:lstStyle/>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dirty="0">
                <a:ln>
                  <a:noFill/>
                </a:ln>
                <a:effectLst/>
                <a:uLnTx/>
                <a:uFillTx/>
                <a:latin typeface="Arial" charset="0"/>
                <a:ea typeface="+mn-ea"/>
                <a:cs typeface="Arial" charset="0"/>
              </a:rPr>
              <a:t>Form tutor</a:t>
            </a:r>
          </a:p>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dirty="0">
                <a:ln>
                  <a:noFill/>
                </a:ln>
                <a:effectLst/>
                <a:uLnTx/>
                <a:uFillTx/>
                <a:latin typeface="Arial" charset="0"/>
                <a:ea typeface="+mn-ea"/>
                <a:cs typeface="Arial" charset="0"/>
              </a:rPr>
              <a:t>Heads of subject</a:t>
            </a:r>
          </a:p>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dirty="0">
                <a:ln>
                  <a:noFill/>
                </a:ln>
                <a:effectLst/>
                <a:uLnTx/>
                <a:uFillTx/>
                <a:latin typeface="Arial"/>
                <a:cs typeface="Arial"/>
              </a:rPr>
              <a:t>Pastoral team</a:t>
            </a:r>
            <a:endParaRPr lang="en-GB" sz="2800" b="0" i="0" u="none" strike="noStrike" kern="1200" cap="none" spc="0" normalizeH="0" baseline="0" noProof="0" dirty="0">
              <a:ln>
                <a:noFill/>
              </a:ln>
              <a:effectLst/>
              <a:uLnTx/>
              <a:uFillTx/>
              <a:latin typeface="Arial"/>
              <a:cs typeface="Arial"/>
            </a:endParaRPr>
          </a:p>
          <a:p>
            <a:pPr marR="0" lvl="0" algn="l" defTabSz="914400" rtl="0" eaLnBrk="1" fontAlgn="base" latinLnBrk="0" hangingPunct="1">
              <a:lnSpc>
                <a:spcPct val="150000"/>
              </a:lnSpc>
              <a:spcBef>
                <a:spcPct val="0"/>
              </a:spcBef>
              <a:spcAft>
                <a:spcPct val="0"/>
              </a:spcAft>
              <a:buClrTx/>
              <a:buSzTx/>
              <a:tabLst/>
              <a:defRPr/>
            </a:pPr>
            <a:endParaRPr kumimoji="0" lang="en-GB"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5" name="TextBox 4"/>
          <p:cNvSpPr txBox="1"/>
          <p:nvPr/>
        </p:nvSpPr>
        <p:spPr>
          <a:xfrm>
            <a:off x="4169174" y="1483755"/>
            <a:ext cx="4974826" cy="3890489"/>
          </a:xfrm>
          <a:prstGeom prst="rect">
            <a:avLst/>
          </a:prstGeom>
          <a:noFill/>
        </p:spPr>
        <p:txBody>
          <a:bodyPr wrap="square" rtlCol="0">
            <a:spAutoFit/>
          </a:bodyPr>
          <a:lstStyle/>
          <a:p>
            <a:pPr marL="742950" marR="0" lvl="1"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dirty="0">
                <a:ln>
                  <a:noFill/>
                </a:ln>
                <a:effectLst/>
                <a:uLnTx/>
                <a:uFillTx/>
                <a:latin typeface="Arial" charset="0"/>
                <a:ea typeface="+mn-ea"/>
                <a:cs typeface="Arial" charset="0"/>
              </a:rPr>
              <a:t>Personal welfare</a:t>
            </a:r>
          </a:p>
          <a:p>
            <a:pPr marL="742950" marR="0" lvl="1"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dirty="0">
                <a:ln>
                  <a:noFill/>
                </a:ln>
                <a:effectLst/>
                <a:uLnTx/>
                <a:uFillTx/>
                <a:latin typeface="Arial" charset="0"/>
                <a:ea typeface="+mn-ea"/>
                <a:cs typeface="Arial" charset="0"/>
              </a:rPr>
              <a:t>Attendance</a:t>
            </a:r>
          </a:p>
          <a:p>
            <a:pPr marL="742950" marR="0" lvl="1"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dirty="0">
                <a:ln>
                  <a:noFill/>
                </a:ln>
                <a:effectLst/>
                <a:uLnTx/>
                <a:uFillTx/>
                <a:latin typeface="Arial" charset="0"/>
                <a:ea typeface="+mn-ea"/>
                <a:cs typeface="Arial" charset="0"/>
              </a:rPr>
              <a:t>Change in circumstances</a:t>
            </a:r>
          </a:p>
          <a:p>
            <a:pPr marL="742950" marR="0" lvl="1"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r>
              <a:rPr kumimoji="0" lang="en-GB" sz="2800" b="0" i="0" u="none" strike="noStrike" kern="1200" cap="none" spc="0" normalizeH="0" baseline="0" noProof="0" dirty="0">
                <a:ln>
                  <a:noFill/>
                </a:ln>
                <a:effectLst/>
                <a:uLnTx/>
                <a:uFillTx/>
                <a:latin typeface="Arial" charset="0"/>
                <a:ea typeface="+mn-ea"/>
                <a:cs typeface="Arial" charset="0"/>
              </a:rPr>
              <a:t>Illness</a:t>
            </a:r>
          </a:p>
          <a:p>
            <a:pPr marR="0" lvl="1" algn="l" defTabSz="914400" rtl="0" eaLnBrk="1" fontAlgn="base" latinLnBrk="0" hangingPunct="1">
              <a:lnSpc>
                <a:spcPct val="150000"/>
              </a:lnSpc>
              <a:spcBef>
                <a:spcPct val="0"/>
              </a:spcBef>
              <a:spcAft>
                <a:spcPct val="0"/>
              </a:spcAft>
              <a:buClrTx/>
              <a:buSzTx/>
              <a:tabLst/>
              <a:defRPr/>
            </a:pPr>
            <a:endParaRPr kumimoji="0" lang="en-GB" sz="2800" b="0" i="0" u="none" strike="noStrike" kern="1200" cap="none" spc="0" normalizeH="0" baseline="0" noProof="0" dirty="0">
              <a:ln>
                <a:noFill/>
              </a:ln>
              <a:solidFill>
                <a:prstClr val="black"/>
              </a:solidFill>
              <a:effectLst/>
              <a:uLnTx/>
              <a:uFillTx/>
              <a:latin typeface="Arial" charset="0"/>
              <a:ea typeface="+mn-ea"/>
              <a:cs typeface="Arial" charset="0"/>
            </a:endParaRPr>
          </a:p>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custDataLst>
      <p:tags r:id="rId1"/>
    </p:custDataLst>
    <p:extLst>
      <p:ext uri="{BB962C8B-B14F-4D97-AF65-F5344CB8AC3E}">
        <p14:creationId xmlns:p14="http://schemas.microsoft.com/office/powerpoint/2010/main" val="3051067775"/>
      </p:ext>
    </p:extLst>
  </p:cSld>
  <p:clrMapOvr>
    <a:masterClrMapping/>
  </p:clrMapOvr>
  <mc:AlternateContent xmlns:mc="http://schemas.openxmlformats.org/markup-compatibility/2006" xmlns:p14="http://schemas.microsoft.com/office/powerpoint/2010/main">
    <mc:Choice Requires="p14">
      <p:transition spd="slow" p14:dur="2000" advClick="0" advTm="27000"/>
    </mc:Choice>
    <mc:Fallback xmlns="">
      <p:transition spd="slow" advClick="0" advTm="27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13815"/>
            <a:ext cx="8229600" cy="4525962"/>
          </a:xfrm>
        </p:spPr>
        <p:txBody>
          <a:bodyPr/>
          <a:lstStyle/>
          <a:p>
            <a:r>
              <a:rPr lang="en-GB" sz="2400" dirty="0">
                <a:effectLst/>
                <a:latin typeface="Arial" panose="020B0604020202020204" pitchFamily="34" charset="0"/>
                <a:ea typeface="Times New Roman" panose="02020603050405020304" pitchFamily="18" charset="0"/>
                <a:cs typeface="Arial" panose="020B0604020202020204" pitchFamily="34" charset="0"/>
              </a:rPr>
              <a:t>When young people are subjected to behaviour such as verbal or physical abuse, harassment and assault, it is NEVER ACCEPTABLE.  </a:t>
            </a:r>
            <a:br>
              <a:rPr lang="en-GB" sz="2400" dirty="0">
                <a:effectLst/>
                <a:latin typeface="Arial" panose="020B0604020202020204" pitchFamily="34" charset="0"/>
                <a:ea typeface="Times New Roman" panose="02020603050405020304" pitchFamily="18"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Students should report any incidents to the Pastoral team or DSL in a safe space</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Anonymous reporting via </a:t>
            </a:r>
            <a:r>
              <a:rPr lang="en-US" sz="2400" b="1" dirty="0">
                <a:solidFill>
                  <a:srgbClr val="0070C0"/>
                </a:solidFill>
                <a:latin typeface="Arial" panose="020B0604020202020204" pitchFamily="34" charset="0"/>
                <a:cs typeface="Arial" panose="020B0604020202020204" pitchFamily="34" charset="0"/>
              </a:rPr>
              <a:t>Whisper</a:t>
            </a:r>
            <a:r>
              <a:rPr lang="en-US" sz="2400" dirty="0">
                <a:solidFill>
                  <a:srgbClr val="FF0000"/>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 access through our website </a:t>
            </a:r>
            <a:r>
              <a:rPr lang="en-US" sz="2400" u="sng" dirty="0">
                <a:latin typeface="Arial" panose="020B0604020202020204" pitchFamily="34" charset="0"/>
                <a:cs typeface="Arial" panose="020B0604020202020204" pitchFamily="34" charset="0"/>
              </a:rPr>
              <a:t>https://www.cchsg.com/neveracceptable/ </a:t>
            </a:r>
          </a:p>
          <a:p>
            <a:endParaRPr lang="en-US" sz="2400" u="sng" dirty="0">
              <a:latin typeface="Arial" panose="020B0604020202020204" pitchFamily="34" charset="0"/>
              <a:cs typeface="Arial" panose="020B0604020202020204" pitchFamily="34" charset="0"/>
            </a:endParaRPr>
          </a:p>
          <a:p>
            <a:endParaRPr lang="en-GB" dirty="0"/>
          </a:p>
        </p:txBody>
      </p:sp>
      <p:sp>
        <p:nvSpPr>
          <p:cNvPr id="3" name="Title 2"/>
          <p:cNvSpPr>
            <a:spLocks noGrp="1"/>
          </p:cNvSpPr>
          <p:nvPr>
            <p:ph type="title"/>
          </p:nvPr>
        </p:nvSpPr>
        <p:spPr>
          <a:xfrm>
            <a:off x="457200" y="270815"/>
            <a:ext cx="8229600" cy="1143000"/>
          </a:xfrm>
        </p:spPr>
        <p:txBody>
          <a:bodyPr>
            <a:normAutofit/>
          </a:bodyPr>
          <a:lstStyle/>
          <a:p>
            <a:r>
              <a:rPr lang="en-GB" sz="4800">
                <a:solidFill>
                  <a:srgbClr val="0070C0"/>
                </a:solidFill>
              </a:rPr>
              <a:t>“Never Acceptable”</a:t>
            </a:r>
          </a:p>
        </p:txBody>
      </p:sp>
    </p:spTree>
    <p:extLst>
      <p:ext uri="{BB962C8B-B14F-4D97-AF65-F5344CB8AC3E}">
        <p14:creationId xmlns:p14="http://schemas.microsoft.com/office/powerpoint/2010/main" val="40347867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9620" y="1158652"/>
            <a:ext cx="7964760" cy="4525962"/>
          </a:xfrm>
        </p:spPr>
        <p:txBody>
          <a:bodyPr/>
          <a:lstStyle/>
          <a:p>
            <a:r>
              <a:rPr lang="en-GB" sz="2400" dirty="0">
                <a:latin typeface="Arial" panose="020B0604020202020204" pitchFamily="34" charset="0"/>
                <a:cs typeface="Arial" panose="020B0604020202020204" pitchFamily="34" charset="0"/>
              </a:rPr>
              <a:t>PSHCE programme</a:t>
            </a:r>
          </a:p>
          <a:p>
            <a:r>
              <a:rPr lang="en-GB" sz="2400" dirty="0">
                <a:latin typeface="Arial" panose="020B0604020202020204" pitchFamily="34" charset="0"/>
                <a:cs typeface="Arial" panose="020B0604020202020204" pitchFamily="34" charset="0"/>
              </a:rPr>
              <a:t>PE &amp; Fitness</a:t>
            </a:r>
          </a:p>
          <a:p>
            <a:r>
              <a:rPr lang="en-GB" sz="2400" dirty="0">
                <a:latin typeface="Arial" panose="020B0604020202020204" pitchFamily="34" charset="0"/>
                <a:cs typeface="Arial" panose="020B0604020202020204" pitchFamily="34" charset="0"/>
              </a:rPr>
              <a:t>Healthy Lifestyles</a:t>
            </a:r>
          </a:p>
          <a:p>
            <a:r>
              <a:rPr lang="en-GB" sz="2400" dirty="0">
                <a:latin typeface="Arial" panose="020B0604020202020204" pitchFamily="34" charset="0"/>
                <a:cs typeface="Arial" panose="020B0604020202020204" pitchFamily="34" charset="0"/>
              </a:rPr>
              <a:t>Talking to others e.g. Wellbeing Ambassadors</a:t>
            </a:r>
          </a:p>
          <a:p>
            <a:r>
              <a:rPr lang="en-GB" sz="2400" dirty="0">
                <a:latin typeface="Arial" panose="020B0604020202020204" pitchFamily="34" charset="0"/>
                <a:cs typeface="Arial" panose="020B0604020202020204" pitchFamily="34" charset="0"/>
              </a:rPr>
              <a:t>Pastoral Team – Form Tutor, Year Leader and Pastoral Assistant  </a:t>
            </a:r>
          </a:p>
          <a:p>
            <a:r>
              <a:rPr lang="en-GB" sz="2400" dirty="0">
                <a:latin typeface="Arial" panose="020B0604020202020204" pitchFamily="34" charset="0"/>
                <a:cs typeface="Arial" panose="020B0604020202020204" pitchFamily="34" charset="0"/>
              </a:rPr>
              <a:t>MHST Team</a:t>
            </a:r>
          </a:p>
          <a:p>
            <a:r>
              <a:rPr lang="en-GB" sz="2400" dirty="0">
                <a:latin typeface="Arial" panose="020B0604020202020204" pitchFamily="34" charset="0"/>
                <a:cs typeface="Arial" panose="020B0604020202020204" pitchFamily="34" charset="0"/>
              </a:rPr>
              <a:t>School Nurse</a:t>
            </a:r>
          </a:p>
          <a:p>
            <a:r>
              <a:rPr lang="en-GB" sz="2400" dirty="0">
                <a:latin typeface="Arial" panose="020B0604020202020204" pitchFamily="34" charset="0"/>
                <a:cs typeface="Arial" panose="020B0604020202020204" pitchFamily="34" charset="0"/>
              </a:rPr>
              <a:t>School Counsellor (by referral from Pastoral Team)</a:t>
            </a:r>
          </a:p>
          <a:p>
            <a:r>
              <a:rPr lang="en-GB" sz="2400" dirty="0">
                <a:latin typeface="Arial" panose="020B0604020202020204" pitchFamily="34" charset="0"/>
                <a:cs typeface="Arial" panose="020B0604020202020204" pitchFamily="34" charset="0"/>
              </a:rPr>
              <a:t>External Agencies Referrals</a:t>
            </a:r>
          </a:p>
          <a:p>
            <a:pPr marL="109537" indent="0">
              <a:buNone/>
            </a:pPr>
            <a:endParaRPr lang="en-GB" dirty="0"/>
          </a:p>
        </p:txBody>
      </p:sp>
      <p:sp>
        <p:nvSpPr>
          <p:cNvPr id="3" name="Title 2"/>
          <p:cNvSpPr>
            <a:spLocks noGrp="1"/>
          </p:cNvSpPr>
          <p:nvPr>
            <p:ph type="title"/>
          </p:nvPr>
        </p:nvSpPr>
        <p:spPr>
          <a:xfrm>
            <a:off x="457200" y="15652"/>
            <a:ext cx="8229600" cy="1143000"/>
          </a:xfrm>
        </p:spPr>
        <p:txBody>
          <a:bodyPr>
            <a:normAutofit/>
          </a:bodyPr>
          <a:lstStyle/>
          <a:p>
            <a:pPr algn="ctr"/>
            <a:r>
              <a:rPr lang="en-GB" sz="4800">
                <a:solidFill>
                  <a:srgbClr val="0070C0"/>
                </a:solidFill>
                <a:latin typeface="Arial" panose="020B0604020202020204" pitchFamily="34" charset="0"/>
                <a:cs typeface="Arial" panose="020B0604020202020204" pitchFamily="34" charset="0"/>
              </a:rPr>
              <a:t>Supporting Wellbeing</a:t>
            </a:r>
          </a:p>
        </p:txBody>
      </p:sp>
    </p:spTree>
    <p:extLst>
      <p:ext uri="{BB962C8B-B14F-4D97-AF65-F5344CB8AC3E}">
        <p14:creationId xmlns:p14="http://schemas.microsoft.com/office/powerpoint/2010/main" val="39792711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Grp="1"/>
          </p:cNvSpPr>
          <p:nvPr>
            <p:ph idx="1"/>
          </p:nvPr>
        </p:nvSpPr>
        <p:spPr>
          <a:xfrm>
            <a:off x="899592" y="1358157"/>
            <a:ext cx="8064896" cy="4251644"/>
          </a:xfrm>
        </p:spPr>
        <p:txBody>
          <a:bodyPr>
            <a:noAutofit/>
          </a:bodyPr>
          <a:lstStyle/>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Taking Control – developing self-management</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Mental Health and Wellbeing</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Risks – including smoking and drugs</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Careers</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E-safety</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Finance – budgets and business</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British values – human rights/citizenship/diversity</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Environment</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Sexual health and relationships</a:t>
            </a:r>
          </a:p>
          <a:p>
            <a:pPr marL="342900" lvl="0" indent="-342900">
              <a:lnSpc>
                <a:spcPct val="115000"/>
              </a:lnSpc>
              <a:buClrTx/>
              <a:buSzPct val="100000"/>
              <a:buFont typeface="Arial" panose="020B0604020202020204" pitchFamily="34" charset="0"/>
              <a:buChar char="•"/>
            </a:pPr>
            <a:r>
              <a:rPr lang="en-GB" sz="2000" dirty="0">
                <a:latin typeface="Arial" panose="020B0604020202020204" pitchFamily="34" charset="0"/>
                <a:cs typeface="Arial" panose="020B0604020202020204" pitchFamily="34" charset="0"/>
              </a:rPr>
              <a:t>First Aid</a:t>
            </a:r>
          </a:p>
        </p:txBody>
      </p:sp>
      <p:sp>
        <p:nvSpPr>
          <p:cNvPr id="3" name="Rectangle 2"/>
          <p:cNvSpPr txBox="1">
            <a:spLocks noGrp="1"/>
          </p:cNvSpPr>
          <p:nvPr>
            <p:ph type="title"/>
          </p:nvPr>
        </p:nvSpPr>
        <p:spPr>
          <a:xfrm>
            <a:off x="251520" y="282222"/>
            <a:ext cx="8229600" cy="980728"/>
          </a:xfrm>
        </p:spPr>
        <p:txBody>
          <a:bodyPr>
            <a:normAutofit/>
          </a:bodyPr>
          <a:lstStyle/>
          <a:p>
            <a:pPr lvl="0" algn="ctr" hangingPunct="1"/>
            <a:r>
              <a:rPr lang="en-GB" sz="4000" dirty="0">
                <a:solidFill>
                  <a:schemeClr val="tx1"/>
                </a:solidFill>
                <a:effectLst/>
                <a:latin typeface="Arial" panose="020B0604020202020204" pitchFamily="34" charset="0"/>
                <a:cs typeface="Arial" panose="020B0604020202020204" pitchFamily="34" charset="0"/>
              </a:rPr>
              <a:t>PSHCE Programme – Year 8</a:t>
            </a:r>
          </a:p>
        </p:txBody>
      </p:sp>
      <p:sp>
        <p:nvSpPr>
          <p:cNvPr id="4" name="Rectangle 7"/>
          <p:cNvSpPr/>
          <p:nvPr/>
        </p:nvSpPr>
        <p:spPr>
          <a:xfrm>
            <a:off x="0" y="0"/>
            <a:ext cx="9144000" cy="0"/>
          </a:xfrm>
          <a:prstGeom prst="rect">
            <a:avLst/>
          </a:prstGeom>
          <a:noFill/>
          <a:ln>
            <a:noFill/>
            <a:prstDash val="solid"/>
          </a:ln>
        </p:spPr>
        <p:txBody>
          <a:bodyPr vert="horz" wrap="none" lIns="91440" tIns="45720" rIns="91440" bIns="45720"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pic>
        <p:nvPicPr>
          <p:cNvPr id="5" name="Picture 8" descr="C:\Users\Suzanne\AppData\Local\Microsoft\Windows\Temporary Internet Files\Content.IE5\CFHBCUZZ\MC900431568[1].png"/>
          <p:cNvPicPr>
            <a:picLocks noChangeAspect="1"/>
          </p:cNvPicPr>
          <p:nvPr/>
        </p:nvPicPr>
        <p:blipFill>
          <a:blip r:embed="rId4"/>
          <a:srcRect/>
          <a:stretch>
            <a:fillRect/>
          </a:stretch>
        </p:blipFill>
        <p:spPr>
          <a:xfrm>
            <a:off x="6781804" y="4725144"/>
            <a:ext cx="1904996" cy="1917697"/>
          </a:xfrm>
          <a:prstGeom prst="rect">
            <a:avLst/>
          </a:prstGeom>
          <a:noFill/>
          <a:ln>
            <a:noFill/>
          </a:ln>
        </p:spPr>
      </p:pic>
    </p:spTree>
    <p:custDataLst>
      <p:tags r:id="rId1"/>
    </p:custDataLst>
    <p:extLst>
      <p:ext uri="{BB962C8B-B14F-4D97-AF65-F5344CB8AC3E}">
        <p14:creationId xmlns:p14="http://schemas.microsoft.com/office/powerpoint/2010/main" val="1268500409"/>
      </p:ext>
    </p:extLst>
  </p:cSld>
  <p:clrMapOvr>
    <a:masterClrMapping/>
  </p:clrMapOvr>
  <mc:AlternateContent xmlns:mc="http://schemas.openxmlformats.org/markup-compatibility/2006" xmlns:p14="http://schemas.microsoft.com/office/powerpoint/2010/main">
    <mc:Choice Requires="p14">
      <p:transition spd="slow" p14:dur="2000" advClick="0" advTm="29000"/>
    </mc:Choice>
    <mc:Fallback xmlns="">
      <p:transition spd="slow" advClick="0" advTm="29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ndshake Comments - Shaking Hands Icon Transparent PNG - 980x628 - Free  Download on NicePNG">
            <a:extLst>
              <a:ext uri="{FF2B5EF4-FFF2-40B4-BE49-F238E27FC236}">
                <a16:creationId xmlns:a16="http://schemas.microsoft.com/office/drawing/2014/main" id="{412893FA-B367-BF11-9AF0-9971269B4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8141" y="3359458"/>
            <a:ext cx="2828739" cy="19414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1C07D33-DEE9-D3F1-9D50-4AD08DA34514}"/>
              </a:ext>
            </a:extLst>
          </p:cNvPr>
          <p:cNvSpPr txBox="1"/>
          <p:nvPr/>
        </p:nvSpPr>
        <p:spPr>
          <a:xfrm>
            <a:off x="326000" y="2118832"/>
            <a:ext cx="2872141" cy="2862322"/>
          </a:xfrm>
          <a:prstGeom prst="rect">
            <a:avLst/>
          </a:prstGeom>
          <a:noFill/>
        </p:spPr>
        <p:txBody>
          <a:bodyPr wrap="square" lIns="91440" tIns="45720" rIns="91440" bIns="45720" rtlCol="0" anchor="t">
            <a:spAutoFit/>
          </a:bodyPr>
          <a:lstStyle/>
          <a:p>
            <a:pPr marL="213995" indent="-213995">
              <a:buFont typeface="Arial" panose="020B0604020202020204" pitchFamily="34" charset="0"/>
              <a:buChar char="•"/>
            </a:pPr>
            <a:r>
              <a:rPr lang="en-GB" b="1" i="1" dirty="0">
                <a:latin typeface="Arial"/>
                <a:cs typeface="Arial"/>
              </a:rPr>
              <a:t>To give 100% every day.</a:t>
            </a:r>
            <a:endParaRPr lang="en-US" dirty="0">
              <a:latin typeface="Arial"/>
              <a:cs typeface="Arial"/>
            </a:endParaRPr>
          </a:p>
          <a:p>
            <a:pPr marL="213995" indent="-213995">
              <a:buFont typeface="Arial" panose="020B0604020202020204" pitchFamily="34" charset="0"/>
              <a:buChar char="•"/>
            </a:pPr>
            <a:r>
              <a:rPr lang="en-GB" b="1" i="1" dirty="0">
                <a:latin typeface="Arial"/>
                <a:cs typeface="Arial"/>
              </a:rPr>
              <a:t>To be understanding.</a:t>
            </a:r>
          </a:p>
          <a:p>
            <a:pPr marL="213995" indent="-213995">
              <a:buFont typeface="Arial" panose="020B0604020202020204" pitchFamily="34" charset="0"/>
              <a:buChar char="•"/>
            </a:pPr>
            <a:r>
              <a:rPr lang="en-GB" b="1" i="1" dirty="0">
                <a:latin typeface="Arial"/>
                <a:cs typeface="Arial"/>
              </a:rPr>
              <a:t>To provide accurate information.</a:t>
            </a:r>
          </a:p>
          <a:p>
            <a:pPr marL="213995" indent="-213995">
              <a:buFont typeface="Arial" panose="020B0604020202020204" pitchFamily="34" charset="0"/>
              <a:buChar char="•"/>
            </a:pPr>
            <a:r>
              <a:rPr lang="en-GB" b="1" i="1" dirty="0">
                <a:latin typeface="Arial"/>
                <a:cs typeface="Arial"/>
              </a:rPr>
              <a:t>To always be approachable.</a:t>
            </a:r>
          </a:p>
          <a:p>
            <a:pPr marL="213995" indent="-213995">
              <a:buFont typeface="Arial" panose="020B0604020202020204" pitchFamily="34" charset="0"/>
              <a:buChar char="•"/>
            </a:pPr>
            <a:r>
              <a:rPr lang="en-GB" b="1" i="1" dirty="0">
                <a:latin typeface="Arial"/>
                <a:cs typeface="Arial"/>
              </a:rPr>
              <a:t>To support the year group in as many activities as possible. </a:t>
            </a:r>
            <a:endParaRPr lang="en-GB" b="1" i="1" dirty="0"/>
          </a:p>
        </p:txBody>
      </p:sp>
      <p:sp>
        <p:nvSpPr>
          <p:cNvPr id="9" name="TextBox 8">
            <a:extLst>
              <a:ext uri="{FF2B5EF4-FFF2-40B4-BE49-F238E27FC236}">
                <a16:creationId xmlns:a16="http://schemas.microsoft.com/office/drawing/2014/main" id="{6465A16C-2030-B9F8-ABB8-A3FAC3DC3974}"/>
              </a:ext>
            </a:extLst>
          </p:cNvPr>
          <p:cNvSpPr txBox="1"/>
          <p:nvPr/>
        </p:nvSpPr>
        <p:spPr>
          <a:xfrm>
            <a:off x="6280521" y="2118833"/>
            <a:ext cx="2578964" cy="2793072"/>
          </a:xfrm>
          <a:prstGeom prst="rect">
            <a:avLst/>
          </a:prstGeom>
          <a:noFill/>
        </p:spPr>
        <p:txBody>
          <a:bodyPr wrap="square" rtlCol="0">
            <a:spAutoFit/>
          </a:bodyPr>
          <a:lstStyle/>
          <a:p>
            <a:pPr marL="214313" indent="-214313">
              <a:buFont typeface="Arial" panose="020B0604020202020204" pitchFamily="34" charset="0"/>
              <a:buChar char="•"/>
            </a:pPr>
            <a:r>
              <a:rPr lang="en-GB" b="1" i="1" dirty="0"/>
              <a:t>To give 100% whenever possible.</a:t>
            </a:r>
          </a:p>
          <a:p>
            <a:pPr marL="214313" indent="-214313">
              <a:buFont typeface="Arial" panose="020B0604020202020204" pitchFamily="34" charset="0"/>
              <a:buChar char="•"/>
            </a:pPr>
            <a:r>
              <a:rPr lang="en-GB" b="1" i="1" dirty="0"/>
              <a:t>To be kind and respectful to your peers and all staff.</a:t>
            </a:r>
          </a:p>
          <a:p>
            <a:pPr marL="214313" indent="-214313">
              <a:buFont typeface="Arial" panose="020B0604020202020204" pitchFamily="34" charset="0"/>
              <a:buChar char="•"/>
            </a:pPr>
            <a:r>
              <a:rPr lang="en-GB" b="1" i="1" dirty="0"/>
              <a:t>To create a supportive environment.</a:t>
            </a:r>
          </a:p>
          <a:p>
            <a:pPr marL="214313" indent="-214313">
              <a:buFont typeface="Arial" panose="020B0604020202020204" pitchFamily="34" charset="0"/>
              <a:buChar char="•"/>
            </a:pPr>
            <a:r>
              <a:rPr lang="en-GB" b="1" i="1" dirty="0"/>
              <a:t>To celebrate each other's success.</a:t>
            </a:r>
          </a:p>
          <a:p>
            <a:pPr marL="214313" indent="-214313">
              <a:buFont typeface="Arial" panose="020B0604020202020204" pitchFamily="34" charset="0"/>
              <a:buChar char="•"/>
            </a:pPr>
            <a:endParaRPr lang="en-GB" sz="1350" dirty="0"/>
          </a:p>
        </p:txBody>
      </p:sp>
      <p:sp>
        <p:nvSpPr>
          <p:cNvPr id="2" name="Rectangle 1">
            <a:extLst>
              <a:ext uri="{FF2B5EF4-FFF2-40B4-BE49-F238E27FC236}">
                <a16:creationId xmlns:a16="http://schemas.microsoft.com/office/drawing/2014/main" id="{4E8CC937-2139-7E53-9336-2F8C68323444}"/>
              </a:ext>
            </a:extLst>
          </p:cNvPr>
          <p:cNvSpPr/>
          <p:nvPr/>
        </p:nvSpPr>
        <p:spPr>
          <a:xfrm>
            <a:off x="230319" y="1605356"/>
            <a:ext cx="8662736" cy="40563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9847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52236" y="1347574"/>
            <a:ext cx="8229600" cy="4525962"/>
          </a:xfrm>
        </p:spPr>
        <p:txBody>
          <a:bodyPr>
            <a:normAutofit/>
          </a:bodyPr>
          <a:lstStyle/>
          <a:p>
            <a:pPr marL="109728" indent="0">
              <a:buNone/>
            </a:pPr>
            <a:r>
              <a:rPr lang="en-GB" sz="2400" dirty="0">
                <a:latin typeface="Arial" panose="020B0604020202020204" pitchFamily="34" charset="0"/>
                <a:cs typeface="Arial" panose="020B0604020202020204" pitchFamily="34" charset="0"/>
              </a:rPr>
              <a:t>The move to a three year KS4 curriculum presents an excellent opportunity for all students to:</a:t>
            </a:r>
          </a:p>
          <a:p>
            <a:pPr marL="109728" indent="0">
              <a:buNone/>
            </a:pPr>
            <a:endParaRPr lang="en-GB" sz="900" dirty="0">
              <a:latin typeface="Arial" panose="020B0604020202020204" pitchFamily="34" charset="0"/>
              <a:cs typeface="Arial" panose="020B0604020202020204" pitchFamily="34" charset="0"/>
            </a:endParaRPr>
          </a:p>
          <a:p>
            <a:pPr>
              <a:buClrTx/>
              <a:buSzPct val="100000"/>
              <a:buFont typeface="Arial" panose="020B0604020202020204" pitchFamily="34" charset="0"/>
              <a:buChar char="•"/>
            </a:pPr>
            <a:r>
              <a:rPr lang="en-GB" sz="2400" dirty="0">
                <a:latin typeface="Arial" panose="020B0604020202020204" pitchFamily="34" charset="0"/>
                <a:cs typeface="Arial" panose="020B0604020202020204" pitchFamily="34" charset="0"/>
              </a:rPr>
              <a:t>Embed good practices and habits</a:t>
            </a:r>
          </a:p>
          <a:p>
            <a:pPr>
              <a:buClrTx/>
              <a:buSzPct val="100000"/>
              <a:buFont typeface="Arial" panose="020B0604020202020204" pitchFamily="34" charset="0"/>
              <a:buChar char="•"/>
            </a:pPr>
            <a:r>
              <a:rPr lang="en-GB" sz="2400" dirty="0">
                <a:latin typeface="Arial" panose="020B0604020202020204" pitchFamily="34" charset="0"/>
                <a:cs typeface="Arial" panose="020B0604020202020204" pitchFamily="34" charset="0"/>
              </a:rPr>
              <a:t>Develop effective revision techniques</a:t>
            </a:r>
          </a:p>
          <a:p>
            <a:pPr>
              <a:buClrTx/>
              <a:buSzPct val="100000"/>
              <a:buFont typeface="Arial" panose="020B0604020202020204" pitchFamily="34" charset="0"/>
              <a:buChar char="•"/>
            </a:pPr>
            <a:r>
              <a:rPr lang="en-GB" sz="2400" dirty="0">
                <a:latin typeface="Arial" panose="020B0604020202020204" pitchFamily="34" charset="0"/>
                <a:cs typeface="Arial" panose="020B0604020202020204" pitchFamily="34" charset="0"/>
              </a:rPr>
              <a:t>Understand their learning styles</a:t>
            </a:r>
          </a:p>
          <a:p>
            <a:pPr>
              <a:buClrTx/>
              <a:buSzPct val="100000"/>
              <a:buFont typeface="Arial" panose="020B0604020202020204" pitchFamily="34" charset="0"/>
              <a:buChar char="•"/>
            </a:pPr>
            <a:r>
              <a:rPr lang="en-GB" sz="2400" dirty="0">
                <a:latin typeface="Arial" panose="020B0604020202020204" pitchFamily="34" charset="0"/>
                <a:cs typeface="Arial" panose="020B0604020202020204" pitchFamily="34" charset="0"/>
              </a:rPr>
              <a:t>Identify pressure points and learn to manage their time effectively</a:t>
            </a:r>
          </a:p>
          <a:p>
            <a:pPr>
              <a:buClrTx/>
              <a:buSzPct val="100000"/>
              <a:buFont typeface="Arial" panose="020B0604020202020204" pitchFamily="34" charset="0"/>
              <a:buChar char="•"/>
            </a:pPr>
            <a:r>
              <a:rPr lang="en-GB" sz="2400" dirty="0">
                <a:latin typeface="Arial" panose="020B0604020202020204" pitchFamily="34" charset="0"/>
                <a:cs typeface="Arial" panose="020B0604020202020204" pitchFamily="34" charset="0"/>
              </a:rPr>
              <a:t>Understand the assessment objectives in each subject more comprehensively</a:t>
            </a:r>
          </a:p>
          <a:p>
            <a:pPr>
              <a:buClrTx/>
              <a:buSzPct val="100000"/>
              <a:buFont typeface="Arial" panose="020B0604020202020204" pitchFamily="34" charset="0"/>
              <a:buChar char="•"/>
            </a:pPr>
            <a:r>
              <a:rPr lang="en-GB" sz="2400" dirty="0">
                <a:latin typeface="Arial" panose="020B0604020202020204" pitchFamily="34" charset="0"/>
                <a:cs typeface="Arial" panose="020B0604020202020204" pitchFamily="34" charset="0"/>
              </a:rPr>
              <a:t>Develop mastery of their subjects</a:t>
            </a:r>
          </a:p>
          <a:p>
            <a:pPr marL="109728" indent="0">
              <a:buNone/>
            </a:pPr>
            <a:endParaRPr lang="en-GB" dirty="0"/>
          </a:p>
        </p:txBody>
      </p:sp>
      <p:sp>
        <p:nvSpPr>
          <p:cNvPr id="3" name="Title 2"/>
          <p:cNvSpPr>
            <a:spLocks noGrp="1"/>
          </p:cNvSpPr>
          <p:nvPr>
            <p:ph type="title"/>
          </p:nvPr>
        </p:nvSpPr>
        <p:spPr>
          <a:xfrm>
            <a:off x="2357919" y="141074"/>
            <a:ext cx="4618234" cy="1143000"/>
          </a:xfrm>
        </p:spPr>
        <p:txBody>
          <a:bodyPr>
            <a:normAutofit/>
          </a:bodyPr>
          <a:lstStyle/>
          <a:p>
            <a:r>
              <a:rPr lang="en-GB" sz="4000" dirty="0">
                <a:solidFill>
                  <a:srgbClr val="0070C0"/>
                </a:solidFill>
                <a:effectLst/>
                <a:latin typeface="Arial" panose="020B0604020202020204" pitchFamily="34" charset="0"/>
                <a:cs typeface="Arial" panose="020B0604020202020204" pitchFamily="34" charset="0"/>
              </a:rPr>
              <a:t>Embed Key Skills </a:t>
            </a:r>
          </a:p>
        </p:txBody>
      </p:sp>
    </p:spTree>
    <p:custDataLst>
      <p:tags r:id="rId1"/>
    </p:custDataLst>
    <p:extLst>
      <p:ext uri="{BB962C8B-B14F-4D97-AF65-F5344CB8AC3E}">
        <p14:creationId xmlns:p14="http://schemas.microsoft.com/office/powerpoint/2010/main" val="2066204308"/>
      </p:ext>
    </p:extLst>
  </p:cSld>
  <p:clrMapOvr>
    <a:masterClrMapping/>
  </p:clrMapOvr>
  <mc:AlternateContent xmlns:mc="http://schemas.openxmlformats.org/markup-compatibility/2006" xmlns:p14="http://schemas.microsoft.com/office/powerpoint/2010/main">
    <mc:Choice Requires="p14">
      <p:transition spd="slow" p14:dur="2000" advClick="0" advTm="35000"/>
    </mc:Choice>
    <mc:Fallback xmlns="">
      <p:transition spd="slow" advClick="0" advTm="3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626202" y="1118919"/>
            <a:ext cx="8261176" cy="5112568"/>
          </a:xfrm>
        </p:spPr>
        <p:txBody>
          <a:bodyPr>
            <a:normAutofit fontScale="92500" lnSpcReduction="10000"/>
          </a:bodyPr>
          <a:lstStyle/>
          <a:p>
            <a:pPr lvl="0">
              <a:lnSpc>
                <a:spcPct val="150000"/>
              </a:lnSpc>
            </a:pPr>
            <a:r>
              <a:rPr lang="en-GB" sz="2600" dirty="0">
                <a:latin typeface="Arial" panose="020B0604020202020204" pitchFamily="34" charset="0"/>
                <a:cs typeface="Arial" panose="020B0604020202020204" pitchFamily="34" charset="0"/>
              </a:rPr>
              <a:t>Talk to students about their studies</a:t>
            </a:r>
          </a:p>
          <a:p>
            <a:pPr>
              <a:lnSpc>
                <a:spcPct val="150000"/>
              </a:lnSpc>
            </a:pPr>
            <a:r>
              <a:rPr lang="en-GB" sz="2600" dirty="0">
                <a:latin typeface="Arial" panose="020B0604020202020204" pitchFamily="34" charset="0"/>
                <a:cs typeface="Arial" panose="020B0604020202020204" pitchFamily="34" charset="0"/>
              </a:rPr>
              <a:t>Support organisation</a:t>
            </a:r>
          </a:p>
          <a:p>
            <a:pPr lvl="0">
              <a:lnSpc>
                <a:spcPct val="150000"/>
              </a:lnSpc>
            </a:pPr>
            <a:r>
              <a:rPr lang="en-GB" sz="2600" dirty="0">
                <a:latin typeface="Arial" panose="020B0604020202020204" pitchFamily="34" charset="0"/>
                <a:cs typeface="Arial" panose="020B0604020202020204" pitchFamily="34" charset="0"/>
              </a:rPr>
              <a:t>Encourage good attendance</a:t>
            </a:r>
          </a:p>
          <a:p>
            <a:pPr lvl="0">
              <a:lnSpc>
                <a:spcPct val="150000"/>
              </a:lnSpc>
            </a:pPr>
            <a:r>
              <a:rPr lang="en-GB" sz="2600" dirty="0">
                <a:latin typeface="Arial" panose="020B0604020202020204" pitchFamily="34" charset="0"/>
                <a:cs typeface="Arial" panose="020B0604020202020204" pitchFamily="34" charset="0"/>
              </a:rPr>
              <a:t>Make sure they arrive to school on time</a:t>
            </a:r>
          </a:p>
          <a:p>
            <a:pPr lvl="0">
              <a:lnSpc>
                <a:spcPct val="150000"/>
              </a:lnSpc>
            </a:pPr>
            <a:r>
              <a:rPr lang="en-GB" sz="2600" dirty="0">
                <a:latin typeface="Arial" panose="020B0604020202020204" pitchFamily="34" charset="0"/>
                <a:cs typeface="Arial" panose="020B0604020202020204" pitchFamily="34" charset="0"/>
              </a:rPr>
              <a:t>Contact Form Tutor</a:t>
            </a:r>
          </a:p>
          <a:p>
            <a:pPr lvl="0">
              <a:lnSpc>
                <a:spcPct val="150000"/>
              </a:lnSpc>
            </a:pPr>
            <a:r>
              <a:rPr lang="en-GB" sz="2600" dirty="0">
                <a:latin typeface="Arial" panose="020B0604020202020204" pitchFamily="34" charset="0"/>
                <a:cs typeface="Arial" panose="020B0604020202020204" pitchFamily="34" charset="0"/>
              </a:rPr>
              <a:t>Monitor homework</a:t>
            </a:r>
          </a:p>
          <a:p>
            <a:pPr lvl="0">
              <a:lnSpc>
                <a:spcPct val="150000"/>
              </a:lnSpc>
            </a:pPr>
            <a:r>
              <a:rPr lang="en-GB" sz="2600" dirty="0">
                <a:latin typeface="Arial" panose="020B0604020202020204" pitchFamily="34" charset="0"/>
                <a:cs typeface="Arial" panose="020B0604020202020204" pitchFamily="34" charset="0"/>
              </a:rPr>
              <a:t>Establish good study habits and regular revision</a:t>
            </a:r>
          </a:p>
          <a:p>
            <a:pPr lvl="0">
              <a:lnSpc>
                <a:spcPct val="150000"/>
              </a:lnSpc>
            </a:pPr>
            <a:r>
              <a:rPr lang="en-GB" sz="2600" dirty="0">
                <a:latin typeface="Arial" panose="020B0604020202020204" pitchFamily="34" charset="0"/>
                <a:cs typeface="Arial" panose="020B0604020202020204" pitchFamily="34" charset="0"/>
              </a:rPr>
              <a:t>Encourage a work life balance</a:t>
            </a:r>
          </a:p>
          <a:p>
            <a:pPr lvl="0">
              <a:lnSpc>
                <a:spcPct val="150000"/>
              </a:lnSpc>
            </a:pPr>
            <a:r>
              <a:rPr lang="en-GB" sz="2600" dirty="0">
                <a:latin typeface="Arial" panose="020B0604020202020204" pitchFamily="34" charset="0"/>
                <a:cs typeface="Arial" panose="020B0604020202020204" pitchFamily="34" charset="0"/>
              </a:rPr>
              <a:t>Reduce social media use and encourage reading</a:t>
            </a:r>
          </a:p>
        </p:txBody>
      </p:sp>
      <p:sp>
        <p:nvSpPr>
          <p:cNvPr id="4" name="Rectangle 2">
            <a:extLst>
              <a:ext uri="{FF2B5EF4-FFF2-40B4-BE49-F238E27FC236}">
                <a16:creationId xmlns:a16="http://schemas.microsoft.com/office/drawing/2014/main" id="{61D61069-400B-A17A-4BFC-45D54A080AEB}"/>
              </a:ext>
            </a:extLst>
          </p:cNvPr>
          <p:cNvSpPr>
            <a:spLocks noGrp="1" noChangeArrowheads="1"/>
          </p:cNvSpPr>
          <p:nvPr>
            <p:ph type="title"/>
          </p:nvPr>
        </p:nvSpPr>
        <p:spPr>
          <a:xfrm>
            <a:off x="-470081" y="-24081"/>
            <a:ext cx="10084161" cy="1143000"/>
          </a:xfrm>
        </p:spPr>
        <p:txBody>
          <a:bodyPr>
            <a:noAutofit/>
          </a:bodyPr>
          <a:lstStyle/>
          <a:p>
            <a:pPr algn="ctr" eaLnBrk="1" fontAlgn="auto" hangingPunct="1">
              <a:spcAft>
                <a:spcPts val="0"/>
              </a:spcAft>
              <a:defRPr/>
            </a:pPr>
            <a:r>
              <a:rPr lang="en-GB" sz="4000">
                <a:solidFill>
                  <a:srgbClr val="0070C0"/>
                </a:solidFill>
                <a:latin typeface="Arial" panose="020B0604020202020204" pitchFamily="34" charset="0"/>
                <a:cs typeface="Arial" panose="020B0604020202020204" pitchFamily="34" charset="0"/>
              </a:rPr>
              <a:t>How parents can support transition</a:t>
            </a:r>
          </a:p>
        </p:txBody>
      </p:sp>
    </p:spTree>
    <p:extLst>
      <p:ext uri="{BB962C8B-B14F-4D97-AF65-F5344CB8AC3E}">
        <p14:creationId xmlns:p14="http://schemas.microsoft.com/office/powerpoint/2010/main" val="27642178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051720" y="1268760"/>
            <a:ext cx="4752528" cy="4176464"/>
          </a:xfrm>
          <a:prstGeom prst="ellipse">
            <a:avLst/>
          </a:prstGeom>
          <a:noFill/>
          <a:ln w="1270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3023828" y="2390459"/>
            <a:ext cx="2952328" cy="1800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a:t>Success</a:t>
            </a:r>
          </a:p>
        </p:txBody>
      </p:sp>
      <p:grpSp>
        <p:nvGrpSpPr>
          <p:cNvPr id="17" name="Group 16"/>
          <p:cNvGrpSpPr/>
          <p:nvPr/>
        </p:nvGrpSpPr>
        <p:grpSpPr>
          <a:xfrm>
            <a:off x="3005026" y="81222"/>
            <a:ext cx="2952328" cy="2309237"/>
            <a:chOff x="467544" y="476672"/>
            <a:chExt cx="2952328" cy="2309237"/>
          </a:xfrm>
        </p:grpSpPr>
        <p:sp>
          <p:nvSpPr>
            <p:cNvPr id="5" name="Oval 4"/>
            <p:cNvSpPr/>
            <p:nvPr/>
          </p:nvSpPr>
          <p:spPr>
            <a:xfrm>
              <a:off x="467544" y="476672"/>
              <a:ext cx="2952328" cy="1800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a:t>Student</a:t>
              </a:r>
            </a:p>
          </p:txBody>
        </p:sp>
        <p:cxnSp>
          <p:nvCxnSpPr>
            <p:cNvPr id="9" name="Straight Connector 8"/>
            <p:cNvCxnSpPr>
              <a:stCxn id="4" idx="0"/>
              <a:endCxn id="5" idx="4"/>
            </p:cNvCxnSpPr>
            <p:nvPr/>
          </p:nvCxnSpPr>
          <p:spPr>
            <a:xfrm flipH="1" flipV="1">
              <a:off x="1943708" y="2276872"/>
              <a:ext cx="18802" cy="509037"/>
            </a:xfrm>
            <a:prstGeom prst="line">
              <a:avLst/>
            </a:prstGeom>
            <a:ln w="5715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5543798" y="3927026"/>
            <a:ext cx="3079598" cy="2063833"/>
            <a:chOff x="5596858" y="213039"/>
            <a:chExt cx="3079598" cy="2063833"/>
          </a:xfrm>
        </p:grpSpPr>
        <p:sp>
          <p:nvSpPr>
            <p:cNvPr id="6" name="Oval 5"/>
            <p:cNvSpPr/>
            <p:nvPr/>
          </p:nvSpPr>
          <p:spPr>
            <a:xfrm>
              <a:off x="5724128" y="476672"/>
              <a:ext cx="2952328" cy="1800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a:t>Parent</a:t>
              </a:r>
            </a:p>
          </p:txBody>
        </p:sp>
        <p:cxnSp>
          <p:nvCxnSpPr>
            <p:cNvPr id="10" name="Straight Connector 9"/>
            <p:cNvCxnSpPr>
              <a:stCxn id="4" idx="5"/>
              <a:endCxn id="6" idx="1"/>
            </p:cNvCxnSpPr>
            <p:nvPr/>
          </p:nvCxnSpPr>
          <p:spPr>
            <a:xfrm>
              <a:off x="5596858" y="213039"/>
              <a:ext cx="559628" cy="527266"/>
            </a:xfrm>
            <a:prstGeom prst="line">
              <a:avLst/>
            </a:prstGeom>
            <a:ln w="5715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95536" y="3999034"/>
            <a:ext cx="3060650" cy="2022254"/>
            <a:chOff x="3023828" y="4287066"/>
            <a:chExt cx="3060650" cy="2022254"/>
          </a:xfrm>
        </p:grpSpPr>
        <p:sp>
          <p:nvSpPr>
            <p:cNvPr id="7" name="Oval 6"/>
            <p:cNvSpPr/>
            <p:nvPr/>
          </p:nvSpPr>
          <p:spPr>
            <a:xfrm>
              <a:off x="3023828" y="4509120"/>
              <a:ext cx="2952328" cy="1800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a:t>School</a:t>
              </a:r>
            </a:p>
          </p:txBody>
        </p:sp>
        <p:cxnSp>
          <p:nvCxnSpPr>
            <p:cNvPr id="13" name="Straight Connector 12"/>
            <p:cNvCxnSpPr>
              <a:stCxn id="7" idx="7"/>
              <a:endCxn id="4" idx="3"/>
            </p:cNvCxnSpPr>
            <p:nvPr/>
          </p:nvCxnSpPr>
          <p:spPr>
            <a:xfrm flipV="1">
              <a:off x="5543798" y="4287066"/>
              <a:ext cx="540680" cy="485687"/>
            </a:xfrm>
            <a:prstGeom prst="line">
              <a:avLst/>
            </a:prstGeom>
            <a:ln w="5715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46275994"/>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4B7D28-85BF-BF70-C5A7-4E1A69A373EF}"/>
              </a:ext>
            </a:extLst>
          </p:cNvPr>
          <p:cNvSpPr>
            <a:spLocks noGrp="1"/>
          </p:cNvSpPr>
          <p:nvPr>
            <p:ph idx="1"/>
          </p:nvPr>
        </p:nvSpPr>
        <p:spPr/>
        <p:txBody>
          <a:bodyPr/>
          <a:lstStyle/>
          <a:p>
            <a:endParaRPr lang="en-GB" dirty="0"/>
          </a:p>
        </p:txBody>
      </p:sp>
      <p:sp>
        <p:nvSpPr>
          <p:cNvPr id="3" name="Title 2">
            <a:extLst>
              <a:ext uri="{FF2B5EF4-FFF2-40B4-BE49-F238E27FC236}">
                <a16:creationId xmlns:a16="http://schemas.microsoft.com/office/drawing/2014/main" id="{F157E803-BC55-C295-A32C-1DCCF80AE08B}"/>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E8A52E05-0600-F057-6F30-2392928A7B97}"/>
              </a:ext>
            </a:extLst>
          </p:cNvPr>
          <p:cNvPicPr>
            <a:picLocks noChangeAspect="1"/>
          </p:cNvPicPr>
          <p:nvPr/>
        </p:nvPicPr>
        <p:blipFill>
          <a:blip r:embed="rId3"/>
          <a:stretch>
            <a:fillRect/>
          </a:stretch>
        </p:blipFill>
        <p:spPr>
          <a:xfrm>
            <a:off x="457200" y="274638"/>
            <a:ext cx="8433348" cy="6412089"/>
          </a:xfrm>
          <a:prstGeom prst="rect">
            <a:avLst/>
          </a:prstGeom>
        </p:spPr>
      </p:pic>
    </p:spTree>
    <p:extLst>
      <p:ext uri="{BB962C8B-B14F-4D97-AF65-F5344CB8AC3E}">
        <p14:creationId xmlns:p14="http://schemas.microsoft.com/office/powerpoint/2010/main" val="37270197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29A9D2-3235-5D18-C207-84180F744377}"/>
              </a:ext>
            </a:extLst>
          </p:cNvPr>
          <p:cNvPicPr>
            <a:picLocks noChangeAspect="1"/>
          </p:cNvPicPr>
          <p:nvPr/>
        </p:nvPicPr>
        <p:blipFill rotWithShape="1">
          <a:blip r:embed="rId3"/>
          <a:srcRect l="22620" r="18000"/>
          <a:stretch/>
        </p:blipFill>
        <p:spPr>
          <a:xfrm>
            <a:off x="457200" y="1481328"/>
            <a:ext cx="4038600" cy="4525963"/>
          </a:xfrm>
          <a:prstGeom prst="rect">
            <a:avLst/>
          </a:prstGeom>
          <a:noFill/>
        </p:spPr>
      </p:pic>
      <p:sp>
        <p:nvSpPr>
          <p:cNvPr id="2" name="Content Placeholder 1">
            <a:extLst>
              <a:ext uri="{FF2B5EF4-FFF2-40B4-BE49-F238E27FC236}">
                <a16:creationId xmlns:a16="http://schemas.microsoft.com/office/drawing/2014/main" id="{11C3D48A-BA1B-B151-25F5-DB5E3938B67F}"/>
              </a:ext>
            </a:extLst>
          </p:cNvPr>
          <p:cNvSpPr>
            <a:spLocks noGrp="1"/>
          </p:cNvSpPr>
          <p:nvPr>
            <p:ph sz="half" idx="2"/>
          </p:nvPr>
        </p:nvSpPr>
        <p:spPr>
          <a:xfrm>
            <a:off x="4648200" y="1481328"/>
            <a:ext cx="4038600" cy="4525963"/>
          </a:xfrm>
        </p:spPr>
        <p:txBody>
          <a:bodyPr wrap="square" anchor="t">
            <a:normAutofit lnSpcReduction="10000"/>
          </a:bodyPr>
          <a:lstStyle/>
          <a:p>
            <a:r>
              <a:rPr lang="en-GB">
                <a:latin typeface="Arial" panose="020B0604020202020204" pitchFamily="34" charset="0"/>
                <a:cs typeface="Arial" panose="020B0604020202020204" pitchFamily="34" charset="0"/>
              </a:rPr>
              <a:t>Regular reading</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Reading out loud to you</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Modelling reading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Sparking interest and taking an interest in what they are reading</a:t>
            </a:r>
          </a:p>
        </p:txBody>
      </p:sp>
      <p:sp>
        <p:nvSpPr>
          <p:cNvPr id="3" name="Title 2">
            <a:extLst>
              <a:ext uri="{FF2B5EF4-FFF2-40B4-BE49-F238E27FC236}">
                <a16:creationId xmlns:a16="http://schemas.microsoft.com/office/drawing/2014/main" id="{E9CACF05-B407-FE2C-604B-BD0D7E09EE2D}"/>
              </a:ext>
            </a:extLst>
          </p:cNvPr>
          <p:cNvSpPr>
            <a:spLocks noGrp="1"/>
          </p:cNvSpPr>
          <p:nvPr>
            <p:ph type="title"/>
          </p:nvPr>
        </p:nvSpPr>
        <p:spPr>
          <a:xfrm>
            <a:off x="457200" y="274638"/>
            <a:ext cx="8229600" cy="1143000"/>
          </a:xfrm>
        </p:spPr>
        <p:txBody>
          <a:bodyPr anchor="ctr">
            <a:normAutofit/>
          </a:bodyPr>
          <a:lstStyle/>
          <a:p>
            <a:r>
              <a:rPr lang="en-GB">
                <a:latin typeface="Arial" panose="020B0604020202020204" pitchFamily="34" charset="0"/>
                <a:cs typeface="Arial" panose="020B0604020202020204" pitchFamily="34" charset="0"/>
              </a:rPr>
              <a:t>Reading</a:t>
            </a:r>
            <a:r>
              <a:rPr lang="en-GB"/>
              <a:t> at home</a:t>
            </a:r>
          </a:p>
        </p:txBody>
      </p:sp>
    </p:spTree>
    <p:extLst>
      <p:ext uri="{BB962C8B-B14F-4D97-AF65-F5344CB8AC3E}">
        <p14:creationId xmlns:p14="http://schemas.microsoft.com/office/powerpoint/2010/main" val="19531000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556321" y="1094794"/>
            <a:ext cx="7766044" cy="4525962"/>
          </a:xfrm>
        </p:spPr>
        <p:txBody>
          <a:bodyPr/>
          <a:lstStyle/>
          <a:p>
            <a:pPr lvl="0"/>
            <a:r>
              <a:rPr lang="en-GB" sz="2000" dirty="0">
                <a:latin typeface="Arial" panose="020B0604020202020204" pitchFamily="34" charset="0"/>
                <a:cs typeface="Arial" panose="020B0604020202020204" pitchFamily="34" charset="0"/>
              </a:rPr>
              <a:t>There is a huge emphasis on reading as one of the keys to success across many subjects in the school supporting their understanding of questions, texts and development of vocabulary for their writing</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pPr lvl="0"/>
            <a:r>
              <a:rPr lang="en-GB" sz="2000" dirty="0">
                <a:latin typeface="Arial" panose="020B0604020202020204" pitchFamily="34" charset="0"/>
                <a:cs typeface="Arial" panose="020B0604020202020204" pitchFamily="34" charset="0"/>
              </a:rPr>
              <a:t>Reading at home, fiction or non-fiction, and being asked questions about this will really help your child to develop their understanding further</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In form time every week we have a Drop Everything and Read (DEAR) morning and students are required to bring a book. However, we recommend that students bring a reading book with them everyday.</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sp>
        <p:nvSpPr>
          <p:cNvPr id="3" name="Title 1"/>
          <p:cNvSpPr txBox="1">
            <a:spLocks noGrp="1"/>
          </p:cNvSpPr>
          <p:nvPr>
            <p:ph type="title"/>
          </p:nvPr>
        </p:nvSpPr>
        <p:spPr>
          <a:xfrm>
            <a:off x="358079" y="23019"/>
            <a:ext cx="8229600" cy="1143000"/>
          </a:xfrm>
        </p:spPr>
        <p:txBody>
          <a:bodyPr>
            <a:noAutofit/>
          </a:bodyPr>
          <a:lstStyle/>
          <a:p>
            <a:pPr lvl="0" algn="ctr"/>
            <a:r>
              <a:rPr lang="en-GB" sz="4800">
                <a:solidFill>
                  <a:srgbClr val="0070C0"/>
                </a:solidFill>
                <a:latin typeface="Arial" panose="020B0604020202020204" pitchFamily="34" charset="0"/>
                <a:cs typeface="Arial" panose="020B0604020202020204" pitchFamily="34" charset="0"/>
              </a:rPr>
              <a:t>The Importance of Reading</a:t>
            </a:r>
          </a:p>
        </p:txBody>
      </p:sp>
    </p:spTree>
    <p:extLst>
      <p:ext uri="{BB962C8B-B14F-4D97-AF65-F5344CB8AC3E}">
        <p14:creationId xmlns:p14="http://schemas.microsoft.com/office/powerpoint/2010/main" val="589188796"/>
      </p:ext>
    </p:extLst>
  </p:cSld>
  <p:clrMapOvr>
    <a:masterClrMapping/>
  </p:clrMapOvr>
  <mc:AlternateContent xmlns:mc="http://schemas.openxmlformats.org/markup-compatibility/2006" xmlns:p14="http://schemas.microsoft.com/office/powerpoint/2010/main">
    <mc:Choice Requires="p14">
      <p:transition spd="slow" p14:dur="2000" advTm="47606"/>
    </mc:Choice>
    <mc:Fallback xmlns="">
      <p:transition spd="slow" advTm="4760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5C6832E-07FC-3106-57C9-4ED727BE4D6A}"/>
              </a:ext>
            </a:extLst>
          </p:cNvPr>
          <p:cNvPicPr>
            <a:picLocks noGrp="1" noChangeAspect="1"/>
          </p:cNvPicPr>
          <p:nvPr>
            <p:ph idx="1"/>
          </p:nvPr>
        </p:nvPicPr>
        <p:blipFill>
          <a:blip r:embed="rId3"/>
          <a:stretch>
            <a:fillRect/>
          </a:stretch>
        </p:blipFill>
        <p:spPr>
          <a:xfrm>
            <a:off x="457200" y="1296499"/>
            <a:ext cx="7942795" cy="4525962"/>
          </a:xfrm>
          <a:prstGeom prst="rect">
            <a:avLst/>
          </a:prstGeom>
        </p:spPr>
      </p:pic>
      <p:sp>
        <p:nvSpPr>
          <p:cNvPr id="3" name="Title 2">
            <a:extLst>
              <a:ext uri="{FF2B5EF4-FFF2-40B4-BE49-F238E27FC236}">
                <a16:creationId xmlns:a16="http://schemas.microsoft.com/office/drawing/2014/main" id="{BD4E7F8D-A7E1-FCA8-D51B-2D51B7F4002A}"/>
              </a:ext>
            </a:extLst>
          </p:cNvPr>
          <p:cNvSpPr>
            <a:spLocks noGrp="1"/>
          </p:cNvSpPr>
          <p:nvPr>
            <p:ph type="title"/>
          </p:nvPr>
        </p:nvSpPr>
        <p:spPr/>
        <p:txBody>
          <a:bodyPr/>
          <a:lstStyle/>
          <a:p>
            <a:r>
              <a:rPr lang="en-GB">
                <a:latin typeface="Arial" panose="020B0604020202020204" pitchFamily="34" charset="0"/>
                <a:cs typeface="Arial" panose="020B0604020202020204" pitchFamily="34" charset="0"/>
              </a:rPr>
              <a:t>Reading has impact!</a:t>
            </a:r>
          </a:p>
        </p:txBody>
      </p:sp>
    </p:spTree>
    <p:extLst>
      <p:ext uri="{BB962C8B-B14F-4D97-AF65-F5344CB8AC3E}">
        <p14:creationId xmlns:p14="http://schemas.microsoft.com/office/powerpoint/2010/main" val="27100742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3568" y="374676"/>
            <a:ext cx="8229600" cy="1143000"/>
          </a:xfrm>
        </p:spPr>
        <p:txBody>
          <a:bodyPr>
            <a:normAutofit/>
          </a:bodyPr>
          <a:lstStyle/>
          <a:p>
            <a:r>
              <a:rPr lang="en-GB" sz="4000" u="sng" dirty="0">
                <a:solidFill>
                  <a:schemeClr val="tx1"/>
                </a:solidFill>
                <a:effectLst/>
                <a:latin typeface="Arial" panose="020B0604020202020204" pitchFamily="34" charset="0"/>
                <a:cs typeface="Arial" panose="020B0604020202020204" pitchFamily="34" charset="0"/>
              </a:rPr>
              <a:t>Student</a:t>
            </a:r>
          </a:p>
        </p:txBody>
      </p:sp>
      <p:sp>
        <p:nvSpPr>
          <p:cNvPr id="5" name="TextBox 4"/>
          <p:cNvSpPr txBox="1"/>
          <p:nvPr/>
        </p:nvSpPr>
        <p:spPr>
          <a:xfrm>
            <a:off x="683568" y="1417638"/>
            <a:ext cx="5000087" cy="1685846"/>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en-GB" sz="2400" dirty="0"/>
              <a:t>Sleep</a:t>
            </a:r>
          </a:p>
          <a:p>
            <a:pPr marL="342900" indent="-342900">
              <a:lnSpc>
                <a:spcPct val="150000"/>
              </a:lnSpc>
              <a:buFont typeface="Arial" panose="020B0604020202020204" pitchFamily="34" charset="0"/>
              <a:buChar char="•"/>
            </a:pPr>
            <a:r>
              <a:rPr lang="en-GB" sz="2400" dirty="0"/>
              <a:t>Nutrition</a:t>
            </a:r>
          </a:p>
          <a:p>
            <a:pPr marL="342900" indent="-342900">
              <a:lnSpc>
                <a:spcPct val="150000"/>
              </a:lnSpc>
              <a:buFont typeface="Arial" panose="020B0604020202020204" pitchFamily="34" charset="0"/>
              <a:buChar char="•"/>
            </a:pPr>
            <a:r>
              <a:rPr lang="en-GB" sz="2400" dirty="0"/>
              <a:t>Exercise/non-academic activities</a:t>
            </a:r>
          </a:p>
        </p:txBody>
      </p:sp>
      <p:pic>
        <p:nvPicPr>
          <p:cNvPr id="2" name="Picture 1"/>
          <p:cNvPicPr>
            <a:picLocks noChangeAspect="1"/>
          </p:cNvPicPr>
          <p:nvPr/>
        </p:nvPicPr>
        <p:blipFill>
          <a:blip r:embed="rId3"/>
          <a:stretch>
            <a:fillRect/>
          </a:stretch>
        </p:blipFill>
        <p:spPr>
          <a:xfrm>
            <a:off x="5292080" y="3196314"/>
            <a:ext cx="3283074" cy="3150528"/>
          </a:xfrm>
          <a:prstGeom prst="rect">
            <a:avLst/>
          </a:prstGeom>
        </p:spPr>
      </p:pic>
    </p:spTree>
    <p:extLst>
      <p:ext uri="{BB962C8B-B14F-4D97-AF65-F5344CB8AC3E}">
        <p14:creationId xmlns:p14="http://schemas.microsoft.com/office/powerpoint/2010/main" val="2730189339"/>
      </p:ext>
    </p:extLst>
  </p:cSld>
  <p:clrMapOvr>
    <a:masterClrMapping/>
  </p:clrMapOvr>
  <mc:AlternateContent xmlns:mc="http://schemas.openxmlformats.org/markup-compatibility/2006" xmlns:p14="http://schemas.microsoft.com/office/powerpoint/2010/main">
    <mc:Choice Requires="p14">
      <p:transition spd="slow" p14:dur="2000" advClick="0" advTm="26415"/>
    </mc:Choice>
    <mc:Fallback xmlns="">
      <p:transition spd="slow" advClick="0" advTm="26415"/>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6968" y="27432"/>
            <a:ext cx="3182128" cy="3182128"/>
          </a:xfrm>
          <a:prstGeom prst="rect">
            <a:avLst/>
          </a:prstGeom>
        </p:spPr>
      </p:pic>
      <p:sp>
        <p:nvSpPr>
          <p:cNvPr id="2" name="Content Placeholder 1"/>
          <p:cNvSpPr>
            <a:spLocks noGrp="1"/>
          </p:cNvSpPr>
          <p:nvPr>
            <p:ph idx="1"/>
          </p:nvPr>
        </p:nvSpPr>
        <p:spPr>
          <a:xfrm>
            <a:off x="374904" y="2400165"/>
            <a:ext cx="7996368" cy="3410712"/>
          </a:xfrm>
        </p:spPr>
        <p:txBody>
          <a:bodyPr>
            <a:normAutofit fontScale="85000" lnSpcReduction="10000"/>
          </a:bodyPr>
          <a:lstStyle/>
          <a:p>
            <a:pPr>
              <a:spcBef>
                <a:spcPts val="0"/>
              </a:spcBef>
              <a:buClrTx/>
              <a:buSzPct val="100000"/>
            </a:pPr>
            <a:r>
              <a:rPr lang="en-US" sz="2400" dirty="0">
                <a:latin typeface="Arial" panose="020B0604020202020204" pitchFamily="34" charset="0"/>
                <a:cs typeface="Arial" panose="020B0604020202020204" pitchFamily="34" charset="0"/>
              </a:rPr>
              <a:t>Enriching and diverse curriculum. </a:t>
            </a:r>
          </a:p>
          <a:p>
            <a:pPr>
              <a:spcBef>
                <a:spcPts val="0"/>
              </a:spcBef>
              <a:buClrTx/>
              <a:buSzPct val="1000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endParaRPr lang="en-GB" sz="2400" dirty="0">
              <a:effectLst/>
              <a:latin typeface="Arial" panose="020B0604020202020204" pitchFamily="34" charset="0"/>
              <a:ea typeface="Times New Roman" panose="02020603050405020304" pitchFamily="18" charset="0"/>
              <a:cs typeface="Arial" panose="020B0604020202020204" pitchFamily="34" charset="0"/>
            </a:endParaRPr>
          </a:p>
          <a:p>
            <a:r>
              <a:rPr lang="en-GB" sz="2400" dirty="0">
                <a:effectLst/>
                <a:latin typeface="Arial" panose="020B0604020202020204" pitchFamily="34" charset="0"/>
                <a:ea typeface="Times New Roman" panose="02020603050405020304" pitchFamily="18" charset="0"/>
                <a:cs typeface="Arial" panose="020B0604020202020204" pitchFamily="34" charset="0"/>
              </a:rPr>
              <a:t>The three-year Key Stage 4 curriculum enables students time to develop subject mastery, commit knowledge to long term memory, develop connections to new knowledge to use this knowledge fluently.  </a:t>
            </a:r>
            <a:endParaRPr lang="en-GB"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109537" indent="0">
              <a:buNone/>
            </a:pPr>
            <a:r>
              <a:rPr lang="en-GB" sz="2400" dirty="0">
                <a:effectLst/>
                <a:latin typeface="Arial" panose="020B0604020202020204" pitchFamily="34" charset="0"/>
                <a:ea typeface="Times New Roman" panose="02020603050405020304" pitchFamily="18" charset="0"/>
                <a:cs typeface="Arial" panose="020B0604020202020204" pitchFamily="34" charset="0"/>
              </a:rPr>
              <a:t> </a:t>
            </a:r>
            <a:endParaRPr lang="en-GB"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Bef>
                <a:spcPts val="0"/>
              </a:spcBef>
              <a:buClrTx/>
              <a:buSzPct val="100000"/>
            </a:pPr>
            <a:r>
              <a:rPr lang="en-US" sz="2400" dirty="0">
                <a:latin typeface="Arial" panose="020B0604020202020204" pitchFamily="34" charset="0"/>
                <a:cs typeface="Arial" panose="020B0604020202020204" pitchFamily="34" charset="0"/>
              </a:rPr>
              <a:t>Enrichment days throughout the year - </a:t>
            </a:r>
            <a:r>
              <a:rPr lang="en-GB" sz="2400" dirty="0">
                <a:effectLst/>
                <a:latin typeface="Arial" panose="020B0604020202020204" pitchFamily="34" charset="0"/>
                <a:ea typeface="Times New Roman" panose="02020603050405020304" pitchFamily="18" charset="0"/>
              </a:rPr>
              <a:t>Computing, Creative Arts, Geography, History, the Holocaust, the environment, Religion and Worldviews, well-being and Enterprise Education</a:t>
            </a:r>
            <a:endParaRPr lang="en-US" sz="2400" dirty="0">
              <a:latin typeface="Arial" panose="020B0604020202020204" pitchFamily="34" charset="0"/>
              <a:cs typeface="Arial" panose="020B0604020202020204" pitchFamily="34" charset="0"/>
            </a:endParaRPr>
          </a:p>
          <a:p>
            <a:pPr>
              <a:spcBef>
                <a:spcPts val="0"/>
              </a:spcBef>
              <a:buClrTx/>
              <a:buSzPct val="1000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a:spcBef>
                <a:spcPts val="0"/>
              </a:spcBef>
              <a:buClrTx/>
              <a:buSzPct val="100000"/>
            </a:pPr>
            <a:endParaRPr lang="en-US" sz="24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a:bodyPr>
          <a:lstStyle/>
          <a:p>
            <a:r>
              <a:rPr lang="en-GB" sz="4000" dirty="0">
                <a:solidFill>
                  <a:schemeClr val="tx1"/>
                </a:solidFill>
                <a:effectLst/>
                <a:latin typeface="Arial" panose="020B0604020202020204" pitchFamily="34" charset="0"/>
                <a:cs typeface="Arial" panose="020B0604020202020204" pitchFamily="34" charset="0"/>
              </a:rPr>
              <a:t>Year 9 Matrix</a:t>
            </a:r>
          </a:p>
        </p:txBody>
      </p:sp>
    </p:spTree>
    <p:extLst>
      <p:ext uri="{BB962C8B-B14F-4D97-AF65-F5344CB8AC3E}">
        <p14:creationId xmlns:p14="http://schemas.microsoft.com/office/powerpoint/2010/main" val="241095373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40C4-6D27-6F47-5288-4AA88D25B4F0}"/>
              </a:ext>
            </a:extLst>
          </p:cNvPr>
          <p:cNvSpPr>
            <a:spLocks noGrp="1"/>
          </p:cNvSpPr>
          <p:nvPr>
            <p:ph type="title"/>
          </p:nvPr>
        </p:nvSpPr>
        <p:spPr/>
        <p:txBody>
          <a:bodyPr/>
          <a:lstStyle/>
          <a:p>
            <a:r>
              <a:rPr lang="en-GB" dirty="0"/>
              <a:t>Looking ahead to KS4</a:t>
            </a:r>
          </a:p>
        </p:txBody>
      </p:sp>
      <p:sp>
        <p:nvSpPr>
          <p:cNvPr id="3" name="Text Placeholder 2">
            <a:extLst>
              <a:ext uri="{FF2B5EF4-FFF2-40B4-BE49-F238E27FC236}">
                <a16:creationId xmlns:a16="http://schemas.microsoft.com/office/drawing/2014/main" id="{8454E35F-C5E6-A0AF-19ED-E0D10FF80D4C}"/>
              </a:ext>
            </a:extLst>
          </p:cNvPr>
          <p:cNvSpPr>
            <a:spLocks noGrp="1"/>
          </p:cNvSpPr>
          <p:nvPr>
            <p:ph type="body" sz="half" idx="1"/>
          </p:nvPr>
        </p:nvSpPr>
        <p:spPr>
          <a:xfrm>
            <a:off x="195263" y="1143000"/>
            <a:ext cx="3886200" cy="4419600"/>
          </a:xfrm>
        </p:spPr>
        <p:txBody>
          <a:bodyPr/>
          <a:lstStyle/>
          <a:p>
            <a:pPr marL="109537" indent="0">
              <a:buNone/>
            </a:pPr>
            <a:r>
              <a:rPr lang="en-GB" dirty="0"/>
              <a:t>Core subjects:</a:t>
            </a:r>
          </a:p>
          <a:p>
            <a:r>
              <a:rPr lang="en-GB" dirty="0"/>
              <a:t>English Language</a:t>
            </a:r>
          </a:p>
          <a:p>
            <a:r>
              <a:rPr lang="en-GB" dirty="0"/>
              <a:t>English Literature</a:t>
            </a:r>
          </a:p>
          <a:p>
            <a:r>
              <a:rPr lang="en-GB" dirty="0"/>
              <a:t>Mathematics</a:t>
            </a:r>
          </a:p>
          <a:p>
            <a:r>
              <a:rPr lang="en-GB" dirty="0"/>
              <a:t>Biology</a:t>
            </a:r>
          </a:p>
          <a:p>
            <a:r>
              <a:rPr lang="en-GB" dirty="0"/>
              <a:t>Chemistry</a:t>
            </a:r>
          </a:p>
          <a:p>
            <a:r>
              <a:rPr lang="en-GB" dirty="0"/>
              <a:t>Physics</a:t>
            </a:r>
          </a:p>
          <a:p>
            <a:endParaRPr lang="en-GB" dirty="0"/>
          </a:p>
          <a:p>
            <a:endParaRPr lang="en-GB" dirty="0"/>
          </a:p>
          <a:p>
            <a:endParaRPr lang="en-GB" dirty="0"/>
          </a:p>
          <a:p>
            <a:pPr marL="109537" indent="0">
              <a:buNone/>
            </a:pPr>
            <a:endParaRPr lang="en-GB" dirty="0"/>
          </a:p>
        </p:txBody>
      </p:sp>
      <p:sp>
        <p:nvSpPr>
          <p:cNvPr id="4" name="Content Placeholder 3">
            <a:extLst>
              <a:ext uri="{FF2B5EF4-FFF2-40B4-BE49-F238E27FC236}">
                <a16:creationId xmlns:a16="http://schemas.microsoft.com/office/drawing/2014/main" id="{1C94E881-37C7-590E-89E7-98E071D1A77E}"/>
              </a:ext>
            </a:extLst>
          </p:cNvPr>
          <p:cNvSpPr>
            <a:spLocks noGrp="1"/>
          </p:cNvSpPr>
          <p:nvPr>
            <p:ph sz="half" idx="2"/>
          </p:nvPr>
        </p:nvSpPr>
        <p:spPr>
          <a:xfrm>
            <a:off x="4081463" y="980728"/>
            <a:ext cx="4736423" cy="4419600"/>
          </a:xfrm>
        </p:spPr>
        <p:txBody>
          <a:bodyPr/>
          <a:lstStyle/>
          <a:p>
            <a:pPr marL="109537" indent="0">
              <a:buNone/>
            </a:pPr>
            <a:r>
              <a:rPr lang="en-GB" dirty="0"/>
              <a:t>Options:</a:t>
            </a:r>
          </a:p>
          <a:p>
            <a:pPr marL="623887" indent="-514350">
              <a:buFont typeface="+mj-lt"/>
              <a:buAutoNum type="arabicPeriod"/>
            </a:pPr>
            <a:r>
              <a:rPr lang="en-GB" dirty="0"/>
              <a:t>History / Geography</a:t>
            </a:r>
          </a:p>
          <a:p>
            <a:pPr marL="623887" indent="-514350">
              <a:buFont typeface="+mj-lt"/>
              <a:buAutoNum type="arabicPeriod"/>
            </a:pPr>
            <a:r>
              <a:rPr lang="en-GB" dirty="0"/>
              <a:t>German French /Latin/Spanish</a:t>
            </a:r>
          </a:p>
          <a:p>
            <a:pPr marL="623887" indent="-514350">
              <a:buFont typeface="+mj-lt"/>
              <a:buAutoNum type="arabicPeriod"/>
            </a:pPr>
            <a:r>
              <a:rPr lang="en-GB" dirty="0"/>
              <a:t>Art / Computer Science / Drama / Music / Psychology / Physical Education / Religious Education</a:t>
            </a:r>
          </a:p>
        </p:txBody>
      </p:sp>
      <p:sp>
        <p:nvSpPr>
          <p:cNvPr id="6" name="TextBox 5">
            <a:extLst>
              <a:ext uri="{FF2B5EF4-FFF2-40B4-BE49-F238E27FC236}">
                <a16:creationId xmlns:a16="http://schemas.microsoft.com/office/drawing/2014/main" id="{28874921-FBD3-0E27-C323-19982086DBD8}"/>
              </a:ext>
            </a:extLst>
          </p:cNvPr>
          <p:cNvSpPr txBox="1"/>
          <p:nvPr/>
        </p:nvSpPr>
        <p:spPr>
          <a:xfrm>
            <a:off x="5292080" y="5908971"/>
            <a:ext cx="4580906" cy="369332"/>
          </a:xfrm>
          <a:prstGeom prst="rect">
            <a:avLst/>
          </a:prstGeom>
          <a:noFill/>
        </p:spPr>
        <p:txBody>
          <a:bodyPr wrap="square">
            <a:spAutoFit/>
          </a:bodyPr>
          <a:lstStyle/>
          <a:p>
            <a:r>
              <a:rPr lang="en-GB" dirty="0"/>
              <a:t>KS4 EVENING 12</a:t>
            </a:r>
            <a:r>
              <a:rPr lang="en-GB" baseline="30000" dirty="0"/>
              <a:t>TH</a:t>
            </a:r>
            <a:r>
              <a:rPr lang="en-GB" dirty="0"/>
              <a:t> MARCH </a:t>
            </a:r>
          </a:p>
        </p:txBody>
      </p:sp>
    </p:spTree>
    <p:extLst>
      <p:ext uri="{BB962C8B-B14F-4D97-AF65-F5344CB8AC3E}">
        <p14:creationId xmlns:p14="http://schemas.microsoft.com/office/powerpoint/2010/main" val="25274516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77501"/>
            <a:ext cx="8697217" cy="914400"/>
          </a:xfrm>
        </p:spPr>
        <p:txBody>
          <a:bodyPr>
            <a:normAutofit/>
          </a:bodyPr>
          <a:lstStyle/>
          <a:p>
            <a:pPr algn="ctr"/>
            <a:r>
              <a:rPr lang="en-GB" sz="4000">
                <a:solidFill>
                  <a:srgbClr val="0070C0"/>
                </a:solidFill>
                <a:latin typeface="Arial" panose="020B0604020202020204" pitchFamily="34" charset="0"/>
                <a:cs typeface="Arial" panose="020B0604020202020204" pitchFamily="34" charset="0"/>
              </a:rPr>
              <a:t>Attitude to Learning (</a:t>
            </a:r>
            <a:r>
              <a:rPr lang="en-GB" sz="4000" err="1">
                <a:solidFill>
                  <a:srgbClr val="0070C0"/>
                </a:solidFill>
                <a:latin typeface="Arial" panose="020B0604020202020204" pitchFamily="34" charset="0"/>
                <a:cs typeface="Arial" panose="020B0604020202020204" pitchFamily="34" charset="0"/>
              </a:rPr>
              <a:t>AtL</a:t>
            </a:r>
            <a:r>
              <a:rPr lang="en-GB" sz="4000">
                <a:solidFill>
                  <a:srgbClr val="0070C0"/>
                </a:solidFill>
                <a:latin typeface="Arial" panose="020B0604020202020204" pitchFamily="34" charset="0"/>
                <a:cs typeface="Arial" panose="020B0604020202020204" pitchFamily="34" charset="0"/>
              </a:rPr>
              <a:t>)</a:t>
            </a:r>
          </a:p>
        </p:txBody>
      </p:sp>
      <p:sp>
        <p:nvSpPr>
          <p:cNvPr id="7" name="TextBox 6"/>
          <p:cNvSpPr txBox="1"/>
          <p:nvPr/>
        </p:nvSpPr>
        <p:spPr>
          <a:xfrm>
            <a:off x="195263" y="592267"/>
            <a:ext cx="5760640" cy="338554"/>
          </a:xfrm>
          <a:prstGeom prst="rect">
            <a:avLst/>
          </a:prstGeom>
          <a:noFill/>
        </p:spPr>
        <p:txBody>
          <a:bodyPr wrap="square" rtlCol="0">
            <a:spAutoFit/>
          </a:bodyPr>
          <a:lstStyle/>
          <a:p>
            <a:r>
              <a:rPr lang="en-GB" sz="1600"/>
              <a:t>Numbers 1 – 4 are awarded as follows:</a:t>
            </a:r>
          </a:p>
        </p:txBody>
      </p:sp>
      <p:graphicFrame>
        <p:nvGraphicFramePr>
          <p:cNvPr id="4" name="Table 3">
            <a:extLst>
              <a:ext uri="{FF2B5EF4-FFF2-40B4-BE49-F238E27FC236}">
                <a16:creationId xmlns:a16="http://schemas.microsoft.com/office/drawing/2014/main" id="{E62061B9-F8FD-0D1C-94C1-3358E3D253C9}"/>
              </a:ext>
            </a:extLst>
          </p:cNvPr>
          <p:cNvGraphicFramePr>
            <a:graphicFrameLocks noGrp="1"/>
          </p:cNvGraphicFramePr>
          <p:nvPr/>
        </p:nvGraphicFramePr>
        <p:xfrm>
          <a:off x="449417" y="1217638"/>
          <a:ext cx="8025133" cy="5216589"/>
        </p:xfrm>
        <a:graphic>
          <a:graphicData uri="http://schemas.openxmlformats.org/drawingml/2006/table">
            <a:tbl>
              <a:tblPr firstRow="1" firstCol="1" bandRow="1">
                <a:tableStyleId>{69CF1AB2-1976-4502-BF36-3FF5EA218861}</a:tableStyleId>
              </a:tblPr>
              <a:tblGrid>
                <a:gridCol w="2166314">
                  <a:extLst>
                    <a:ext uri="{9D8B030D-6E8A-4147-A177-3AD203B41FA5}">
                      <a16:colId xmlns:a16="http://schemas.microsoft.com/office/drawing/2014/main" val="3413684268"/>
                    </a:ext>
                  </a:extLst>
                </a:gridCol>
                <a:gridCol w="5858819">
                  <a:extLst>
                    <a:ext uri="{9D8B030D-6E8A-4147-A177-3AD203B41FA5}">
                      <a16:colId xmlns:a16="http://schemas.microsoft.com/office/drawing/2014/main" val="2521393255"/>
                    </a:ext>
                  </a:extLst>
                </a:gridCol>
              </a:tblGrid>
              <a:tr h="1517868">
                <a:tc>
                  <a:txBody>
                    <a:bodyPr/>
                    <a:lstStyle/>
                    <a:p>
                      <a:pPr algn="ctr"/>
                      <a:r>
                        <a:rPr lang="en-GB" sz="1800" b="1" u="none">
                          <a:effectLst/>
                          <a:latin typeface="Arial" panose="020B0604020202020204" pitchFamily="34" charset="0"/>
                          <a:cs typeface="Arial" panose="020B0604020202020204" pitchFamily="34" charset="0"/>
                        </a:rPr>
                        <a:t>Outstanding</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 </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1</a:t>
                      </a:r>
                      <a:endParaRPr lang="en-GB" sz="2400" b="1" u="none">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tc>
                  <a:txBody>
                    <a:bodyPr/>
                    <a:lstStyle/>
                    <a:p>
                      <a:r>
                        <a:rPr lang="en-GB" sz="1400" b="0">
                          <a:effectLst/>
                          <a:latin typeface="Arial" panose="020B0604020202020204" pitchFamily="34" charset="0"/>
                          <a:cs typeface="Arial" panose="020B0604020202020204" pitchFamily="34" charset="0"/>
                        </a:rPr>
                        <a:t>The student shows very high levels of engagement, especially in focused verbal articulation during lessons, is courteous, collaborates and cooperates in all lessons.  An excellent, enthusiastic attitude to learning is shown through an exemplary behaviour for learning; all classwork and homework are completed to the highest standard, often going above and beyond expectations.  They meet all deadlines and always have the correct equipment, including books/folders and art/science overalls. </a:t>
                      </a:r>
                      <a:r>
                        <a:rPr lang="en-GB" sz="1400" b="0" strike="sngStrike">
                          <a:effectLst/>
                          <a:latin typeface="Arial" panose="020B0604020202020204" pitchFamily="34" charset="0"/>
                          <a:cs typeface="Arial" panose="020B0604020202020204" pitchFamily="34" charset="0"/>
                        </a:rPr>
                        <a:t> </a:t>
                      </a:r>
                      <a:endParaRPr lang="en-GB" sz="1800" b="0">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453026734"/>
                  </a:ext>
                </a:extLst>
              </a:tr>
              <a:tr h="1138401">
                <a:tc>
                  <a:txBody>
                    <a:bodyPr/>
                    <a:lstStyle/>
                    <a:p>
                      <a:pPr algn="ctr"/>
                      <a:r>
                        <a:rPr lang="en-GB" sz="1800" b="1" u="none">
                          <a:effectLst/>
                          <a:latin typeface="Arial" panose="020B0604020202020204" pitchFamily="34" charset="0"/>
                          <a:cs typeface="Arial" panose="020B0604020202020204" pitchFamily="34" charset="0"/>
                        </a:rPr>
                        <a:t>Good</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 </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2</a:t>
                      </a:r>
                      <a:endParaRPr lang="en-GB" sz="2400" b="1" u="none">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tc>
                  <a:txBody>
                    <a:bodyPr/>
                    <a:lstStyle/>
                    <a:p>
                      <a:r>
                        <a:rPr lang="en-GB" sz="1400" b="0">
                          <a:effectLst/>
                          <a:latin typeface="Arial" panose="020B0604020202020204" pitchFamily="34" charset="0"/>
                          <a:cs typeface="Arial" panose="020B0604020202020204" pitchFamily="34" charset="0"/>
                        </a:rPr>
                        <a:t>The student is engaged in lessons, considerate, respectful and courteous to staff and other students.  A good and positive attitude to learning is shown through good behaviour for learning; classwork and homework are completed to a good standard, most deadlines are met and the correct equipment, including books/folders and art/science overalls are regularly brought to lessons.  </a:t>
                      </a:r>
                      <a:endParaRPr lang="en-GB" sz="1800" b="0">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301065566"/>
                  </a:ext>
                </a:extLst>
              </a:tr>
              <a:tr h="1138401">
                <a:tc>
                  <a:txBody>
                    <a:bodyPr/>
                    <a:lstStyle/>
                    <a:p>
                      <a:pPr algn="ctr"/>
                      <a:r>
                        <a:rPr lang="en-GB" sz="1800" b="1" u="none">
                          <a:effectLst/>
                          <a:latin typeface="Arial" panose="020B0604020202020204" pitchFamily="34" charset="0"/>
                          <a:cs typeface="Arial" panose="020B0604020202020204" pitchFamily="34" charset="0"/>
                        </a:rPr>
                        <a:t>Requires improvement</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 </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3</a:t>
                      </a:r>
                      <a:endParaRPr lang="en-GB" sz="2400" b="1" u="none">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tc>
                  <a:txBody>
                    <a:bodyPr/>
                    <a:lstStyle/>
                    <a:p>
                      <a:r>
                        <a:rPr lang="en-GB" sz="1400" b="0">
                          <a:effectLst/>
                          <a:latin typeface="Arial" panose="020B0604020202020204" pitchFamily="34" charset="0"/>
                          <a:cs typeface="Arial" panose="020B0604020202020204" pitchFamily="34" charset="0"/>
                        </a:rPr>
                        <a:t>The student can respond promptly to teachers’ direction and work co-operatively with others.  Any issues with behaviour for learning are low level; classwork and/or homework may not always be completed to the students’ level of ability, deadlines may be missed and the correct equipment and books/folders and art/science overalls are sometimes not brought to lessons.    </a:t>
                      </a:r>
                      <a:endParaRPr lang="en-GB" sz="1800" b="0">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661145321"/>
                  </a:ext>
                </a:extLst>
              </a:tr>
              <a:tr h="1138401">
                <a:tc>
                  <a:txBody>
                    <a:bodyPr/>
                    <a:lstStyle/>
                    <a:p>
                      <a:pPr algn="ctr"/>
                      <a:r>
                        <a:rPr lang="en-GB" sz="1800" b="1" u="none">
                          <a:effectLst/>
                          <a:latin typeface="Arial" panose="020B0604020202020204" pitchFamily="34" charset="0"/>
                          <a:cs typeface="Arial" panose="020B0604020202020204" pitchFamily="34" charset="0"/>
                        </a:rPr>
                        <a:t>Poor</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 </a:t>
                      </a:r>
                      <a:endParaRPr lang="en-GB" sz="2400" b="1" u="none">
                        <a:effectLst/>
                        <a:latin typeface="Arial" panose="020B0604020202020204" pitchFamily="34" charset="0"/>
                        <a:cs typeface="Arial" panose="020B0604020202020204" pitchFamily="34" charset="0"/>
                      </a:endParaRPr>
                    </a:p>
                    <a:p>
                      <a:pPr algn="ctr"/>
                      <a:r>
                        <a:rPr lang="en-GB" sz="1800" b="1" u="none">
                          <a:effectLst/>
                          <a:latin typeface="Arial" panose="020B0604020202020204" pitchFamily="34" charset="0"/>
                          <a:cs typeface="Arial" panose="020B0604020202020204" pitchFamily="34" charset="0"/>
                        </a:rPr>
                        <a:t>4</a:t>
                      </a:r>
                      <a:endParaRPr lang="en-GB" sz="2400" b="1" u="none">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tc>
                  <a:txBody>
                    <a:bodyPr/>
                    <a:lstStyle/>
                    <a:p>
                      <a:r>
                        <a:rPr lang="en-GB" sz="1400" b="0">
                          <a:effectLst/>
                          <a:latin typeface="Arial" panose="020B0604020202020204" pitchFamily="34" charset="0"/>
                          <a:cs typeface="Arial" panose="020B0604020202020204" pitchFamily="34" charset="0"/>
                        </a:rPr>
                        <a:t>The student can lack engagement and their lack of self-discipline can, more than occasionally, reduce learning.  Any issues with behaviour for learning are more noticeable; classwork and/or homework is often incomplete, deadlines are frequently missed and the correct equipment and books/folders and art/science overalls are not brought to lessons.    </a:t>
                      </a:r>
                      <a:endParaRPr lang="en-GB" sz="1800" b="0">
                        <a:effectLst/>
                        <a:latin typeface="Arial" panose="020B06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05165434"/>
                  </a:ext>
                </a:extLst>
              </a:tr>
            </a:tbl>
          </a:graphicData>
        </a:graphic>
      </p:graphicFrame>
    </p:spTree>
    <p:extLst>
      <p:ext uri="{BB962C8B-B14F-4D97-AF65-F5344CB8AC3E}">
        <p14:creationId xmlns:p14="http://schemas.microsoft.com/office/powerpoint/2010/main" val="17697101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a:srcRect/>
          <a:stretch>
            <a:fillRect/>
          </a:stretch>
        </p:blipFill>
        <p:spPr>
          <a:xfrm>
            <a:off x="179512" y="1124744"/>
            <a:ext cx="8725068" cy="4608512"/>
          </a:xfrm>
          <a:prstGeom prst="rect">
            <a:avLst/>
          </a:prstGeom>
          <a:noFill/>
          <a:ln>
            <a:noFill/>
          </a:ln>
        </p:spPr>
      </p:pic>
      <p:sp>
        <p:nvSpPr>
          <p:cNvPr id="5" name="Rectangle 5"/>
          <p:cNvSpPr/>
          <p:nvPr/>
        </p:nvSpPr>
        <p:spPr>
          <a:xfrm>
            <a:off x="7248397" y="4221088"/>
            <a:ext cx="1656183" cy="1080120"/>
          </a:xfrm>
          <a:prstGeom prst="rect">
            <a:avLst/>
          </a:prstGeom>
          <a:solidFill>
            <a:srgbClr val="FFFF00"/>
          </a:solidFill>
          <a:ln>
            <a:noFill/>
            <a:prstDash val="solid"/>
          </a:ln>
        </p:spPr>
        <p:txBody>
          <a:bodyPr vert="horz" wrap="square" lIns="91440" tIns="45720" rIns="91440" bIns="45720" anchor="ctr" anchorCtr="1" compatLnSpc="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00" b="1" i="0" u="none" strike="noStrike" kern="1200" cap="none" spc="0" normalizeH="0" baseline="0" noProof="0">
                <a:ln>
                  <a:noFill/>
                </a:ln>
                <a:solidFill>
                  <a:srgbClr val="000000"/>
                </a:solidFill>
                <a:effectLst/>
                <a:uLnTx/>
                <a:uFillTx/>
                <a:latin typeface="Lucida Sans Unicode"/>
                <a:ea typeface="+mn-ea"/>
                <a:cs typeface="+mn-cs"/>
              </a:rPr>
              <a:t>Formative Assessments</a:t>
            </a:r>
          </a:p>
        </p:txBody>
      </p:sp>
      <p:sp>
        <p:nvSpPr>
          <p:cNvPr id="6" name="Title 1"/>
          <p:cNvSpPr txBox="1"/>
          <p:nvPr/>
        </p:nvSpPr>
        <p:spPr>
          <a:xfrm>
            <a:off x="827584" y="12170"/>
            <a:ext cx="7543800" cy="1080120"/>
          </a:xfrm>
          <a:prstGeom prst="rect">
            <a:avLst/>
          </a:prstGeom>
          <a:noFill/>
          <a:ln>
            <a:noFill/>
          </a:ln>
        </p:spPr>
        <p:txBody>
          <a:bodyPr vert="horz" wrap="square" lIns="91440" tIns="45720" rIns="91440" bIns="45720" anchor="b" anchorCtr="0" compatLnSpc="1"/>
          <a:lstStyle/>
          <a:p>
            <a:pPr marL="0" marR="0" lvl="0" indent="0" algn="ctr" defTabSz="914400" rtl="0" eaLnBrk="1" fontAlgn="auto" latinLnBrk="0" hangingPunct="1">
              <a:lnSpc>
                <a:spcPct val="85000"/>
              </a:lnSpc>
              <a:spcBef>
                <a:spcPts val="0"/>
              </a:spcBef>
              <a:spcAft>
                <a:spcPts val="0"/>
              </a:spcAft>
              <a:buClrTx/>
              <a:buSzTx/>
              <a:buFontTx/>
              <a:buNone/>
              <a:tabLst/>
              <a:defRPr sz="1800" b="0" i="0" u="none" strike="noStrike" kern="0" cap="none" spc="0" baseline="0">
                <a:solidFill>
                  <a:srgbClr val="000000"/>
                </a:solidFill>
                <a:uFillTx/>
              </a:defRPr>
            </a:pPr>
            <a:r>
              <a:rPr kumimoji="0" lang="en-GB" sz="4000" b="1" i="0" u="none" strike="noStrike" kern="1200" cap="none" spc="-50" normalizeH="0" baseline="0" noProof="0">
                <a:ln>
                  <a:noFill/>
                </a:ln>
                <a:effectLst/>
                <a:uLnTx/>
                <a:uFillTx/>
                <a:latin typeface="Arial" panose="020B0604020202020204" pitchFamily="34" charset="0"/>
                <a:cs typeface="Arial" panose="020B0604020202020204" pitchFamily="34" charset="0"/>
              </a:rPr>
              <a:t>Measuring Progress</a:t>
            </a:r>
          </a:p>
        </p:txBody>
      </p:sp>
    </p:spTree>
    <p:extLst>
      <p:ext uri="{BB962C8B-B14F-4D97-AF65-F5344CB8AC3E}">
        <p14:creationId xmlns:p14="http://schemas.microsoft.com/office/powerpoint/2010/main" val="4056007366"/>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250403"/>
            <a:ext cx="8229600" cy="1143000"/>
          </a:xfrm>
        </p:spPr>
        <p:txBody>
          <a:bodyPr>
            <a:normAutofit/>
          </a:bodyPr>
          <a:lstStyle/>
          <a:p>
            <a:r>
              <a:rPr lang="en-GB" sz="4000">
                <a:solidFill>
                  <a:schemeClr val="tx1"/>
                </a:solidFill>
                <a:effectLst/>
                <a:latin typeface="Arial" panose="020B0604020202020204" pitchFamily="34" charset="0"/>
                <a:cs typeface="Arial" panose="020B0604020202020204" pitchFamily="34" charset="0"/>
              </a:rPr>
              <a:t>School</a:t>
            </a:r>
          </a:p>
        </p:txBody>
      </p:sp>
      <p:sp>
        <p:nvSpPr>
          <p:cNvPr id="5" name="TextBox 4"/>
          <p:cNvSpPr txBox="1"/>
          <p:nvPr/>
        </p:nvSpPr>
        <p:spPr>
          <a:xfrm>
            <a:off x="470790" y="1268760"/>
            <a:ext cx="3960440" cy="3508653"/>
          </a:xfrm>
          <a:prstGeom prst="rect">
            <a:avLst/>
          </a:prstGeom>
          <a:noFill/>
        </p:spPr>
        <p:txBody>
          <a:bodyPr wrap="square" rtlCol="0">
            <a:spAutoFit/>
          </a:bodyPr>
          <a:lstStyle/>
          <a:p>
            <a:pPr marR="0" lvl="0" algn="l" defTabSz="914400" rtl="0" eaLnBrk="1" fontAlgn="base" latinLnBrk="0" hangingPunct="1">
              <a:lnSpc>
                <a:spcPct val="150000"/>
              </a:lnSpc>
              <a:spcBef>
                <a:spcPct val="0"/>
              </a:spcBef>
              <a:spcAft>
                <a:spcPct val="0"/>
              </a:spcAft>
              <a:buClrTx/>
              <a:buSzTx/>
              <a:tabLst/>
              <a:defRPr/>
            </a:pPr>
            <a:r>
              <a:rPr kumimoji="0" lang="en-GB" sz="2800" b="0" i="0" u="none" strike="noStrike" kern="1200" cap="none" spc="0" normalizeH="0" baseline="0" noProof="0">
                <a:ln>
                  <a:noFill/>
                </a:ln>
                <a:solidFill>
                  <a:prstClr val="black"/>
                </a:solidFill>
                <a:effectLst/>
                <a:uLnTx/>
                <a:uFillTx/>
                <a:latin typeface="Arial" charset="0"/>
                <a:ea typeface="+mn-ea"/>
                <a:cs typeface="Arial" charset="0"/>
              </a:rPr>
              <a:t>Support available:</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Homework timetable</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Subject staff</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Pastoral staff</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Senior staff mentor</a:t>
            </a:r>
          </a:p>
        </p:txBody>
      </p:sp>
      <p:sp>
        <p:nvSpPr>
          <p:cNvPr id="4" name="TextBox 3"/>
          <p:cNvSpPr txBox="1"/>
          <p:nvPr/>
        </p:nvSpPr>
        <p:spPr>
          <a:xfrm>
            <a:off x="4431230" y="1844824"/>
            <a:ext cx="3970959" cy="3508653"/>
          </a:xfrm>
          <a:prstGeom prst="rect">
            <a:avLst/>
          </a:prstGeom>
          <a:noFill/>
        </p:spPr>
        <p:txBody>
          <a:bodyPr wrap="none" rtlCol="0">
            <a:spAutoFit/>
          </a:bodyPr>
          <a:lstStyle/>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
              <a:tabLst/>
              <a:defRPr/>
            </a:pPr>
            <a:endParaRPr kumimoji="0" lang="en-GB" sz="2800" b="0" i="0" u="none" strike="noStrike" kern="1200" cap="none" spc="0" normalizeH="0" baseline="0" noProof="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Subject revision sessions</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1:1 discussion with tutors</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PSHCE programme</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Wellbeing activities</a:t>
            </a: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charset="0"/>
                <a:ea typeface="+mn-ea"/>
                <a:cs typeface="Arial" charset="0"/>
              </a:rPr>
              <a:t>External agencies</a:t>
            </a:r>
          </a:p>
        </p:txBody>
      </p:sp>
    </p:spTree>
    <p:extLst>
      <p:ext uri="{BB962C8B-B14F-4D97-AF65-F5344CB8AC3E}">
        <p14:creationId xmlns:p14="http://schemas.microsoft.com/office/powerpoint/2010/main" val="3192759345"/>
      </p:ext>
    </p:extLst>
  </p:cSld>
  <p:clrMapOvr>
    <a:masterClrMapping/>
  </p:clrMapOvr>
  <mc:AlternateContent xmlns:mc="http://schemas.openxmlformats.org/markup-compatibility/2006" xmlns:p14="http://schemas.microsoft.com/office/powerpoint/2010/main">
    <mc:Choice Requires="p14">
      <p:transition spd="slow" p14:dur="2000" advClick="0" advTm="43000"/>
    </mc:Choice>
    <mc:Fallback xmlns="">
      <p:transition spd="slow" advClick="0" advTm="4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738460" y="1527993"/>
            <a:ext cx="8229600" cy="4853335"/>
          </a:xfrm>
        </p:spPr>
        <p:txBody>
          <a:bodyPr/>
          <a:lstStyle/>
          <a:p>
            <a:pPr>
              <a:lnSpc>
                <a:spcPct val="150000"/>
              </a:lnSpc>
              <a:spcBef>
                <a:spcPts val="0"/>
              </a:spcBef>
              <a:defRPr/>
            </a:pPr>
            <a:r>
              <a:rPr lang="en-GB" altLang="en-US" sz="2000" dirty="0">
                <a:latin typeface="Arial" panose="020B0604020202020204" pitchFamily="34" charset="0"/>
                <a:cs typeface="Arial" panose="020B0604020202020204" pitchFamily="34" charset="0"/>
              </a:rPr>
              <a:t>Subject postcards</a:t>
            </a:r>
          </a:p>
          <a:p>
            <a:pPr>
              <a:lnSpc>
                <a:spcPct val="150000"/>
              </a:lnSpc>
              <a:spcBef>
                <a:spcPts val="0"/>
              </a:spcBef>
              <a:defRPr/>
            </a:pPr>
            <a:r>
              <a:rPr lang="en-GB" altLang="en-US" sz="2000" dirty="0">
                <a:latin typeface="Arial" panose="020B0604020202020204" pitchFamily="34" charset="0"/>
                <a:cs typeface="Arial" panose="020B0604020202020204" pitchFamily="34" charset="0"/>
              </a:rPr>
              <a:t>Year Leader postcards</a:t>
            </a:r>
          </a:p>
          <a:p>
            <a:pPr>
              <a:lnSpc>
                <a:spcPct val="150000"/>
              </a:lnSpc>
              <a:spcBef>
                <a:spcPts val="0"/>
              </a:spcBef>
              <a:defRPr/>
            </a:pPr>
            <a:r>
              <a:rPr lang="en-GB" altLang="en-US" sz="2000" dirty="0" err="1">
                <a:latin typeface="Arial" panose="020B0604020202020204" pitchFamily="34" charset="0"/>
                <a:cs typeface="Arial" panose="020B0604020202020204" pitchFamily="34" charset="0"/>
              </a:rPr>
              <a:t>AtL</a:t>
            </a:r>
            <a:r>
              <a:rPr lang="en-GB" altLang="en-US" sz="2000" dirty="0">
                <a:latin typeface="Arial" panose="020B0604020202020204" pitchFamily="34" charset="0"/>
                <a:cs typeface="Arial" panose="020B0604020202020204" pitchFamily="34" charset="0"/>
              </a:rPr>
              <a:t> Letters</a:t>
            </a:r>
          </a:p>
          <a:p>
            <a:pPr>
              <a:lnSpc>
                <a:spcPct val="150000"/>
              </a:lnSpc>
              <a:spcBef>
                <a:spcPts val="0"/>
              </a:spcBef>
              <a:defRPr/>
            </a:pPr>
            <a:r>
              <a:rPr lang="en-GB" altLang="en-US" sz="2000" dirty="0">
                <a:latin typeface="Arial" panose="020B0604020202020204" pitchFamily="34" charset="0"/>
                <a:cs typeface="Arial" panose="020B0604020202020204" pitchFamily="34" charset="0"/>
              </a:rPr>
              <a:t>Merit awards and certificates</a:t>
            </a:r>
          </a:p>
          <a:p>
            <a:pPr>
              <a:lnSpc>
                <a:spcPct val="150000"/>
              </a:lnSpc>
              <a:spcBef>
                <a:spcPts val="0"/>
              </a:spcBef>
              <a:defRPr/>
            </a:pPr>
            <a:r>
              <a:rPr lang="en-GB" altLang="en-US" sz="2000" dirty="0">
                <a:latin typeface="Arial" panose="020B0604020202020204" pitchFamily="34" charset="0"/>
                <a:cs typeface="Arial" panose="020B0604020202020204" pitchFamily="34" charset="0"/>
              </a:rPr>
              <a:t>Attendance certificates </a:t>
            </a:r>
          </a:p>
          <a:p>
            <a:pPr>
              <a:lnSpc>
                <a:spcPct val="150000"/>
              </a:lnSpc>
              <a:spcBef>
                <a:spcPts val="0"/>
              </a:spcBef>
              <a:defRPr/>
            </a:pPr>
            <a:r>
              <a:rPr lang="en-GB" altLang="en-US" sz="2000" dirty="0">
                <a:latin typeface="Arial" panose="020B0604020202020204" pitchFamily="34" charset="0"/>
                <a:cs typeface="Arial" panose="020B0604020202020204" pitchFamily="34" charset="0"/>
              </a:rPr>
              <a:t>Achievements in E-newsletter</a:t>
            </a:r>
          </a:p>
          <a:p>
            <a:pPr>
              <a:lnSpc>
                <a:spcPct val="150000"/>
              </a:lnSpc>
              <a:spcBef>
                <a:spcPts val="0"/>
              </a:spcBef>
              <a:defRPr/>
            </a:pPr>
            <a:r>
              <a:rPr lang="en-GB" altLang="en-US" sz="2000" dirty="0">
                <a:latin typeface="Arial" panose="020B0604020202020204" pitchFamily="34" charset="0"/>
                <a:cs typeface="Arial" panose="020B0604020202020204" pitchFamily="34" charset="0"/>
              </a:rPr>
              <a:t>Awards Assemblies</a:t>
            </a:r>
          </a:p>
          <a:p>
            <a:pPr>
              <a:lnSpc>
                <a:spcPct val="150000"/>
              </a:lnSpc>
              <a:spcBef>
                <a:spcPts val="0"/>
              </a:spcBef>
              <a:defRPr/>
            </a:pPr>
            <a:r>
              <a:rPr lang="en-GB" altLang="en-US" sz="2000" dirty="0">
                <a:latin typeface="Arial" panose="020B0604020202020204" pitchFamily="34" charset="0"/>
                <a:cs typeface="Arial" panose="020B0604020202020204" pitchFamily="34" charset="0"/>
              </a:rPr>
              <a:t>Sports Award Evening</a:t>
            </a:r>
          </a:p>
          <a:p>
            <a:pPr>
              <a:lnSpc>
                <a:spcPct val="150000"/>
              </a:lnSpc>
              <a:defRPr/>
            </a:pPr>
            <a:endParaRPr lang="en-GB" altLang="en-US" sz="2400" dirty="0"/>
          </a:p>
        </p:txBody>
      </p:sp>
      <p:sp>
        <p:nvSpPr>
          <p:cNvPr id="3" name="Title 2"/>
          <p:cNvSpPr>
            <a:spLocks noGrp="1"/>
          </p:cNvSpPr>
          <p:nvPr>
            <p:ph type="title"/>
          </p:nvPr>
        </p:nvSpPr>
        <p:spPr>
          <a:xfrm>
            <a:off x="175940" y="173533"/>
            <a:ext cx="8229600" cy="1143000"/>
          </a:xfrm>
        </p:spPr>
        <p:txBody>
          <a:bodyPr>
            <a:normAutofit fontScale="90000"/>
          </a:bodyPr>
          <a:lstStyle/>
          <a:p>
            <a:pPr algn="ctr">
              <a:defRPr/>
            </a:pPr>
            <a:r>
              <a:rPr lang="en-GB" sz="6000" dirty="0">
                <a:solidFill>
                  <a:srgbClr val="0070C0"/>
                </a:solidFill>
                <a:latin typeface="Arial" panose="020B0604020202020204" pitchFamily="34" charset="0"/>
                <a:cs typeface="Arial" panose="020B0604020202020204" pitchFamily="34" charset="0"/>
              </a:rPr>
              <a:t>Communicating Achievements</a:t>
            </a:r>
          </a:p>
        </p:txBody>
      </p:sp>
      <p:sp>
        <p:nvSpPr>
          <p:cNvPr id="6" name="Text Box 2"/>
          <p:cNvSpPr txBox="1">
            <a:spLocks noChangeArrowheads="1"/>
          </p:cNvSpPr>
          <p:nvPr/>
        </p:nvSpPr>
        <p:spPr bwMode="auto">
          <a:xfrm>
            <a:off x="5495544" y="3511296"/>
            <a:ext cx="2909996" cy="2870032"/>
          </a:xfrm>
          <a:prstGeom prst="star16">
            <a:avLst/>
          </a:prstGeom>
          <a:solidFill>
            <a:schemeClr val="accent1">
              <a:lumMod val="20000"/>
              <a:lumOff val="80000"/>
            </a:schemeClr>
          </a:solidFill>
          <a:ln w="57150">
            <a:solidFill>
              <a:schemeClr val="accent1">
                <a:lumMod val="40000"/>
                <a:lumOff val="60000"/>
              </a:schemeClr>
            </a:solidFill>
            <a:miter lim="800000"/>
            <a:headEnd/>
            <a:tailEnd/>
          </a:ln>
        </p:spPr>
        <p:txBody>
          <a:bodyPr anchor="ctr"/>
          <a:lstStyle/>
          <a:p>
            <a:pPr algn="ctr" fontAlgn="auto">
              <a:lnSpc>
                <a:spcPct val="115000"/>
              </a:lnSpc>
              <a:spcBef>
                <a:spcPts val="0"/>
              </a:spcBef>
              <a:spcAft>
                <a:spcPts val="1000"/>
              </a:spcAft>
              <a:defRPr/>
            </a:pPr>
            <a:r>
              <a:rPr lang="en-GB" sz="1600" kern="0" dirty="0">
                <a:solidFill>
                  <a:sysClr val="windowText" lastClr="000000"/>
                </a:solidFill>
                <a:latin typeface="Arial"/>
                <a:ea typeface="Calibri"/>
                <a:cs typeface="Times New Roman"/>
              </a:rPr>
              <a:t>Tell us about your child’s achievements outside school so that we can celebrate them!</a:t>
            </a:r>
            <a:endParaRPr lang="en-GB" sz="1200" kern="0" dirty="0">
              <a:solidFill>
                <a:sysClr val="windowText" lastClr="000000"/>
              </a:solidFill>
              <a:latin typeface="Calibri"/>
              <a:ea typeface="Calibri"/>
              <a:cs typeface="Times New Roman"/>
            </a:endParaRPr>
          </a:p>
        </p:txBody>
      </p:sp>
    </p:spTree>
    <p:extLst>
      <p:ext uri="{BB962C8B-B14F-4D97-AF65-F5344CB8AC3E}">
        <p14:creationId xmlns:p14="http://schemas.microsoft.com/office/powerpoint/2010/main" val="14217722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A88571A-1AC6-BE39-E7FC-733553F04B80}"/>
              </a:ext>
            </a:extLst>
          </p:cNvPr>
          <p:cNvGraphicFramePr>
            <a:graphicFrameLocks noGrp="1"/>
          </p:cNvGraphicFramePr>
          <p:nvPr>
            <p:ph idx="1"/>
            <p:extLst>
              <p:ext uri="{D42A27DB-BD31-4B8C-83A1-F6EECF244321}">
                <p14:modId xmlns:p14="http://schemas.microsoft.com/office/powerpoint/2010/main" val="3544056958"/>
              </p:ext>
            </p:extLst>
          </p:nvPr>
        </p:nvGraphicFramePr>
        <p:xfrm>
          <a:off x="2290572" y="846138"/>
          <a:ext cx="4562856" cy="3851867"/>
        </p:xfrm>
        <a:graphic>
          <a:graphicData uri="http://schemas.openxmlformats.org/drawingml/2006/table">
            <a:tbl>
              <a:tblPr firstRow="1" firstCol="1" bandRow="1">
                <a:tableStyleId>{5C22544A-7EE6-4342-B048-85BDC9FD1C3A}</a:tableStyleId>
              </a:tblPr>
              <a:tblGrid>
                <a:gridCol w="4562856">
                  <a:extLst>
                    <a:ext uri="{9D8B030D-6E8A-4147-A177-3AD203B41FA5}">
                      <a16:colId xmlns:a16="http://schemas.microsoft.com/office/drawing/2014/main" val="138900101"/>
                    </a:ext>
                  </a:extLst>
                </a:gridCol>
              </a:tblGrid>
              <a:tr h="352274">
                <a:tc>
                  <a:txBody>
                    <a:bodyPr/>
                    <a:lstStyle/>
                    <a:p>
                      <a:pPr hangingPunct="0"/>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9545748"/>
                  </a:ext>
                </a:extLst>
              </a:tr>
              <a:tr h="352274">
                <a:tc>
                  <a:txBody>
                    <a:bodyPr/>
                    <a:lstStyle/>
                    <a:p>
                      <a:pPr hangingPunct="0">
                        <a:lnSpc>
                          <a:spcPct val="107000"/>
                        </a:lnSpc>
                        <a:spcAft>
                          <a:spcPts val="800"/>
                        </a:spcAft>
                      </a:pPr>
                      <a:r>
                        <a:rPr lang="en-GB" sz="2000" u="sng" dirty="0">
                          <a:solidFill>
                            <a:srgbClr val="FF0000"/>
                          </a:solidFill>
                          <a:effectLst/>
                          <a:latin typeface="Arial" panose="020B0604020202020204" pitchFamily="34" charset="0"/>
                          <a:cs typeface="Arial" panose="020B0604020202020204" pitchFamily="34" charset="0"/>
                        </a:rPr>
                        <a:t>A</a:t>
                      </a:r>
                      <a:r>
                        <a:rPr lang="en-GB" sz="2000" dirty="0">
                          <a:effectLst/>
                          <a:latin typeface="Arial" panose="020B0604020202020204" pitchFamily="34" charset="0"/>
                          <a:cs typeface="Arial" panose="020B0604020202020204" pitchFamily="34" charset="0"/>
                        </a:rPr>
                        <a:t>cademic.</a:t>
                      </a:r>
                      <a:endParaRPr lang="en-GB" sz="2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366722076"/>
                  </a:ext>
                </a:extLst>
              </a:tr>
              <a:tr h="546492">
                <a:tc>
                  <a:txBody>
                    <a:bodyPr/>
                    <a:lstStyle/>
                    <a:p>
                      <a:pPr hangingPunct="0">
                        <a:lnSpc>
                          <a:spcPct val="107000"/>
                        </a:lnSpc>
                        <a:spcAft>
                          <a:spcPts val="800"/>
                        </a:spcAft>
                      </a:pPr>
                      <a:r>
                        <a:rPr lang="en-GB" sz="2000" u="sng" dirty="0">
                          <a:solidFill>
                            <a:srgbClr val="FF0000"/>
                          </a:solidFill>
                          <a:effectLst/>
                          <a:latin typeface="Arial" panose="020B0604020202020204" pitchFamily="34" charset="0"/>
                          <a:cs typeface="Arial" panose="020B0604020202020204" pitchFamily="34" charset="0"/>
                        </a:rPr>
                        <a:t>W</a:t>
                      </a:r>
                      <a:r>
                        <a:rPr lang="en-GB" sz="2000" dirty="0">
                          <a:effectLst/>
                          <a:latin typeface="Arial" panose="020B0604020202020204" pitchFamily="34" charset="0"/>
                          <a:cs typeface="Arial" panose="020B0604020202020204" pitchFamily="34" charset="0"/>
                        </a:rPr>
                        <a:t>ider school and extra-curricular activities.</a:t>
                      </a:r>
                      <a:endParaRPr lang="en-GB" sz="2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767538387"/>
                  </a:ext>
                </a:extLst>
              </a:tr>
              <a:tr h="352274">
                <a:tc>
                  <a:txBody>
                    <a:bodyPr/>
                    <a:lstStyle/>
                    <a:p>
                      <a:pPr hangingPunct="0">
                        <a:lnSpc>
                          <a:spcPct val="107000"/>
                        </a:lnSpc>
                        <a:spcAft>
                          <a:spcPts val="800"/>
                        </a:spcAft>
                      </a:pPr>
                      <a:r>
                        <a:rPr lang="en-GB" sz="2000" u="sng" dirty="0">
                          <a:solidFill>
                            <a:srgbClr val="FF0000"/>
                          </a:solidFill>
                          <a:effectLst/>
                          <a:latin typeface="Arial" panose="020B0604020202020204" pitchFamily="34" charset="0"/>
                          <a:cs typeface="Arial" panose="020B0604020202020204" pitchFamily="34" charset="0"/>
                        </a:rPr>
                        <a:t>A</a:t>
                      </a:r>
                      <a:r>
                        <a:rPr lang="en-GB" sz="2000" dirty="0">
                          <a:effectLst/>
                          <a:latin typeface="Arial" panose="020B0604020202020204" pitchFamily="34" charset="0"/>
                          <a:cs typeface="Arial" panose="020B0604020202020204" pitchFamily="34" charset="0"/>
                        </a:rPr>
                        <a:t>ttendance of school clubs.</a:t>
                      </a:r>
                      <a:endParaRPr lang="en-GB" sz="2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638043513"/>
                  </a:ext>
                </a:extLst>
              </a:tr>
              <a:tr h="337658">
                <a:tc>
                  <a:txBody>
                    <a:bodyPr/>
                    <a:lstStyle/>
                    <a:p>
                      <a:pPr hangingPunct="0">
                        <a:lnSpc>
                          <a:spcPct val="107000"/>
                        </a:lnSpc>
                        <a:spcAft>
                          <a:spcPts val="800"/>
                        </a:spcAft>
                      </a:pPr>
                      <a:r>
                        <a:rPr lang="en-GB" sz="2000" u="sng" dirty="0">
                          <a:solidFill>
                            <a:srgbClr val="FF0000"/>
                          </a:solidFill>
                          <a:effectLst/>
                          <a:latin typeface="Arial" panose="020B0604020202020204" pitchFamily="34" charset="0"/>
                          <a:cs typeface="Arial" panose="020B0604020202020204" pitchFamily="34" charset="0"/>
                        </a:rPr>
                        <a:t>R</a:t>
                      </a:r>
                      <a:r>
                        <a:rPr lang="en-GB" sz="2000" dirty="0">
                          <a:effectLst/>
                          <a:latin typeface="Arial" panose="020B0604020202020204" pitchFamily="34" charset="0"/>
                          <a:cs typeface="Arial" panose="020B0604020202020204" pitchFamily="34" charset="0"/>
                        </a:rPr>
                        <a:t>ole model – Doing the right thing.</a:t>
                      </a:r>
                      <a:endParaRPr lang="en-GB" sz="2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116339288"/>
                  </a:ext>
                </a:extLst>
              </a:tr>
              <a:tr h="794977">
                <a:tc>
                  <a:txBody>
                    <a:bodyPr/>
                    <a:lstStyle/>
                    <a:p>
                      <a:pPr hangingPunct="0"/>
                      <a:r>
                        <a:rPr lang="en-GB" sz="2000" u="sng" dirty="0">
                          <a:solidFill>
                            <a:srgbClr val="FF0000"/>
                          </a:solidFill>
                          <a:effectLst/>
                          <a:latin typeface="Arial" panose="020B0604020202020204" pitchFamily="34" charset="0"/>
                          <a:cs typeface="Arial" panose="020B0604020202020204" pitchFamily="34" charset="0"/>
                        </a:rPr>
                        <a:t>D</a:t>
                      </a:r>
                      <a:r>
                        <a:rPr lang="en-GB" sz="2000" dirty="0">
                          <a:effectLst/>
                          <a:latin typeface="Arial" panose="020B0604020202020204" pitchFamily="34" charset="0"/>
                          <a:cs typeface="Arial" panose="020B0604020202020204" pitchFamily="34" charset="0"/>
                        </a:rPr>
                        <a:t>etermination - Showing resilience and effort.</a:t>
                      </a:r>
                    </a:p>
                    <a:p>
                      <a:pPr hangingPunct="0"/>
                      <a:r>
                        <a:rPr lang="en-GB" sz="2000" dirty="0">
                          <a:effectLst/>
                          <a:latin typeface="Arial" panose="020B0604020202020204" pitchFamily="34" charset="0"/>
                          <a:cs typeface="Arial" panose="020B0604020202020204" pitchFamily="34" charset="0"/>
                        </a:rPr>
                        <a:t> </a:t>
                      </a:r>
                      <a:endParaRPr lang="en-GB" sz="2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980354473"/>
                  </a:ext>
                </a:extLst>
              </a:tr>
              <a:tr h="537602">
                <a:tc>
                  <a:txBody>
                    <a:bodyPr/>
                    <a:lstStyle/>
                    <a:p>
                      <a:pPr hangingPunct="0"/>
                      <a:r>
                        <a:rPr lang="en-GB" sz="2000" u="sng" dirty="0">
                          <a:solidFill>
                            <a:srgbClr val="FF0000"/>
                          </a:solidFill>
                          <a:effectLst/>
                          <a:latin typeface="Arial" panose="020B0604020202020204" pitchFamily="34" charset="0"/>
                          <a:cs typeface="Arial" panose="020B0604020202020204" pitchFamily="34" charset="0"/>
                        </a:rPr>
                        <a:t>S</a:t>
                      </a:r>
                      <a:r>
                        <a:rPr lang="en-GB" sz="2000" dirty="0">
                          <a:effectLst/>
                          <a:latin typeface="Arial" panose="020B0604020202020204" pitchFamily="34" charset="0"/>
                          <a:cs typeface="Arial" panose="020B0604020202020204" pitchFamily="34" charset="0"/>
                        </a:rPr>
                        <a:t>ocial – Helping others in the community.</a:t>
                      </a:r>
                    </a:p>
                    <a:p>
                      <a:pPr hangingPunct="0"/>
                      <a:r>
                        <a:rPr lang="en-GB" sz="2000" dirty="0">
                          <a:effectLst/>
                          <a:latin typeface="Arial" panose="020B0604020202020204" pitchFamily="34" charset="0"/>
                          <a:cs typeface="Arial" panose="020B0604020202020204" pitchFamily="34" charset="0"/>
                        </a:rPr>
                        <a:t> </a:t>
                      </a:r>
                      <a:endParaRPr lang="en-GB" sz="2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609807222"/>
                  </a:ext>
                </a:extLst>
              </a:tr>
            </a:tbl>
          </a:graphicData>
        </a:graphic>
      </p:graphicFrame>
      <p:sp>
        <p:nvSpPr>
          <p:cNvPr id="3" name="Title 2">
            <a:extLst>
              <a:ext uri="{FF2B5EF4-FFF2-40B4-BE49-F238E27FC236}">
                <a16:creationId xmlns:a16="http://schemas.microsoft.com/office/drawing/2014/main" id="{2CCBD2E9-6CE2-E059-4935-C0309D1512CD}"/>
              </a:ext>
            </a:extLst>
          </p:cNvPr>
          <p:cNvSpPr>
            <a:spLocks noGrp="1"/>
          </p:cNvSpPr>
          <p:nvPr>
            <p:ph type="title"/>
          </p:nvPr>
        </p:nvSpPr>
        <p:spPr/>
        <p:txBody>
          <a:bodyPr/>
          <a:lstStyle/>
          <a:p>
            <a:pPr algn="ctr"/>
            <a:r>
              <a:rPr lang="en-GB" sz="2400" b="1" u="sng" dirty="0">
                <a:effectLst/>
                <a:latin typeface="Arial" panose="020B0604020202020204" pitchFamily="34" charset="0"/>
                <a:ea typeface="Times New Roman" panose="02020603050405020304" pitchFamily="18" charset="0"/>
                <a:cs typeface="Arial" panose="020B0604020202020204" pitchFamily="34" charset="0"/>
              </a:rPr>
              <a:t>CCHSG AWARDS merit system</a:t>
            </a:r>
            <a:br>
              <a:rPr lang="en-GB" sz="1800" dirty="0">
                <a:effectLst/>
                <a:latin typeface="Arial" panose="020B0604020202020204" pitchFamily="34" charset="0"/>
                <a:ea typeface="Times New Roman" panose="02020603050405020304" pitchFamily="18" charset="0"/>
                <a:cs typeface="Times New Roman" panose="02020603050405020304" pitchFamily="18" charset="0"/>
              </a:rPr>
            </a:br>
            <a:endParaRPr lang="en-GB" dirty="0"/>
          </a:p>
        </p:txBody>
      </p:sp>
      <p:graphicFrame>
        <p:nvGraphicFramePr>
          <p:cNvPr id="2" name="Table 1">
            <a:extLst>
              <a:ext uri="{FF2B5EF4-FFF2-40B4-BE49-F238E27FC236}">
                <a16:creationId xmlns:a16="http://schemas.microsoft.com/office/drawing/2014/main" id="{376E545B-55C0-CE18-E795-C925FC5D9644}"/>
              </a:ext>
            </a:extLst>
          </p:cNvPr>
          <p:cNvGraphicFramePr>
            <a:graphicFrameLocks noGrp="1"/>
          </p:cNvGraphicFramePr>
          <p:nvPr>
            <p:extLst>
              <p:ext uri="{D42A27DB-BD31-4B8C-83A1-F6EECF244321}">
                <p14:modId xmlns:p14="http://schemas.microsoft.com/office/powerpoint/2010/main" val="2293628411"/>
              </p:ext>
            </p:extLst>
          </p:nvPr>
        </p:nvGraphicFramePr>
        <p:xfrm>
          <a:off x="1234440" y="4828010"/>
          <a:ext cx="6473952" cy="1265872"/>
        </p:xfrm>
        <a:graphic>
          <a:graphicData uri="http://schemas.openxmlformats.org/drawingml/2006/table">
            <a:tbl>
              <a:tblPr firstRow="1" firstCol="1" bandRow="1">
                <a:tableStyleId>{5C22544A-7EE6-4342-B048-85BDC9FD1C3A}</a:tableStyleId>
              </a:tblPr>
              <a:tblGrid>
                <a:gridCol w="3236976">
                  <a:extLst>
                    <a:ext uri="{9D8B030D-6E8A-4147-A177-3AD203B41FA5}">
                      <a16:colId xmlns:a16="http://schemas.microsoft.com/office/drawing/2014/main" val="1784258582"/>
                    </a:ext>
                  </a:extLst>
                </a:gridCol>
                <a:gridCol w="3236976">
                  <a:extLst>
                    <a:ext uri="{9D8B030D-6E8A-4147-A177-3AD203B41FA5}">
                      <a16:colId xmlns:a16="http://schemas.microsoft.com/office/drawing/2014/main" val="2899768232"/>
                    </a:ext>
                  </a:extLst>
                </a:gridCol>
              </a:tblGrid>
              <a:tr h="236511">
                <a:tc>
                  <a:txBody>
                    <a:bodyPr/>
                    <a:lstStyle/>
                    <a:p>
                      <a:pPr algn="ctr" hangingPunct="0"/>
                      <a:r>
                        <a:rPr lang="en-GB" sz="1200" dirty="0">
                          <a:effectLst/>
                          <a:latin typeface="Arial" panose="020B0604020202020204" pitchFamily="34" charset="0"/>
                          <a:cs typeface="Arial" panose="020B0604020202020204" pitchFamily="34" charset="0"/>
                        </a:rPr>
                        <a:t>AWARDS total</a:t>
                      </a:r>
                      <a:endParaRPr lang="en-GB" sz="105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hangingPunct="0"/>
                      <a:r>
                        <a:rPr lang="en-GB" sz="1200">
                          <a:effectLst/>
                          <a:latin typeface="Arial" panose="020B0604020202020204" pitchFamily="34" charset="0"/>
                          <a:cs typeface="Arial" panose="020B0604020202020204" pitchFamily="34" charset="0"/>
                        </a:rPr>
                        <a:t>To be awarded:</a:t>
                      </a:r>
                      <a:endParaRPr lang="en-GB"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606338537"/>
                  </a:ext>
                </a:extLst>
              </a:tr>
              <a:tr h="236511">
                <a:tc>
                  <a:txBody>
                    <a:bodyPr/>
                    <a:lstStyle/>
                    <a:p>
                      <a:pPr algn="ctr" hangingPunct="0"/>
                      <a:r>
                        <a:rPr lang="en-GB" sz="1200">
                          <a:effectLst/>
                          <a:latin typeface="Arial" panose="020B0604020202020204" pitchFamily="34" charset="0"/>
                          <a:cs typeface="Arial" panose="020B0604020202020204" pitchFamily="34" charset="0"/>
                        </a:rPr>
                        <a:t>50</a:t>
                      </a:r>
                      <a:endParaRPr lang="en-GB"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hangingPunct="0"/>
                      <a:r>
                        <a:rPr lang="en-GB" sz="1200" dirty="0">
                          <a:effectLst/>
                          <a:latin typeface="Arial" panose="020B0604020202020204" pitchFamily="34" charset="0"/>
                          <a:cs typeface="Arial" panose="020B0604020202020204" pitchFamily="34" charset="0"/>
                        </a:rPr>
                        <a:t>Bronze award</a:t>
                      </a:r>
                      <a:endParaRPr lang="en-GB" sz="105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499428585"/>
                  </a:ext>
                </a:extLst>
              </a:tr>
              <a:tr h="236511">
                <a:tc>
                  <a:txBody>
                    <a:bodyPr/>
                    <a:lstStyle/>
                    <a:p>
                      <a:pPr algn="ctr" hangingPunct="0"/>
                      <a:r>
                        <a:rPr lang="en-GB" sz="1200">
                          <a:effectLst/>
                          <a:latin typeface="Arial" panose="020B0604020202020204" pitchFamily="34" charset="0"/>
                          <a:cs typeface="Arial" panose="020B0604020202020204" pitchFamily="34" charset="0"/>
                        </a:rPr>
                        <a:t>100</a:t>
                      </a:r>
                      <a:endParaRPr lang="en-GB"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hangingPunct="0"/>
                      <a:r>
                        <a:rPr lang="en-GB" sz="1200" dirty="0">
                          <a:effectLst/>
                          <a:latin typeface="Arial" panose="020B0604020202020204" pitchFamily="34" charset="0"/>
                          <a:cs typeface="Arial" panose="020B0604020202020204" pitchFamily="34" charset="0"/>
                        </a:rPr>
                        <a:t>Silver award</a:t>
                      </a:r>
                      <a:endParaRPr lang="en-GB" sz="105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531636959"/>
                  </a:ext>
                </a:extLst>
              </a:tr>
              <a:tr h="236511">
                <a:tc>
                  <a:txBody>
                    <a:bodyPr/>
                    <a:lstStyle/>
                    <a:p>
                      <a:pPr algn="ctr" hangingPunct="0"/>
                      <a:r>
                        <a:rPr lang="en-GB" sz="1200">
                          <a:effectLst/>
                          <a:latin typeface="Arial" panose="020B0604020202020204" pitchFamily="34" charset="0"/>
                          <a:cs typeface="Arial" panose="020B0604020202020204" pitchFamily="34" charset="0"/>
                        </a:rPr>
                        <a:t>150</a:t>
                      </a:r>
                      <a:endParaRPr lang="en-GB"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hangingPunct="0"/>
                      <a:r>
                        <a:rPr lang="en-GB" sz="1200" dirty="0">
                          <a:effectLst/>
                          <a:latin typeface="Arial" panose="020B0604020202020204" pitchFamily="34" charset="0"/>
                          <a:cs typeface="Arial" panose="020B0604020202020204" pitchFamily="34" charset="0"/>
                        </a:rPr>
                        <a:t>Gold award</a:t>
                      </a:r>
                      <a:endParaRPr lang="en-GB" sz="105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256785784"/>
                  </a:ext>
                </a:extLst>
              </a:tr>
              <a:tr h="319828">
                <a:tc>
                  <a:txBody>
                    <a:bodyPr/>
                    <a:lstStyle/>
                    <a:p>
                      <a:pPr algn="ctr" hangingPunct="0"/>
                      <a:r>
                        <a:rPr lang="en-GB" sz="1200">
                          <a:effectLst/>
                          <a:latin typeface="Arial" panose="020B0604020202020204" pitchFamily="34" charset="0"/>
                          <a:cs typeface="Arial" panose="020B0604020202020204" pitchFamily="34" charset="0"/>
                        </a:rPr>
                        <a:t>200</a:t>
                      </a:r>
                      <a:endParaRPr lang="en-GB"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hangingPunct="0"/>
                      <a:r>
                        <a:rPr lang="en-GB" sz="1200" dirty="0">
                          <a:effectLst/>
                          <a:latin typeface="Arial" panose="020B0604020202020204" pitchFamily="34" charset="0"/>
                          <a:cs typeface="Arial" panose="020B0604020202020204" pitchFamily="34" charset="0"/>
                        </a:rPr>
                        <a:t>Platinum award</a:t>
                      </a:r>
                      <a:endParaRPr lang="en-GB" sz="105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35350970"/>
                  </a:ext>
                </a:extLst>
              </a:tr>
            </a:tbl>
          </a:graphicData>
        </a:graphic>
      </p:graphicFrame>
    </p:spTree>
    <p:extLst>
      <p:ext uri="{BB962C8B-B14F-4D97-AF65-F5344CB8AC3E}">
        <p14:creationId xmlns:p14="http://schemas.microsoft.com/office/powerpoint/2010/main" val="14510209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5A71-E329-5C75-1F0F-722806F66D4B}"/>
              </a:ext>
            </a:extLst>
          </p:cNvPr>
          <p:cNvSpPr>
            <a:spLocks noGrp="1"/>
          </p:cNvSpPr>
          <p:nvPr>
            <p:ph type="ctrTitle"/>
          </p:nvPr>
        </p:nvSpPr>
        <p:spPr>
          <a:xfrm>
            <a:off x="179773" y="1977618"/>
            <a:ext cx="6152225" cy="293106"/>
          </a:xfrm>
        </p:spPr>
        <p:txBody>
          <a:bodyPr>
            <a:normAutofit fontScale="90000"/>
          </a:bodyPr>
          <a:lstStyle/>
          <a:p>
            <a:pPr algn="l"/>
            <a:r>
              <a:rPr lang="en-GB" dirty="0"/>
              <a:t>Merits to be awarded for the following categories:  </a:t>
            </a:r>
          </a:p>
        </p:txBody>
      </p:sp>
      <p:sp>
        <p:nvSpPr>
          <p:cNvPr id="3" name="Subtitle 2">
            <a:extLst>
              <a:ext uri="{FF2B5EF4-FFF2-40B4-BE49-F238E27FC236}">
                <a16:creationId xmlns:a16="http://schemas.microsoft.com/office/drawing/2014/main" id="{5DB7E247-3ABA-FFDA-58F7-F0152EA57A10}"/>
              </a:ext>
            </a:extLst>
          </p:cNvPr>
          <p:cNvSpPr>
            <a:spLocks noGrp="1"/>
          </p:cNvSpPr>
          <p:nvPr>
            <p:ph type="subTitle" idx="1"/>
          </p:nvPr>
        </p:nvSpPr>
        <p:spPr>
          <a:xfrm>
            <a:off x="0" y="2323542"/>
            <a:ext cx="7654955" cy="3419214"/>
          </a:xfrm>
        </p:spPr>
        <p:txBody>
          <a:bodyPr vert="horz" wrap="square" lIns="68580" tIns="34290" rIns="68580" bIns="34290" numCol="1" rtlCol="0" anchor="t" anchorCtr="0" compatLnSpc="1">
            <a:prstTxWarp prst="textNoShape">
              <a:avLst/>
            </a:prstTxWarp>
            <a:normAutofit/>
          </a:bodyPr>
          <a:lstStyle/>
          <a:p>
            <a:pPr algn="l"/>
            <a:r>
              <a:rPr lang="en-GB" sz="2400" b="1" u="sng" dirty="0">
                <a:solidFill>
                  <a:srgbClr val="FF0000"/>
                </a:solidFill>
              </a:rPr>
              <a:t>A</a:t>
            </a:r>
            <a:r>
              <a:rPr lang="en-GB" sz="2400" dirty="0"/>
              <a:t>cademic</a:t>
            </a:r>
          </a:p>
          <a:p>
            <a:pPr algn="l"/>
            <a:r>
              <a:rPr lang="en-GB" sz="2400" b="1" u="sng" dirty="0">
                <a:solidFill>
                  <a:srgbClr val="FF0000"/>
                </a:solidFill>
              </a:rPr>
              <a:t>W</a:t>
            </a:r>
            <a:r>
              <a:rPr lang="en-GB" sz="2400" dirty="0"/>
              <a:t>ider school/extra-curricular</a:t>
            </a:r>
          </a:p>
          <a:p>
            <a:pPr algn="l"/>
            <a:r>
              <a:rPr lang="en-GB" sz="2400" b="1" u="sng" dirty="0">
                <a:solidFill>
                  <a:srgbClr val="FF0000"/>
                </a:solidFill>
              </a:rPr>
              <a:t>A</a:t>
            </a:r>
            <a:r>
              <a:rPr lang="en-GB" sz="2400" dirty="0"/>
              <a:t>ttendance at clubs and societies</a:t>
            </a:r>
          </a:p>
          <a:p>
            <a:pPr algn="l"/>
            <a:r>
              <a:rPr lang="en-GB" sz="2400" b="1" u="sng" dirty="0">
                <a:solidFill>
                  <a:srgbClr val="FF0000"/>
                </a:solidFill>
              </a:rPr>
              <a:t>R </a:t>
            </a:r>
            <a:r>
              <a:rPr lang="en-GB" sz="2400" dirty="0"/>
              <a:t>ole Model – Doing the right thing</a:t>
            </a:r>
          </a:p>
          <a:p>
            <a:pPr algn="l"/>
            <a:r>
              <a:rPr lang="en-GB" sz="2400" b="1" u="sng" dirty="0">
                <a:solidFill>
                  <a:srgbClr val="FF0000"/>
                </a:solidFill>
              </a:rPr>
              <a:t>D</a:t>
            </a:r>
            <a:r>
              <a:rPr lang="en-GB" sz="2400" dirty="0"/>
              <a:t>etermination – Effort</a:t>
            </a:r>
          </a:p>
          <a:p>
            <a:pPr algn="l"/>
            <a:r>
              <a:rPr lang="en-GB" sz="2400" b="1" u="sng" dirty="0">
                <a:solidFill>
                  <a:srgbClr val="FF0000"/>
                </a:solidFill>
              </a:rPr>
              <a:t>S</a:t>
            </a:r>
            <a:r>
              <a:rPr lang="en-GB" sz="2400" dirty="0"/>
              <a:t>ocial – Helping others</a:t>
            </a:r>
          </a:p>
          <a:p>
            <a:pPr algn="l"/>
            <a:endParaRPr lang="en-GB" sz="1350" b="1" i="1" dirty="0"/>
          </a:p>
          <a:p>
            <a:pPr algn="l"/>
            <a:endParaRPr lang="en-GB" sz="1350" i="1" dirty="0">
              <a:cs typeface="Calibri"/>
            </a:endParaRPr>
          </a:p>
          <a:p>
            <a:pPr marL="257175" indent="-257175" algn="l">
              <a:buChar char="•"/>
            </a:pPr>
            <a:endParaRPr lang="en-GB" dirty="0">
              <a:cs typeface="Calibri" panose="020F0502020204030204"/>
            </a:endParaRPr>
          </a:p>
          <a:p>
            <a:pPr algn="l"/>
            <a:endParaRPr lang="en-GB" i="1" dirty="0">
              <a:cs typeface="Calibri" panose="020F0502020204030204"/>
            </a:endParaRPr>
          </a:p>
        </p:txBody>
      </p:sp>
      <p:graphicFrame>
        <p:nvGraphicFramePr>
          <p:cNvPr id="5" name="Table 4">
            <a:extLst>
              <a:ext uri="{FF2B5EF4-FFF2-40B4-BE49-F238E27FC236}">
                <a16:creationId xmlns:a16="http://schemas.microsoft.com/office/drawing/2014/main" id="{02E9D2AD-ECFA-3EC5-BF0A-7CBECB48E38C}"/>
              </a:ext>
            </a:extLst>
          </p:cNvPr>
          <p:cNvGraphicFramePr>
            <a:graphicFrameLocks noGrp="1"/>
          </p:cNvGraphicFramePr>
          <p:nvPr/>
        </p:nvGraphicFramePr>
        <p:xfrm>
          <a:off x="4724292" y="4154925"/>
          <a:ext cx="4419708" cy="2800352"/>
        </p:xfrm>
        <a:graphic>
          <a:graphicData uri="http://schemas.openxmlformats.org/drawingml/2006/table">
            <a:tbl>
              <a:tblPr firstRow="1" bandRow="1">
                <a:tableStyleId>{5C22544A-7EE6-4342-B048-85BDC9FD1C3A}</a:tableStyleId>
              </a:tblPr>
              <a:tblGrid>
                <a:gridCol w="1473236">
                  <a:extLst>
                    <a:ext uri="{9D8B030D-6E8A-4147-A177-3AD203B41FA5}">
                      <a16:colId xmlns:a16="http://schemas.microsoft.com/office/drawing/2014/main" val="1441920811"/>
                    </a:ext>
                  </a:extLst>
                </a:gridCol>
                <a:gridCol w="1473236">
                  <a:extLst>
                    <a:ext uri="{9D8B030D-6E8A-4147-A177-3AD203B41FA5}">
                      <a16:colId xmlns:a16="http://schemas.microsoft.com/office/drawing/2014/main" val="2520359198"/>
                    </a:ext>
                  </a:extLst>
                </a:gridCol>
                <a:gridCol w="1473236">
                  <a:extLst>
                    <a:ext uri="{9D8B030D-6E8A-4147-A177-3AD203B41FA5}">
                      <a16:colId xmlns:a16="http://schemas.microsoft.com/office/drawing/2014/main" val="2879567925"/>
                    </a:ext>
                  </a:extLst>
                </a:gridCol>
              </a:tblGrid>
              <a:tr h="514352">
                <a:tc>
                  <a:txBody>
                    <a:bodyPr/>
                    <a:lstStyle/>
                    <a:p>
                      <a:pPr algn="ctr"/>
                      <a:r>
                        <a:rPr lang="en-GB" sz="1200" b="0" i="0" dirty="0">
                          <a:solidFill>
                            <a:schemeClr val="bg1">
                              <a:lumMod val="95000"/>
                            </a:schemeClr>
                          </a:solidFill>
                        </a:rPr>
                        <a:t>Award categories </a:t>
                      </a:r>
                      <a:endParaRPr lang="en-US" sz="1200" b="0" i="0" dirty="0">
                        <a:solidFill>
                          <a:schemeClr val="bg1">
                            <a:lumMod val="95000"/>
                          </a:schemeClr>
                        </a:solidFill>
                      </a:endParaRPr>
                    </a:p>
                    <a:p>
                      <a:pPr lvl="0" algn="ctr">
                        <a:buNone/>
                      </a:pPr>
                      <a:r>
                        <a:rPr lang="en-GB" sz="1200" b="0" i="0" dirty="0">
                          <a:solidFill>
                            <a:schemeClr val="bg1">
                              <a:lumMod val="95000"/>
                            </a:schemeClr>
                          </a:solidFill>
                        </a:rPr>
                        <a:t> Year 7 – Year 13</a:t>
                      </a:r>
                    </a:p>
                  </a:txBody>
                  <a:tcPr marL="68580" marR="68580" marT="34290" marB="34290">
                    <a:solidFill>
                      <a:schemeClr val="tx1"/>
                    </a:solidFill>
                  </a:tcPr>
                </a:tc>
                <a:tc>
                  <a:txBody>
                    <a:bodyPr/>
                    <a:lstStyle/>
                    <a:p>
                      <a:pPr algn="ctr"/>
                      <a:r>
                        <a:rPr lang="en-GB" sz="1200" b="0" i="0" dirty="0">
                          <a:solidFill>
                            <a:schemeClr val="bg1">
                              <a:lumMod val="95000"/>
                            </a:schemeClr>
                          </a:solidFill>
                        </a:rPr>
                        <a:t>AWARDs required in academic year</a:t>
                      </a:r>
                    </a:p>
                  </a:txBody>
                  <a:tcPr marL="68580" marR="68580" marT="34290" marB="34290">
                    <a:solidFill>
                      <a:schemeClr val="tx1"/>
                    </a:solidFill>
                  </a:tcPr>
                </a:tc>
                <a:tc>
                  <a:txBody>
                    <a:bodyPr/>
                    <a:lstStyle/>
                    <a:p>
                      <a:pPr algn="ctr"/>
                      <a:r>
                        <a:rPr lang="en-GB" sz="1200" b="0" i="0" dirty="0"/>
                        <a:t>Students awarded with:</a:t>
                      </a:r>
                    </a:p>
                  </a:txBody>
                  <a:tcPr marL="68580" marR="68580" marT="34290" marB="34290">
                    <a:solidFill>
                      <a:schemeClr val="tx1"/>
                    </a:solidFill>
                  </a:tcPr>
                </a:tc>
                <a:extLst>
                  <a:ext uri="{0D108BD9-81ED-4DB2-BD59-A6C34878D82A}">
                    <a16:rowId xmlns:a16="http://schemas.microsoft.com/office/drawing/2014/main" val="4282439764"/>
                  </a:ext>
                </a:extLst>
              </a:tr>
              <a:tr h="434340">
                <a:tc>
                  <a:txBody>
                    <a:bodyPr/>
                    <a:lstStyle/>
                    <a:p>
                      <a:pPr algn="ctr"/>
                      <a:r>
                        <a:rPr lang="en-GB" sz="1200" b="1" i="0" dirty="0">
                          <a:solidFill>
                            <a:schemeClr val="tx1"/>
                          </a:solidFill>
                        </a:rPr>
                        <a:t>Bronze </a:t>
                      </a:r>
                    </a:p>
                  </a:txBody>
                  <a:tcPr marL="68580" marR="68580" marT="34290" marB="34290"/>
                </a:tc>
                <a:tc>
                  <a:txBody>
                    <a:bodyPr/>
                    <a:lstStyle/>
                    <a:p>
                      <a:pPr algn="ctr"/>
                      <a:r>
                        <a:rPr lang="en-GB" sz="1200" b="1" i="0" dirty="0">
                          <a:solidFill>
                            <a:schemeClr val="tx1"/>
                          </a:solidFill>
                        </a:rPr>
                        <a:t>50</a:t>
                      </a:r>
                    </a:p>
                  </a:txBody>
                  <a:tcPr marL="68580" marR="68580" marT="34290" marB="34290"/>
                </a:tc>
                <a:tc>
                  <a:txBody>
                    <a:bodyPr/>
                    <a:lstStyle/>
                    <a:p>
                      <a:pPr algn="ctr"/>
                      <a:r>
                        <a:rPr lang="en-GB" sz="1200" b="1" i="0" dirty="0"/>
                        <a:t>Certificate &amp; badge</a:t>
                      </a:r>
                    </a:p>
                  </a:txBody>
                  <a:tcPr marL="68580" marR="68580" marT="34290" marB="34290"/>
                </a:tc>
                <a:extLst>
                  <a:ext uri="{0D108BD9-81ED-4DB2-BD59-A6C34878D82A}">
                    <a16:rowId xmlns:a16="http://schemas.microsoft.com/office/drawing/2014/main" val="283665548"/>
                  </a:ext>
                </a:extLst>
              </a:tr>
              <a:tr h="617220">
                <a:tc>
                  <a:txBody>
                    <a:bodyPr/>
                    <a:lstStyle/>
                    <a:p>
                      <a:pPr algn="ctr"/>
                      <a:r>
                        <a:rPr lang="en-GB" sz="1200" b="1" i="0" dirty="0">
                          <a:solidFill>
                            <a:schemeClr val="tx1"/>
                          </a:solidFill>
                        </a:rPr>
                        <a:t>Silver </a:t>
                      </a:r>
                    </a:p>
                  </a:txBody>
                  <a:tcPr marL="68580" marR="68580" marT="34290" marB="34290"/>
                </a:tc>
                <a:tc>
                  <a:txBody>
                    <a:bodyPr/>
                    <a:lstStyle/>
                    <a:p>
                      <a:pPr algn="ctr"/>
                      <a:r>
                        <a:rPr lang="en-GB" sz="1200" b="1" i="0" dirty="0">
                          <a:solidFill>
                            <a:schemeClr val="tx1"/>
                          </a:solidFill>
                        </a:rPr>
                        <a:t>100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i="0" dirty="0"/>
                        <a:t>Certificate &amp; badge</a:t>
                      </a:r>
                    </a:p>
                    <a:p>
                      <a:pPr algn="ctr"/>
                      <a:endParaRPr lang="en-GB" sz="1200" b="1" i="0" dirty="0"/>
                    </a:p>
                  </a:txBody>
                  <a:tcPr marL="68580" marR="68580" marT="34290" marB="34290"/>
                </a:tc>
                <a:extLst>
                  <a:ext uri="{0D108BD9-81ED-4DB2-BD59-A6C34878D82A}">
                    <a16:rowId xmlns:a16="http://schemas.microsoft.com/office/drawing/2014/main" val="1441101643"/>
                  </a:ext>
                </a:extLst>
              </a:tr>
              <a:tr h="617220">
                <a:tc>
                  <a:txBody>
                    <a:bodyPr/>
                    <a:lstStyle/>
                    <a:p>
                      <a:pPr algn="ctr"/>
                      <a:r>
                        <a:rPr lang="en-GB" sz="1200" b="1" i="0" dirty="0">
                          <a:solidFill>
                            <a:schemeClr val="tx1"/>
                          </a:solidFill>
                        </a:rPr>
                        <a:t>Gold</a:t>
                      </a:r>
                    </a:p>
                  </a:txBody>
                  <a:tcPr marL="68580" marR="68580" marT="34290" marB="34290"/>
                </a:tc>
                <a:tc>
                  <a:txBody>
                    <a:bodyPr/>
                    <a:lstStyle/>
                    <a:p>
                      <a:pPr algn="ctr"/>
                      <a:r>
                        <a:rPr lang="en-GB" sz="1200" b="1" i="0" dirty="0">
                          <a:solidFill>
                            <a:schemeClr val="tx1"/>
                          </a:solidFill>
                        </a:rPr>
                        <a:t>150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i="0" dirty="0"/>
                        <a:t>Certificate &amp; badge</a:t>
                      </a:r>
                    </a:p>
                    <a:p>
                      <a:pPr algn="ctr"/>
                      <a:r>
                        <a:rPr lang="en-GB" sz="1200" b="1" i="0" dirty="0"/>
                        <a:t>(enter prize draw)</a:t>
                      </a:r>
                    </a:p>
                  </a:txBody>
                  <a:tcPr marL="68580" marR="68580" marT="34290" marB="34290"/>
                </a:tc>
                <a:extLst>
                  <a:ext uri="{0D108BD9-81ED-4DB2-BD59-A6C34878D82A}">
                    <a16:rowId xmlns:a16="http://schemas.microsoft.com/office/drawing/2014/main" val="3404745486"/>
                  </a:ext>
                </a:extLst>
              </a:tr>
              <a:tr h="617220">
                <a:tc>
                  <a:txBody>
                    <a:bodyPr/>
                    <a:lstStyle/>
                    <a:p>
                      <a:pPr lvl="0" algn="ctr">
                        <a:buNone/>
                      </a:pPr>
                      <a:r>
                        <a:rPr lang="en-GB" sz="1200" b="1" i="0" dirty="0">
                          <a:solidFill>
                            <a:schemeClr val="tx1"/>
                          </a:solidFill>
                        </a:rPr>
                        <a:t>Platinum </a:t>
                      </a:r>
                    </a:p>
                  </a:txBody>
                  <a:tcPr marL="68580" marR="68580" marT="34290" marB="34290"/>
                </a:tc>
                <a:tc>
                  <a:txBody>
                    <a:bodyPr/>
                    <a:lstStyle/>
                    <a:p>
                      <a:pPr lvl="0" algn="ctr">
                        <a:buNone/>
                      </a:pPr>
                      <a:r>
                        <a:rPr lang="en-GB" sz="1200" b="1" i="0" dirty="0">
                          <a:solidFill>
                            <a:schemeClr val="tx1"/>
                          </a:solidFill>
                        </a:rPr>
                        <a:t>200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i="0" dirty="0"/>
                        <a:t>Certificate &amp; badge</a:t>
                      </a:r>
                    </a:p>
                    <a:p>
                      <a:pPr lvl="0" algn="ctr">
                        <a:buNone/>
                      </a:pPr>
                      <a:r>
                        <a:rPr lang="en-GB" sz="1200" b="1" i="0" dirty="0"/>
                        <a:t>(enter prize draw)</a:t>
                      </a:r>
                    </a:p>
                  </a:txBody>
                  <a:tcPr marL="68580" marR="68580" marT="34290" marB="34290"/>
                </a:tc>
                <a:extLst>
                  <a:ext uri="{0D108BD9-81ED-4DB2-BD59-A6C34878D82A}">
                    <a16:rowId xmlns:a16="http://schemas.microsoft.com/office/drawing/2014/main" val="2082366660"/>
                  </a:ext>
                </a:extLst>
              </a:tr>
            </a:tbl>
          </a:graphicData>
        </a:graphic>
      </p:graphicFrame>
      <p:pic>
        <p:nvPicPr>
          <p:cNvPr id="4" name="Picture 3">
            <a:extLst>
              <a:ext uri="{FF2B5EF4-FFF2-40B4-BE49-F238E27FC236}">
                <a16:creationId xmlns:a16="http://schemas.microsoft.com/office/drawing/2014/main" id="{D4635367-84AD-8BB0-3EE7-798B67C86DAD}"/>
              </a:ext>
            </a:extLst>
          </p:cNvPr>
          <p:cNvPicPr>
            <a:picLocks noChangeAspect="1"/>
          </p:cNvPicPr>
          <p:nvPr/>
        </p:nvPicPr>
        <p:blipFill rotWithShape="1">
          <a:blip r:embed="rId3"/>
          <a:srcRect b="4778"/>
          <a:stretch/>
        </p:blipFill>
        <p:spPr>
          <a:xfrm>
            <a:off x="7402520" y="0"/>
            <a:ext cx="1825157" cy="1390370"/>
          </a:xfrm>
          <a:prstGeom prst="rect">
            <a:avLst/>
          </a:prstGeom>
        </p:spPr>
      </p:pic>
    </p:spTree>
    <p:extLst>
      <p:ext uri="{BB962C8B-B14F-4D97-AF65-F5344CB8AC3E}">
        <p14:creationId xmlns:p14="http://schemas.microsoft.com/office/powerpoint/2010/main" val="29211545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2088030-E574-86E6-2CB1-60338180CF65}"/>
              </a:ext>
            </a:extLst>
          </p:cNvPr>
          <p:cNvPicPr>
            <a:picLocks noGrp="1" noChangeAspect="1"/>
          </p:cNvPicPr>
          <p:nvPr>
            <p:ph idx="1"/>
          </p:nvPr>
        </p:nvPicPr>
        <p:blipFill>
          <a:blip r:embed="rId3"/>
          <a:stretch>
            <a:fillRect/>
          </a:stretch>
        </p:blipFill>
        <p:spPr>
          <a:xfrm>
            <a:off x="262159" y="0"/>
            <a:ext cx="8418997" cy="6980308"/>
          </a:xfrm>
        </p:spPr>
      </p:pic>
      <p:sp>
        <p:nvSpPr>
          <p:cNvPr id="6" name="TextBox 5">
            <a:extLst>
              <a:ext uri="{FF2B5EF4-FFF2-40B4-BE49-F238E27FC236}">
                <a16:creationId xmlns:a16="http://schemas.microsoft.com/office/drawing/2014/main" id="{FECEE8FE-5359-B69F-C36C-6339E5AA08F7}"/>
              </a:ext>
            </a:extLst>
          </p:cNvPr>
          <p:cNvSpPr txBox="1"/>
          <p:nvPr/>
        </p:nvSpPr>
        <p:spPr>
          <a:xfrm>
            <a:off x="1027287" y="2954866"/>
            <a:ext cx="2460980" cy="474133"/>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4817108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91866" y="402383"/>
            <a:ext cx="5560268" cy="5560268"/>
          </a:xfrm>
          <a:prstGeom prst="rect">
            <a:avLst/>
          </a:prstGeom>
        </p:spPr>
      </p:pic>
    </p:spTree>
    <p:extLst>
      <p:ext uri="{BB962C8B-B14F-4D97-AF65-F5344CB8AC3E}">
        <p14:creationId xmlns:p14="http://schemas.microsoft.com/office/powerpoint/2010/main" val="1679135652"/>
      </p:ext>
    </p:extLst>
  </p:cSld>
  <p:clrMapOvr>
    <a:masterClrMapping/>
  </p:clrMapOvr>
  <mc:AlternateContent xmlns:mc="http://schemas.openxmlformats.org/markup-compatibility/2006" xmlns:p14="http://schemas.microsoft.com/office/powerpoint/2010/main">
    <mc:Choice Requires="p14">
      <p:transition spd="slow" p14:dur="2000" advClick="0" advTm="36000"/>
    </mc:Choice>
    <mc:Fallback xmlns="">
      <p:transition spd="slow" advClick="0" advTm="36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0EDDF43-1457-D369-C1E7-886CF84E26C9}"/>
              </a:ext>
            </a:extLst>
          </p:cNvPr>
          <p:cNvPicPr>
            <a:picLocks noGrp="1" noChangeAspect="1"/>
          </p:cNvPicPr>
          <p:nvPr>
            <p:ph idx="1"/>
          </p:nvPr>
        </p:nvPicPr>
        <p:blipFill rotWithShape="1">
          <a:blip r:embed="rId3"/>
          <a:srcRect t="50832"/>
          <a:stretch/>
        </p:blipFill>
        <p:spPr>
          <a:xfrm>
            <a:off x="1322082" y="304976"/>
            <a:ext cx="7054274" cy="6504915"/>
          </a:xfrm>
          <a:prstGeom prst="rect">
            <a:avLst/>
          </a:prstGeom>
        </p:spPr>
      </p:pic>
      <p:sp>
        <p:nvSpPr>
          <p:cNvPr id="3" name="Title 2">
            <a:extLst>
              <a:ext uri="{FF2B5EF4-FFF2-40B4-BE49-F238E27FC236}">
                <a16:creationId xmlns:a16="http://schemas.microsoft.com/office/drawing/2014/main" id="{7DD6CE5E-A603-D9C4-908A-72E5779B055B}"/>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4146000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57200" y="77917"/>
            <a:ext cx="8229600" cy="922337"/>
          </a:xfrm>
        </p:spPr>
        <p:txBody>
          <a:bodyPr>
            <a:normAutofit fontScale="90000"/>
          </a:bodyPr>
          <a:lstStyle/>
          <a:p>
            <a:pPr algn="ctr">
              <a:defRPr/>
            </a:pPr>
            <a:r>
              <a:rPr lang="en-GB" sz="4400" dirty="0">
                <a:solidFill>
                  <a:srgbClr val="0070C0"/>
                </a:solidFill>
                <a:latin typeface="Arial" panose="020B0604020202020204" pitchFamily="34" charset="0"/>
                <a:cs typeface="Arial" panose="020B0604020202020204" pitchFamily="34" charset="0"/>
              </a:rPr>
              <a:t>e-Safety – What a Parent can do to help…</a:t>
            </a:r>
          </a:p>
        </p:txBody>
      </p:sp>
      <p:sp>
        <p:nvSpPr>
          <p:cNvPr id="7" name="Content Placeholder 1">
            <a:extLst>
              <a:ext uri="{FF2B5EF4-FFF2-40B4-BE49-F238E27FC236}">
                <a16:creationId xmlns:a16="http://schemas.microsoft.com/office/drawing/2014/main" id="{4936FF36-3FED-344B-1C2D-793247FF3CC4}"/>
              </a:ext>
            </a:extLst>
          </p:cNvPr>
          <p:cNvSpPr txBox="1">
            <a:spLocks/>
          </p:cNvSpPr>
          <p:nvPr/>
        </p:nvSpPr>
        <p:spPr bwMode="auto">
          <a:xfrm>
            <a:off x="647564" y="1045287"/>
            <a:ext cx="7848872" cy="5272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defRPr/>
            </a:pPr>
            <a:r>
              <a:rPr lang="en-GB" sz="2400" dirty="0">
                <a:latin typeface="Arial" panose="020B0604020202020204" pitchFamily="34" charset="0"/>
                <a:cs typeface="Arial" panose="020B0604020202020204" pitchFamily="34" charset="0"/>
              </a:rPr>
              <a:t>Outside of School - Parents - you are responsible for your child’s behaviour and safety!  </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a:p>
            <a:pPr>
              <a:defRPr/>
            </a:pPr>
            <a:r>
              <a:rPr lang="en-GB" sz="2400" dirty="0">
                <a:latin typeface="Arial" panose="020B0604020202020204" pitchFamily="34" charset="0"/>
                <a:cs typeface="Arial" panose="020B0604020202020204" pitchFamily="34" charset="0"/>
              </a:rPr>
              <a:t>Monitoring and reducing use of Apps - set screentime</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a:p>
            <a:pPr>
              <a:defRPr/>
            </a:pPr>
            <a:r>
              <a:rPr lang="en-GB" sz="2400" dirty="0">
                <a:latin typeface="Arial" panose="020B0604020202020204" pitchFamily="34" charset="0"/>
                <a:cs typeface="Arial" panose="020B0604020202020204" pitchFamily="34" charset="0"/>
              </a:rPr>
              <a:t>Safety settings in Apps – allow you to filter appropriate content and set high security settings</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a:p>
            <a:pPr>
              <a:defRPr/>
            </a:pPr>
            <a:r>
              <a:rPr lang="en-GB" sz="2400" dirty="0">
                <a:latin typeface="Arial" panose="020B0604020202020204" pitchFamily="34" charset="0"/>
                <a:cs typeface="Arial" panose="020B0604020202020204" pitchFamily="34" charset="0"/>
              </a:rPr>
              <a:t>Age restrictions – many Apps and online services have appropriate age restrictions. For example, WhatsApp requires a minimum age of 16. </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a:p>
            <a:pPr>
              <a:defRPr/>
            </a:pPr>
            <a:r>
              <a:rPr lang="en-GB" sz="2400" dirty="0">
                <a:latin typeface="Arial" panose="020B0604020202020204" pitchFamily="34" charset="0"/>
                <a:cs typeface="Arial" panose="020B0604020202020204" pitchFamily="34" charset="0"/>
              </a:rPr>
              <a:t>Attend our e-Safety evening for parents/check out the school website.</a:t>
            </a:r>
          </a:p>
          <a:p>
            <a:pPr>
              <a:defRPr/>
            </a:pPr>
            <a:endParaRPr lang="en-GB" sz="2400" dirty="0">
              <a:latin typeface="Arial" panose="020B0604020202020204" pitchFamily="34" charset="0"/>
              <a:cs typeface="Arial" panose="020B0604020202020204" pitchFamily="34" charset="0"/>
            </a:endParaRPr>
          </a:p>
          <a:p>
            <a:pPr>
              <a:defRPr/>
            </a:pPr>
            <a:endParaRPr lang="en-GB" dirty="0"/>
          </a:p>
          <a:p>
            <a:pPr>
              <a:defRPr/>
            </a:pPr>
            <a:endParaRPr lang="en-GB" dirty="0"/>
          </a:p>
          <a:p>
            <a:pPr marL="109728" indent="0">
              <a:buFont typeface="Wingdings 3" pitchFamily="18" charset="2"/>
              <a:buNone/>
              <a:defRPr/>
            </a:pPr>
            <a:endParaRPr lang="en-GB" dirty="0"/>
          </a:p>
        </p:txBody>
      </p:sp>
    </p:spTree>
    <p:custDataLst>
      <p:tags r:id="rId1"/>
    </p:custDataLst>
    <p:extLst>
      <p:ext uri="{BB962C8B-B14F-4D97-AF65-F5344CB8AC3E}">
        <p14:creationId xmlns:p14="http://schemas.microsoft.com/office/powerpoint/2010/main" val="10329545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6A9F7F-9667-8A91-DCE4-89DA01AC5972}"/>
              </a:ext>
            </a:extLst>
          </p:cNvPr>
          <p:cNvPicPr>
            <a:picLocks noChangeAspect="1"/>
          </p:cNvPicPr>
          <p:nvPr/>
        </p:nvPicPr>
        <p:blipFill>
          <a:blip r:embed="rId3"/>
          <a:stretch>
            <a:fillRect/>
          </a:stretch>
        </p:blipFill>
        <p:spPr>
          <a:xfrm>
            <a:off x="0" y="0"/>
            <a:ext cx="9144000" cy="6315437"/>
          </a:xfrm>
          <a:prstGeom prst="rect">
            <a:avLst/>
          </a:prstGeom>
        </p:spPr>
      </p:pic>
    </p:spTree>
    <p:extLst>
      <p:ext uri="{BB962C8B-B14F-4D97-AF65-F5344CB8AC3E}">
        <p14:creationId xmlns:p14="http://schemas.microsoft.com/office/powerpoint/2010/main" val="11114484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solidFill>
                  <a:schemeClr val="tx1"/>
                </a:solidFill>
                <a:effectLst/>
                <a:latin typeface="Arial" panose="020B0604020202020204" pitchFamily="34" charset="0"/>
                <a:cs typeface="Arial" panose="020B0604020202020204" pitchFamily="34" charset="0"/>
              </a:rPr>
              <a:t>Screen-time Cap</a:t>
            </a:r>
          </a:p>
        </p:txBody>
      </p:sp>
      <p:sp>
        <p:nvSpPr>
          <p:cNvPr id="5" name="Content Placeholder 2"/>
          <p:cNvSpPr txBox="1">
            <a:spLocks/>
          </p:cNvSpPr>
          <p:nvPr/>
        </p:nvSpPr>
        <p:spPr>
          <a:xfrm>
            <a:off x="425624" y="1124744"/>
            <a:ext cx="5442520" cy="5112568"/>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624078" marR="0" lvl="0" indent="-514350" algn="l" defTabSz="914400" rtl="0" eaLnBrk="1" fontAlgn="auto" latinLnBrk="0" hangingPunct="1">
              <a:lnSpc>
                <a:spcPct val="150000"/>
              </a:lnSpc>
              <a:spcBef>
                <a:spcPts val="400"/>
              </a:spcBef>
              <a:spcAft>
                <a:spcPts val="0"/>
              </a:spcAft>
              <a:buClr>
                <a:srgbClr val="2DA2BF"/>
              </a:buClr>
              <a:buSzPct val="68000"/>
              <a:buFont typeface="Wingdings 3"/>
              <a:buAutoNum type="arabicPeriod"/>
              <a:tabLst/>
              <a:defRPr/>
            </a:pPr>
            <a:r>
              <a:rPr kumimoji="0" lang="en-GB"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 to </a:t>
            </a: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Settings</a:t>
            </a:r>
          </a:p>
          <a:p>
            <a:pPr marL="624078" marR="0" lvl="0" indent="-514350" algn="l" defTabSz="914400" rtl="0" eaLnBrk="1" fontAlgn="auto" latinLnBrk="0" hangingPunct="1">
              <a:lnSpc>
                <a:spcPct val="150000"/>
              </a:lnSpc>
              <a:spcBef>
                <a:spcPts val="400"/>
              </a:spcBef>
              <a:spcAft>
                <a:spcPts val="0"/>
              </a:spcAft>
              <a:buClr>
                <a:srgbClr val="2DA2BF"/>
              </a:buClr>
              <a:buSzPct val="68000"/>
              <a:buFont typeface="Wingdings 3"/>
              <a:buAutoNum type="arabicPeriod"/>
              <a:tabLst/>
              <a:defRPr/>
            </a:pPr>
            <a:r>
              <a:rPr kumimoji="0" lang="en-GB"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Scroll to </a:t>
            </a: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Screen Time</a:t>
            </a:r>
          </a:p>
          <a:p>
            <a:pPr marL="624078" marR="0" lvl="0" indent="-514350" algn="l" defTabSz="914400" rtl="0" eaLnBrk="1" fontAlgn="auto" latinLnBrk="0" hangingPunct="1">
              <a:lnSpc>
                <a:spcPct val="150000"/>
              </a:lnSpc>
              <a:spcBef>
                <a:spcPts val="400"/>
              </a:spcBef>
              <a:spcAft>
                <a:spcPts val="0"/>
              </a:spcAft>
              <a:buClr>
                <a:srgbClr val="2DA2BF"/>
              </a:buClr>
              <a:buSzPct val="68000"/>
              <a:buFont typeface="Wingdings 3"/>
              <a:buAutoNum type="arabicPeriod"/>
              <a:tabLst/>
              <a:defRPr/>
            </a:pPr>
            <a:r>
              <a:rPr kumimoji="0" lang="en-GB"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Press </a:t>
            </a: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 Limits</a:t>
            </a:r>
            <a:r>
              <a:rPr kumimoji="0" lang="en-GB"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624078" marR="0" lvl="0" indent="-514350" algn="l" defTabSz="914400" rtl="0" eaLnBrk="1" fontAlgn="auto" latinLnBrk="0" hangingPunct="1">
              <a:lnSpc>
                <a:spcPct val="150000"/>
              </a:lnSpc>
              <a:spcBef>
                <a:spcPts val="400"/>
              </a:spcBef>
              <a:spcAft>
                <a:spcPts val="0"/>
              </a:spcAft>
              <a:buClr>
                <a:srgbClr val="2DA2BF"/>
              </a:buClr>
              <a:buSzPct val="68000"/>
              <a:buFont typeface="Wingdings 3"/>
              <a:buAutoNum type="arabicPeriod"/>
              <a:tabLst/>
              <a:defRPr/>
            </a:pPr>
            <a:r>
              <a:rPr kumimoji="0" lang="en-GB"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Set limit, e.g. Social Networking 30 minutes per day</a:t>
            </a:r>
          </a:p>
          <a:p>
            <a:pPr marL="624078" marR="0" lvl="0" indent="-514350" algn="l" defTabSz="914400" rtl="0" eaLnBrk="1" fontAlgn="auto" latinLnBrk="0" hangingPunct="1">
              <a:spcBef>
                <a:spcPts val="400"/>
              </a:spcBef>
              <a:spcAft>
                <a:spcPts val="0"/>
              </a:spcAft>
              <a:buClr>
                <a:srgbClr val="2DA2BF"/>
              </a:buClr>
              <a:buSzPct val="68000"/>
              <a:buFont typeface="Wingdings 3"/>
              <a:buAutoNum type="arabicPeriod"/>
              <a:tabLst/>
              <a:defRPr/>
            </a:pPr>
            <a:r>
              <a:rPr kumimoji="0" lang="en-GB"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Underneath  App Limits it should say </a:t>
            </a: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 Screen Time Passcode</a:t>
            </a:r>
            <a:endParaRPr kumimoji="0" lang="en-GB"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Picture 7" descr="Screen Clipping"/>
          <p:cNvPicPr>
            <a:picLocks noChangeAspect="1"/>
          </p:cNvPicPr>
          <p:nvPr/>
        </p:nvPicPr>
        <p:blipFill rotWithShape="1">
          <a:blip r:embed="rId3">
            <a:extLst>
              <a:ext uri="{28A0092B-C50C-407E-A947-70E740481C1C}">
                <a14:useLocalDpi xmlns:a14="http://schemas.microsoft.com/office/drawing/2010/main" val="0"/>
              </a:ext>
            </a:extLst>
          </a:blip>
          <a:srcRect l="1657" r="8124"/>
          <a:stretch/>
        </p:blipFill>
        <p:spPr>
          <a:xfrm>
            <a:off x="6008239" y="476672"/>
            <a:ext cx="3111218" cy="6173061"/>
          </a:xfrm>
          <a:prstGeom prst="rect">
            <a:avLst/>
          </a:prstGeom>
        </p:spPr>
      </p:pic>
    </p:spTree>
    <p:extLst>
      <p:ext uri="{BB962C8B-B14F-4D97-AF65-F5344CB8AC3E}">
        <p14:creationId xmlns:p14="http://schemas.microsoft.com/office/powerpoint/2010/main" val="4139167964"/>
      </p:ext>
    </p:extLst>
  </p:cSld>
  <p:clrMapOvr>
    <a:masterClrMapping/>
  </p:clrMapOvr>
  <mc:AlternateContent xmlns:mc="http://schemas.openxmlformats.org/markup-compatibility/2006" xmlns:p14="http://schemas.microsoft.com/office/powerpoint/2010/main">
    <mc:Choice Requires="p14">
      <p:transition spd="slow" p14:dur="2000" advClick="0" advTm="16000"/>
    </mc:Choice>
    <mc:Fallback xmlns="">
      <p:transition spd="slow" advClick="0" advTm="16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3538" y="1184931"/>
            <a:ext cx="8532948" cy="5247868"/>
          </a:xfrm>
        </p:spPr>
        <p:txBody>
          <a:bodyPr>
            <a:normAutofit fontScale="62500" lnSpcReduction="20000"/>
          </a:bodyPr>
          <a:lstStyle/>
          <a:p>
            <a:r>
              <a:rPr lang="en-GB" sz="2900" dirty="0">
                <a:latin typeface="Arial" panose="020B0604020202020204" pitchFamily="34" charset="0"/>
                <a:cs typeface="Arial" panose="020B0604020202020204" pitchFamily="34" charset="0"/>
              </a:rPr>
              <a:t>Students are expected to attend every day that school is open. All schools have the responsibility to robustly manage and improve attendance. </a:t>
            </a:r>
          </a:p>
          <a:p>
            <a:r>
              <a:rPr lang="en-GB" sz="2900" b="1" u="sng" dirty="0">
                <a:latin typeface="Arial" panose="020B0604020202020204" pitchFamily="34" charset="0"/>
                <a:cs typeface="Arial" panose="020B0604020202020204" pitchFamily="34" charset="0"/>
              </a:rPr>
              <a:t>97%</a:t>
            </a:r>
            <a:r>
              <a:rPr lang="en-GB" sz="2900" dirty="0">
                <a:latin typeface="Arial" panose="020B0604020202020204" pitchFamily="34" charset="0"/>
                <a:cs typeface="Arial" panose="020B0604020202020204" pitchFamily="34" charset="0"/>
              </a:rPr>
              <a:t> is the school attendance target.  You will receive contact from the school when absence reaches a certain point:</a:t>
            </a:r>
          </a:p>
          <a:p>
            <a:pPr lvl="1"/>
            <a:r>
              <a:rPr lang="en-GB" b="1" dirty="0">
                <a:latin typeface="Arial" panose="020B0604020202020204" pitchFamily="34" charset="0"/>
                <a:cs typeface="Arial" panose="020B0604020202020204" pitchFamily="34" charset="0"/>
              </a:rPr>
              <a:t>97% - conversation with the Form Tutor</a:t>
            </a:r>
          </a:p>
          <a:p>
            <a:pPr lvl="1"/>
            <a:r>
              <a:rPr lang="en-GB" b="1" dirty="0">
                <a:latin typeface="Arial" panose="020B0604020202020204" pitchFamily="34" charset="0"/>
                <a:cs typeface="Arial" panose="020B0604020202020204" pitchFamily="34" charset="0"/>
              </a:rPr>
              <a:t>95% in school meeting with Form Tutor and Year Leader</a:t>
            </a:r>
          </a:p>
          <a:p>
            <a:pPr lvl="1"/>
            <a:r>
              <a:rPr lang="en-GB" b="1" dirty="0">
                <a:latin typeface="Arial" panose="020B0604020202020204" pitchFamily="34" charset="0"/>
                <a:cs typeface="Arial" panose="020B0604020202020204" pitchFamily="34" charset="0"/>
              </a:rPr>
              <a:t>90% is formally categorise as a persistent absentee and will require a formal Attendance meeting, which may involve someone from the Local Authority Attendance Team</a:t>
            </a:r>
          </a:p>
          <a:p>
            <a:pPr lvl="1"/>
            <a:r>
              <a:rPr lang="en-GB" b="1" dirty="0">
                <a:latin typeface="Arial" panose="020B0604020202020204" pitchFamily="34" charset="0"/>
                <a:cs typeface="Arial" panose="020B0604020202020204" pitchFamily="34" charset="0"/>
              </a:rPr>
              <a:t>Below 85% - regular meetings/monitoring and Action Plan put in place in conjunction with the local Authority</a:t>
            </a:r>
          </a:p>
          <a:p>
            <a:r>
              <a:rPr lang="en-GB" sz="2900" dirty="0">
                <a:latin typeface="Arial" panose="020B0604020202020204" pitchFamily="34" charset="0"/>
                <a:cs typeface="Arial" panose="020B0604020202020204" pitchFamily="34" charset="0"/>
              </a:rPr>
              <a:t>The Attendance Officer at CCHSG is Mrs </a:t>
            </a:r>
            <a:r>
              <a:rPr lang="en-GB" sz="2900" dirty="0" err="1">
                <a:latin typeface="Arial" panose="020B0604020202020204" pitchFamily="34" charset="0"/>
                <a:cs typeface="Arial" panose="020B0604020202020204" pitchFamily="34" charset="0"/>
              </a:rPr>
              <a:t>Foxell</a:t>
            </a:r>
            <a:r>
              <a:rPr lang="en-GB" sz="2900" dirty="0">
                <a:latin typeface="Arial" panose="020B0604020202020204" pitchFamily="34" charset="0"/>
                <a:cs typeface="Arial" panose="020B0604020202020204" pitchFamily="34" charset="0"/>
              </a:rPr>
              <a:t>.</a:t>
            </a:r>
          </a:p>
          <a:p>
            <a:r>
              <a:rPr lang="en-GB" sz="2900" dirty="0">
                <a:latin typeface="Arial" panose="020B0604020202020204" pitchFamily="34" charset="0"/>
                <a:cs typeface="Arial" panose="020B0604020202020204" pitchFamily="34" charset="0"/>
              </a:rPr>
              <a:t>Morning registration closes at 08.48 – after that a student is late (L). After 09.35 it is coded U.</a:t>
            </a:r>
          </a:p>
          <a:p>
            <a:r>
              <a:rPr lang="en-GB" sz="2900" b="1" dirty="0">
                <a:solidFill>
                  <a:schemeClr val="accent4">
                    <a:lumMod val="75000"/>
                  </a:schemeClr>
                </a:solidFill>
                <a:latin typeface="Arial" panose="020B0604020202020204" pitchFamily="34" charset="0"/>
                <a:cs typeface="Arial" panose="020B0604020202020204" pitchFamily="34" charset="0"/>
              </a:rPr>
              <a:t>Punctuality is as important as attendance</a:t>
            </a:r>
          </a:p>
          <a:p>
            <a:r>
              <a:rPr lang="en-GB" sz="2900" dirty="0">
                <a:latin typeface="Arial" panose="020B0604020202020204" pitchFamily="34" charset="0"/>
                <a:cs typeface="Arial" panose="020B0604020202020204" pitchFamily="34" charset="0"/>
              </a:rPr>
              <a:t>If you do not report your child’s absence by 08.30 we will ring – this is an important safeguarding measure, please do not be rude to the Attendance Officer, she is doing her job!</a:t>
            </a:r>
          </a:p>
          <a:p>
            <a:r>
              <a:rPr lang="en-GB" sz="2900" dirty="0">
                <a:latin typeface="Arial" panose="020B0604020202020204" pitchFamily="34" charset="0"/>
                <a:cs typeface="Arial" panose="020B0604020202020204" pitchFamily="34" charset="0"/>
              </a:rPr>
              <a:t>All absence and lateness needs to be tracked and followed up.</a:t>
            </a:r>
          </a:p>
          <a:p>
            <a:r>
              <a:rPr lang="en-GB" sz="2900" dirty="0">
                <a:latin typeface="Arial" panose="020B0604020202020204" pitchFamily="34" charset="0"/>
                <a:cs typeface="Arial" panose="020B0604020202020204" pitchFamily="34" charset="0"/>
              </a:rPr>
              <a:t>Greater focus on parental and external agency involvement for 2024-2025.</a:t>
            </a:r>
          </a:p>
          <a:p>
            <a:r>
              <a:rPr lang="en-GB" sz="2900" dirty="0">
                <a:latin typeface="Arial" panose="020B0604020202020204" pitchFamily="34" charset="0"/>
                <a:cs typeface="Arial" panose="020B0604020202020204" pitchFamily="34" charset="0"/>
              </a:rPr>
              <a:t>Rolling 10 week window for unauthorised absence. </a:t>
            </a:r>
            <a:endParaRPr lang="en-GB" sz="2100" dirty="0">
              <a:latin typeface="Arial" panose="020B0604020202020204" pitchFamily="34" charset="0"/>
              <a:cs typeface="Arial" panose="020B0604020202020204" pitchFamily="34" charset="0"/>
            </a:endParaRPr>
          </a:p>
          <a:p>
            <a:endParaRPr lang="en-GB" sz="21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227612" y="206838"/>
            <a:ext cx="8718875" cy="759731"/>
          </a:xfrm>
        </p:spPr>
        <p:txBody>
          <a:bodyPr>
            <a:normAutofit/>
          </a:bodyPr>
          <a:lstStyle/>
          <a:p>
            <a:r>
              <a:rPr lang="en-GB" sz="3000" dirty="0">
                <a:latin typeface="Arial" panose="020B0604020202020204" pitchFamily="34" charset="0"/>
                <a:cs typeface="Arial" panose="020B0604020202020204" pitchFamily="34" charset="0"/>
              </a:rPr>
              <a:t>Key Pastoral Focus: </a:t>
            </a:r>
            <a:r>
              <a:rPr lang="en-GB" sz="3000"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Attendance</a:t>
            </a:r>
          </a:p>
        </p:txBody>
      </p:sp>
    </p:spTree>
    <p:extLst>
      <p:ext uri="{BB962C8B-B14F-4D97-AF65-F5344CB8AC3E}">
        <p14:creationId xmlns:p14="http://schemas.microsoft.com/office/powerpoint/2010/main" val="8088637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972241-20DF-D8D0-C521-4BF2D5A17190}"/>
              </a:ext>
            </a:extLst>
          </p:cNvPr>
          <p:cNvSpPr>
            <a:spLocks noGrp="1"/>
          </p:cNvSpPr>
          <p:nvPr>
            <p:ph type="title"/>
          </p:nvPr>
        </p:nvSpPr>
        <p:spPr>
          <a:xfrm>
            <a:off x="630936" y="256032"/>
            <a:ext cx="7879842" cy="1014984"/>
          </a:xfrm>
        </p:spPr>
        <p:txBody>
          <a:bodyPr anchor="b">
            <a:normAutofit fontScale="90000"/>
          </a:bodyPr>
          <a:lstStyle/>
          <a:p>
            <a:pPr>
              <a:lnSpc>
                <a:spcPct val="90000"/>
              </a:lnSpc>
            </a:pPr>
            <a:r>
              <a:rPr lang="en-GB" sz="3417" dirty="0">
                <a:effectLst/>
                <a:latin typeface="lola"/>
              </a:rPr>
              <a:t>National Threshold for absence: </a:t>
            </a:r>
            <a:br>
              <a:rPr lang="en-GB" sz="3417" dirty="0">
                <a:effectLst/>
                <a:latin typeface="lola"/>
              </a:rPr>
            </a:br>
            <a:endParaRPr lang="en-GB" sz="3417" dirty="0"/>
          </a:p>
        </p:txBody>
      </p:sp>
      <p:graphicFrame>
        <p:nvGraphicFramePr>
          <p:cNvPr id="5" name="Content Placeholder 1">
            <a:extLst>
              <a:ext uri="{FF2B5EF4-FFF2-40B4-BE49-F238E27FC236}">
                <a16:creationId xmlns:a16="http://schemas.microsoft.com/office/drawing/2014/main" id="{9612E411-932D-DF12-CAEA-04F0808EC3BE}"/>
              </a:ext>
            </a:extLst>
          </p:cNvPr>
          <p:cNvGraphicFramePr>
            <a:graphicFrameLocks noGrp="1"/>
          </p:cNvGraphicFramePr>
          <p:nvPr>
            <p:ph idx="1"/>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68259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1">
            <a:extLst>
              <a:ext uri="{FF2B5EF4-FFF2-40B4-BE49-F238E27FC236}">
                <a16:creationId xmlns:a16="http://schemas.microsoft.com/office/drawing/2014/main" id="{5731ED37-C70B-5652-0CE3-6C8FB65D2A09}"/>
              </a:ext>
            </a:extLst>
          </p:cNvPr>
          <p:cNvGraphicFramePr>
            <a:graphicFrameLocks noGrp="1"/>
          </p:cNvGraphicFramePr>
          <p:nvPr>
            <p:ph idx="1"/>
          </p:nvPr>
        </p:nvGraphicFramePr>
        <p:xfrm>
          <a:off x="378036" y="1058749"/>
          <a:ext cx="8532948" cy="4355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320574" y="299018"/>
            <a:ext cx="8718875" cy="759731"/>
          </a:xfrm>
        </p:spPr>
        <p:txBody>
          <a:bodyPr>
            <a:normAutofit/>
          </a:bodyPr>
          <a:lstStyle/>
          <a:p>
            <a:r>
              <a:rPr lang="en-GB" sz="3600">
                <a:latin typeface="Arial" panose="020B0604020202020204" pitchFamily="34" charset="0"/>
                <a:cs typeface="Arial" panose="020B0604020202020204" pitchFamily="34" charset="0"/>
              </a:rPr>
              <a:t>Key Focus: </a:t>
            </a:r>
            <a:r>
              <a:rPr lang="en-GB" sz="360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Attendance</a:t>
            </a:r>
          </a:p>
        </p:txBody>
      </p:sp>
      <p:sp>
        <p:nvSpPr>
          <p:cNvPr id="5" name="Rectangle 1">
            <a:extLst>
              <a:ext uri="{FF2B5EF4-FFF2-40B4-BE49-F238E27FC236}">
                <a16:creationId xmlns:a16="http://schemas.microsoft.com/office/drawing/2014/main" id="{5B6C941F-6451-512A-746A-4E9FAC8C07AB}"/>
              </a:ext>
            </a:extLst>
          </p:cNvPr>
          <p:cNvSpPr/>
          <p:nvPr/>
        </p:nvSpPr>
        <p:spPr>
          <a:xfrm>
            <a:off x="378036" y="5263669"/>
            <a:ext cx="4643890" cy="1071166"/>
          </a:xfrm>
          <a:prstGeom prst="rect">
            <a:avLst/>
          </a:prstGeom>
          <a:solidFill>
            <a:srgbClr val="4F81BD"/>
          </a:solidFill>
          <a:ln w="55001">
            <a:solidFill>
              <a:srgbClr val="385D8A"/>
            </a:solidFill>
            <a:prstDash val="solid"/>
          </a:ln>
        </p:spPr>
        <p:txBody>
          <a:bodyPr vert="horz" wrap="square" lIns="91440" tIns="45720" rIns="91440" bIns="45720" anchor="ctr" anchorCtr="1" compatLnSpc="1"/>
          <a:lstStyle/>
          <a:p>
            <a:pPr algn="ctr" defTabSz="914363">
              <a:defRPr sz="1800" b="0" i="0" u="none" strike="noStrike" kern="0" cap="none" spc="0" baseline="0">
                <a:solidFill>
                  <a:srgbClr val="000000"/>
                </a:solidFill>
                <a:uFillTx/>
              </a:defRPr>
            </a:pPr>
            <a:r>
              <a:rPr lang="en-GB" sz="2400" dirty="0">
                <a:solidFill>
                  <a:srgbClr val="FFFFFF"/>
                </a:solidFill>
                <a:latin typeface="Arial" pitchFamily="34"/>
                <a:cs typeface="Arial" pitchFamily="34"/>
              </a:rPr>
              <a:t>Please note that schools cannot authorise any term time holidays</a:t>
            </a:r>
          </a:p>
        </p:txBody>
      </p:sp>
      <p:pic>
        <p:nvPicPr>
          <p:cNvPr id="4" name="Picture 3">
            <a:extLst>
              <a:ext uri="{FF2B5EF4-FFF2-40B4-BE49-F238E27FC236}">
                <a16:creationId xmlns:a16="http://schemas.microsoft.com/office/drawing/2014/main" id="{731BABA4-8800-5260-D51D-350E4B3CA042}"/>
              </a:ext>
            </a:extLst>
          </p:cNvPr>
          <p:cNvPicPr>
            <a:picLocks noChangeAspect="1"/>
          </p:cNvPicPr>
          <p:nvPr/>
        </p:nvPicPr>
        <p:blipFill rotWithShape="1">
          <a:blip r:embed="rId8"/>
          <a:srcRect l="6175" r="11467"/>
          <a:stretch/>
        </p:blipFill>
        <p:spPr>
          <a:xfrm>
            <a:off x="7717693" y="4599415"/>
            <a:ext cx="928077" cy="2067030"/>
          </a:xfrm>
          <a:prstGeom prst="rect">
            <a:avLst/>
          </a:prstGeom>
        </p:spPr>
      </p:pic>
    </p:spTree>
    <p:extLst>
      <p:ext uri="{BB962C8B-B14F-4D97-AF65-F5344CB8AC3E}">
        <p14:creationId xmlns:p14="http://schemas.microsoft.com/office/powerpoint/2010/main" val="3230546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0B4326-2A10-F763-F1DD-B547880B698C}"/>
              </a:ext>
            </a:extLst>
          </p:cNvPr>
          <p:cNvPicPr>
            <a:picLocks noGrp="1" noChangeAspect="1"/>
          </p:cNvPicPr>
          <p:nvPr>
            <p:ph idx="1"/>
          </p:nvPr>
        </p:nvPicPr>
        <p:blipFill rotWithShape="1">
          <a:blip r:embed="rId3"/>
          <a:srcRect l="7955" t="15841" r="57174" b="11092"/>
          <a:stretch/>
        </p:blipFill>
        <p:spPr>
          <a:xfrm>
            <a:off x="1279664" y="943380"/>
            <a:ext cx="7615763" cy="4488178"/>
          </a:xfrm>
        </p:spPr>
      </p:pic>
    </p:spTree>
    <p:extLst>
      <p:ext uri="{BB962C8B-B14F-4D97-AF65-F5344CB8AC3E}">
        <p14:creationId xmlns:p14="http://schemas.microsoft.com/office/powerpoint/2010/main" val="40407758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FC55F-7B11-06F1-C0E1-70B9FE3840E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8A11AB1-3FDE-B707-AB3F-1EFAF6212492}"/>
              </a:ext>
            </a:extLst>
          </p:cNvPr>
          <p:cNvSpPr/>
          <p:nvPr/>
        </p:nvSpPr>
        <p:spPr>
          <a:xfrm>
            <a:off x="0" y="5689081"/>
            <a:ext cx="5825538" cy="1168919"/>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defTabSz="761970" fontAlgn="auto">
              <a:spcBef>
                <a:spcPts val="0"/>
              </a:spcBef>
              <a:spcAft>
                <a:spcPts val="0"/>
              </a:spcAft>
              <a:defRPr/>
            </a:pPr>
            <a:endParaRPr lang="en-GB" sz="1500">
              <a:solidFill>
                <a:prstClr val="black"/>
              </a:solidFill>
              <a:latin typeface="Calibri"/>
            </a:endParaRPr>
          </a:p>
        </p:txBody>
      </p:sp>
      <p:sp>
        <p:nvSpPr>
          <p:cNvPr id="4" name="TextBox 4">
            <a:extLst>
              <a:ext uri="{FF2B5EF4-FFF2-40B4-BE49-F238E27FC236}">
                <a16:creationId xmlns:a16="http://schemas.microsoft.com/office/drawing/2014/main" id="{A42032DA-0159-457C-2DC2-5FE29C1B4472}"/>
              </a:ext>
            </a:extLst>
          </p:cNvPr>
          <p:cNvSpPr txBox="1"/>
          <p:nvPr/>
        </p:nvSpPr>
        <p:spPr>
          <a:xfrm>
            <a:off x="412750" y="236705"/>
            <a:ext cx="8318500" cy="515654"/>
          </a:xfrm>
          <a:prstGeom prst="rect">
            <a:avLst/>
          </a:prstGeom>
        </p:spPr>
        <p:txBody>
          <a:bodyPr wrap="square" lIns="0" tIns="0" rIns="0" bIns="0" rtlCol="0" anchor="t">
            <a:spAutoFit/>
          </a:bodyPr>
          <a:lstStyle/>
          <a:p>
            <a:pPr algn="ctr" defTabSz="761970" fontAlgn="auto">
              <a:lnSpc>
                <a:spcPts val="4432"/>
              </a:lnSpc>
              <a:spcAft>
                <a:spcPts val="0"/>
              </a:spcAft>
              <a:defRPr/>
            </a:pPr>
            <a:r>
              <a:rPr lang="en-US" sz="3166" b="1">
                <a:solidFill>
                  <a:srgbClr val="004AAD"/>
                </a:solidFill>
                <a:latin typeface="Telegraf Bold"/>
                <a:ea typeface="Telegraf Bold"/>
                <a:cs typeface="Telegraf Bold"/>
                <a:sym typeface="Telegraf Bold"/>
              </a:rPr>
              <a:t>Tips for Parents to Support Attendance </a:t>
            </a:r>
          </a:p>
        </p:txBody>
      </p:sp>
      <p:cxnSp>
        <p:nvCxnSpPr>
          <p:cNvPr id="11" name="Straight Connector 10">
            <a:extLst>
              <a:ext uri="{FF2B5EF4-FFF2-40B4-BE49-F238E27FC236}">
                <a16:creationId xmlns:a16="http://schemas.microsoft.com/office/drawing/2014/main" id="{DAB2CF23-CD13-06A7-132B-E16650978D26}"/>
              </a:ext>
            </a:extLst>
          </p:cNvPr>
          <p:cNvCxnSpPr/>
          <p:nvPr/>
        </p:nvCxnSpPr>
        <p:spPr>
          <a:xfrm>
            <a:off x="0" y="1079500"/>
            <a:ext cx="91440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12E5A285-C8D2-511A-D738-D853F36E5566}"/>
              </a:ext>
            </a:extLst>
          </p:cNvPr>
          <p:cNvSpPr txBox="1">
            <a:spLocks/>
          </p:cNvSpPr>
          <p:nvPr/>
        </p:nvSpPr>
        <p:spPr>
          <a:xfrm>
            <a:off x="353071" y="1366879"/>
            <a:ext cx="8763000" cy="4889499"/>
          </a:xfrm>
          <a:prstGeom prst="rect">
            <a:avLst/>
          </a:prstGeom>
        </p:spPr>
        <p:txBody>
          <a:bodyPr vert="horz" lIns="76200" tIns="38100" rIns="76200" bIns="3810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39" indent="-285739" defTabSz="380985" fontAlgn="auto">
              <a:lnSpc>
                <a:spcPct val="200000"/>
              </a:lnSpc>
              <a:spcAft>
                <a:spcPts val="0"/>
              </a:spcAft>
              <a:defRPr/>
            </a:pPr>
            <a:r>
              <a:rPr lang="en-GB" sz="2667">
                <a:solidFill>
                  <a:sysClr val="windowText" lastClr="000000"/>
                </a:solidFill>
                <a:latin typeface="Calibri"/>
              </a:rPr>
              <a:t>👨‍👩‍👧 Encourage a consistent morning routine.</a:t>
            </a:r>
          </a:p>
          <a:p>
            <a:pPr marL="285739" indent="-285739" defTabSz="380985" fontAlgn="auto">
              <a:lnSpc>
                <a:spcPct val="200000"/>
              </a:lnSpc>
              <a:spcAft>
                <a:spcPts val="0"/>
              </a:spcAft>
              <a:defRPr/>
            </a:pPr>
            <a:r>
              <a:rPr lang="en-GB" sz="2667">
                <a:solidFill>
                  <a:sysClr val="windowText" lastClr="000000"/>
                </a:solidFill>
                <a:latin typeface="Calibri"/>
              </a:rPr>
              <a:t>📅 Schedule appointments outside school hours.</a:t>
            </a:r>
          </a:p>
          <a:p>
            <a:pPr marL="285739" indent="-285739" defTabSz="380985" fontAlgn="auto">
              <a:lnSpc>
                <a:spcPct val="200000"/>
              </a:lnSpc>
              <a:spcAft>
                <a:spcPts val="0"/>
              </a:spcAft>
              <a:defRPr/>
            </a:pPr>
            <a:r>
              <a:rPr lang="en-GB" sz="2667">
                <a:solidFill>
                  <a:sysClr val="windowText" lastClr="000000"/>
                </a:solidFill>
                <a:latin typeface="Calibri"/>
              </a:rPr>
              <a:t>🗣 Talk about the importance of daily attendance.</a:t>
            </a:r>
          </a:p>
          <a:p>
            <a:pPr marL="285739" indent="-285739" defTabSz="380985" fontAlgn="auto">
              <a:lnSpc>
                <a:spcPct val="200000"/>
              </a:lnSpc>
              <a:spcAft>
                <a:spcPts val="0"/>
              </a:spcAft>
              <a:defRPr/>
            </a:pPr>
            <a:r>
              <a:rPr lang="en-GB" sz="2667">
                <a:solidFill>
                  <a:sysClr val="windowText" lastClr="000000"/>
                </a:solidFill>
                <a:latin typeface="Calibri"/>
              </a:rPr>
              <a:t>📞 Communicate with school if your child is struggling.</a:t>
            </a:r>
          </a:p>
          <a:p>
            <a:pPr marL="285739" indent="-285739" defTabSz="380985" fontAlgn="auto">
              <a:lnSpc>
                <a:spcPct val="200000"/>
              </a:lnSpc>
              <a:spcAft>
                <a:spcPts val="0"/>
              </a:spcAft>
              <a:defRPr/>
            </a:pPr>
            <a:r>
              <a:rPr lang="en-GB" sz="2667">
                <a:solidFill>
                  <a:sysClr val="windowText" lastClr="000000"/>
                </a:solidFill>
                <a:latin typeface="Calibri"/>
              </a:rPr>
              <a:t>🎯 Set goals and celebrate attendance milestones together.</a:t>
            </a:r>
          </a:p>
        </p:txBody>
      </p:sp>
    </p:spTree>
    <p:extLst>
      <p:ext uri="{BB962C8B-B14F-4D97-AF65-F5344CB8AC3E}">
        <p14:creationId xmlns:p14="http://schemas.microsoft.com/office/powerpoint/2010/main" val="28486113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689081"/>
            <a:ext cx="5825538" cy="1168919"/>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defTabSz="761970" fontAlgn="auto">
              <a:spcBef>
                <a:spcPts val="0"/>
              </a:spcBef>
              <a:spcAft>
                <a:spcPts val="0"/>
              </a:spcAft>
              <a:defRPr/>
            </a:pPr>
            <a:endParaRPr lang="en-GB" sz="1500">
              <a:solidFill>
                <a:prstClr val="black"/>
              </a:solidFill>
              <a:latin typeface="Calibri"/>
            </a:endParaRPr>
          </a:p>
        </p:txBody>
      </p:sp>
      <p:sp>
        <p:nvSpPr>
          <p:cNvPr id="3" name="TextBox 3"/>
          <p:cNvSpPr txBox="1"/>
          <p:nvPr/>
        </p:nvSpPr>
        <p:spPr>
          <a:xfrm>
            <a:off x="1206501" y="1612586"/>
            <a:ext cx="7564964" cy="3871957"/>
          </a:xfrm>
          <a:prstGeom prst="rect">
            <a:avLst/>
          </a:prstGeom>
        </p:spPr>
        <p:txBody>
          <a:bodyPr wrap="square" lIns="0" tIns="0" rIns="0" bIns="0" rtlCol="0" anchor="t">
            <a:spAutoFit/>
          </a:bodyPr>
          <a:lstStyle/>
          <a:p>
            <a:pPr defTabSz="761970" fontAlgn="auto">
              <a:lnSpc>
                <a:spcPts val="3162"/>
              </a:lnSpc>
              <a:spcBef>
                <a:spcPts val="0"/>
              </a:spcBef>
              <a:spcAft>
                <a:spcPts val="0"/>
              </a:spcAft>
              <a:defRPr/>
            </a:pPr>
            <a:r>
              <a:rPr lang="en-US" sz="2166">
                <a:solidFill>
                  <a:srgbClr val="004AAD"/>
                </a:solidFill>
                <a:latin typeface="Canva Sans"/>
                <a:ea typeface="Canva Sans"/>
                <a:cs typeface="Canva Sans"/>
                <a:sym typeface="Canva Sans"/>
              </a:rPr>
              <a:t>Morning registration closes at 08.48 – after that, a student is late</a:t>
            </a:r>
          </a:p>
          <a:p>
            <a:pPr defTabSz="761970" fontAlgn="auto">
              <a:lnSpc>
                <a:spcPts val="3162"/>
              </a:lnSpc>
              <a:spcBef>
                <a:spcPts val="0"/>
              </a:spcBef>
              <a:spcAft>
                <a:spcPts val="0"/>
              </a:spcAft>
              <a:defRPr/>
            </a:pPr>
            <a:endParaRPr lang="en-US" sz="1000">
              <a:solidFill>
                <a:srgbClr val="004AAD"/>
              </a:solidFill>
              <a:latin typeface="Canva Sans"/>
              <a:ea typeface="Canva Sans"/>
              <a:cs typeface="Canva Sans"/>
              <a:sym typeface="Canva Sans"/>
            </a:endParaRPr>
          </a:p>
          <a:p>
            <a:pPr defTabSz="761970" fontAlgn="auto">
              <a:lnSpc>
                <a:spcPts val="3162"/>
              </a:lnSpc>
              <a:spcBef>
                <a:spcPts val="0"/>
              </a:spcBef>
              <a:spcAft>
                <a:spcPts val="0"/>
              </a:spcAft>
              <a:defRPr/>
            </a:pPr>
            <a:r>
              <a:rPr lang="en-US" sz="2166">
                <a:solidFill>
                  <a:srgbClr val="004AAD"/>
                </a:solidFill>
                <a:latin typeface="Canva Sans"/>
                <a:ea typeface="Canva Sans"/>
                <a:cs typeface="Canva Sans"/>
                <a:sym typeface="Canva Sans"/>
              </a:rPr>
              <a:t>Punctuality is as important as attendance</a:t>
            </a:r>
          </a:p>
          <a:p>
            <a:pPr defTabSz="761970" fontAlgn="auto">
              <a:lnSpc>
                <a:spcPts val="3162"/>
              </a:lnSpc>
              <a:spcBef>
                <a:spcPts val="0"/>
              </a:spcBef>
              <a:spcAft>
                <a:spcPts val="0"/>
              </a:spcAft>
              <a:defRPr/>
            </a:pPr>
            <a:endParaRPr lang="en-US" sz="2166">
              <a:solidFill>
                <a:srgbClr val="004AAD"/>
              </a:solidFill>
              <a:latin typeface="Canva Sans"/>
              <a:ea typeface="Canva Sans"/>
              <a:cs typeface="Canva Sans"/>
              <a:sym typeface="Canva Sans"/>
            </a:endParaRPr>
          </a:p>
          <a:p>
            <a:pPr defTabSz="761970" fontAlgn="auto">
              <a:lnSpc>
                <a:spcPts val="3162"/>
              </a:lnSpc>
              <a:spcBef>
                <a:spcPts val="0"/>
              </a:spcBef>
              <a:spcAft>
                <a:spcPts val="0"/>
              </a:spcAft>
              <a:defRPr/>
            </a:pPr>
            <a:r>
              <a:rPr lang="en-US" sz="2166">
                <a:solidFill>
                  <a:srgbClr val="004AAD"/>
                </a:solidFill>
                <a:latin typeface="Canva Sans"/>
                <a:ea typeface="Canva Sans"/>
                <a:cs typeface="Canva Sans"/>
                <a:sym typeface="Canva Sans"/>
              </a:rPr>
              <a:t>You need to report your child’s absence by 08.30.   </a:t>
            </a:r>
          </a:p>
          <a:p>
            <a:pPr defTabSz="761970" fontAlgn="auto">
              <a:lnSpc>
                <a:spcPts val="3162"/>
              </a:lnSpc>
              <a:spcBef>
                <a:spcPts val="0"/>
              </a:spcBef>
              <a:spcAft>
                <a:spcPts val="0"/>
              </a:spcAft>
              <a:defRPr/>
            </a:pPr>
            <a:endParaRPr lang="en-US" sz="2166">
              <a:solidFill>
                <a:srgbClr val="004AAD"/>
              </a:solidFill>
              <a:latin typeface="Canva Sans"/>
              <a:ea typeface="Canva Sans"/>
              <a:cs typeface="Canva Sans"/>
              <a:sym typeface="Canva Sans"/>
            </a:endParaRPr>
          </a:p>
          <a:p>
            <a:pPr defTabSz="761970" fontAlgn="auto">
              <a:lnSpc>
                <a:spcPts val="3162"/>
              </a:lnSpc>
              <a:spcBef>
                <a:spcPts val="0"/>
              </a:spcBef>
              <a:spcAft>
                <a:spcPts val="0"/>
              </a:spcAft>
              <a:defRPr/>
            </a:pPr>
            <a:r>
              <a:rPr lang="en-US" sz="2166">
                <a:solidFill>
                  <a:srgbClr val="004AAD"/>
                </a:solidFill>
                <a:latin typeface="Canva Sans"/>
                <a:ea typeface="Canva Sans"/>
                <a:cs typeface="Canva Sans"/>
                <a:sym typeface="Canva Sans"/>
              </a:rPr>
              <a:t>All absence and lateness needs to be tracked and followed up.</a:t>
            </a:r>
          </a:p>
          <a:p>
            <a:pPr defTabSz="761970" fontAlgn="auto">
              <a:lnSpc>
                <a:spcPts val="1216"/>
              </a:lnSpc>
              <a:spcBef>
                <a:spcPts val="0"/>
              </a:spcBef>
              <a:spcAft>
                <a:spcPts val="0"/>
              </a:spcAft>
              <a:defRPr/>
            </a:pPr>
            <a:endParaRPr lang="en-US" sz="2166">
              <a:solidFill>
                <a:srgbClr val="004AAD"/>
              </a:solidFill>
              <a:latin typeface="Canva Sans"/>
              <a:ea typeface="Canva Sans"/>
              <a:cs typeface="Canva Sans"/>
              <a:sym typeface="Canva Sans"/>
            </a:endParaRPr>
          </a:p>
        </p:txBody>
      </p:sp>
      <p:sp>
        <p:nvSpPr>
          <p:cNvPr id="4" name="TextBox 4"/>
          <p:cNvSpPr txBox="1"/>
          <p:nvPr/>
        </p:nvSpPr>
        <p:spPr>
          <a:xfrm>
            <a:off x="1841500" y="161698"/>
            <a:ext cx="5299546" cy="515654"/>
          </a:xfrm>
          <a:prstGeom prst="rect">
            <a:avLst/>
          </a:prstGeom>
        </p:spPr>
        <p:txBody>
          <a:bodyPr wrap="square" lIns="0" tIns="0" rIns="0" bIns="0" rtlCol="0" anchor="t">
            <a:spAutoFit/>
          </a:bodyPr>
          <a:lstStyle/>
          <a:p>
            <a:pPr algn="ctr" defTabSz="761970" fontAlgn="auto">
              <a:lnSpc>
                <a:spcPts val="4432"/>
              </a:lnSpc>
              <a:spcAft>
                <a:spcPts val="0"/>
              </a:spcAft>
              <a:defRPr/>
            </a:pPr>
            <a:r>
              <a:rPr lang="en-US" sz="3166" b="1">
                <a:solidFill>
                  <a:srgbClr val="004AAD"/>
                </a:solidFill>
                <a:latin typeface="Telegraf Bold"/>
                <a:ea typeface="Telegraf Bold"/>
                <a:cs typeface="Telegraf Bold"/>
                <a:sym typeface="Telegraf Bold"/>
              </a:rPr>
              <a:t>Punctuality &amp; Attendance</a:t>
            </a:r>
          </a:p>
        </p:txBody>
      </p:sp>
      <p:pic>
        <p:nvPicPr>
          <p:cNvPr id="6" name="Picture 5">
            <a:extLst>
              <a:ext uri="{FF2B5EF4-FFF2-40B4-BE49-F238E27FC236}">
                <a16:creationId xmlns:a16="http://schemas.microsoft.com/office/drawing/2014/main" id="{4735D2C4-BBF6-9A2A-FED0-F9A1C99516FD}"/>
              </a:ext>
            </a:extLst>
          </p:cNvPr>
          <p:cNvPicPr>
            <a:picLocks noChangeAspect="1"/>
          </p:cNvPicPr>
          <p:nvPr/>
        </p:nvPicPr>
        <p:blipFill>
          <a:blip r:embed="rId4"/>
          <a:stretch>
            <a:fillRect/>
          </a:stretch>
        </p:blipFill>
        <p:spPr>
          <a:xfrm>
            <a:off x="372534" y="1612586"/>
            <a:ext cx="590436" cy="554497"/>
          </a:xfrm>
          <a:prstGeom prst="rect">
            <a:avLst/>
          </a:prstGeom>
        </p:spPr>
      </p:pic>
      <p:pic>
        <p:nvPicPr>
          <p:cNvPr id="7" name="Picture 6">
            <a:extLst>
              <a:ext uri="{FF2B5EF4-FFF2-40B4-BE49-F238E27FC236}">
                <a16:creationId xmlns:a16="http://schemas.microsoft.com/office/drawing/2014/main" id="{3C6413A3-43CF-33AA-7DAE-54CA79EF4EFF}"/>
              </a:ext>
            </a:extLst>
          </p:cNvPr>
          <p:cNvPicPr>
            <a:picLocks noChangeAspect="1"/>
          </p:cNvPicPr>
          <p:nvPr/>
        </p:nvPicPr>
        <p:blipFill>
          <a:blip r:embed="rId4"/>
          <a:stretch>
            <a:fillRect/>
          </a:stretch>
        </p:blipFill>
        <p:spPr>
          <a:xfrm>
            <a:off x="372534" y="2782060"/>
            <a:ext cx="590436" cy="554497"/>
          </a:xfrm>
          <a:prstGeom prst="rect">
            <a:avLst/>
          </a:prstGeom>
        </p:spPr>
      </p:pic>
      <p:pic>
        <p:nvPicPr>
          <p:cNvPr id="8" name="Picture 7">
            <a:extLst>
              <a:ext uri="{FF2B5EF4-FFF2-40B4-BE49-F238E27FC236}">
                <a16:creationId xmlns:a16="http://schemas.microsoft.com/office/drawing/2014/main" id="{44403412-CC8E-CC7E-AC98-4B0EF0430FB1}"/>
              </a:ext>
            </a:extLst>
          </p:cNvPr>
          <p:cNvPicPr>
            <a:picLocks noChangeAspect="1"/>
          </p:cNvPicPr>
          <p:nvPr/>
        </p:nvPicPr>
        <p:blipFill>
          <a:blip r:embed="rId4"/>
          <a:stretch>
            <a:fillRect/>
          </a:stretch>
        </p:blipFill>
        <p:spPr>
          <a:xfrm>
            <a:off x="372534" y="3556721"/>
            <a:ext cx="590436" cy="554497"/>
          </a:xfrm>
          <a:prstGeom prst="rect">
            <a:avLst/>
          </a:prstGeom>
        </p:spPr>
      </p:pic>
      <p:pic>
        <p:nvPicPr>
          <p:cNvPr id="9" name="Picture 8">
            <a:extLst>
              <a:ext uri="{FF2B5EF4-FFF2-40B4-BE49-F238E27FC236}">
                <a16:creationId xmlns:a16="http://schemas.microsoft.com/office/drawing/2014/main" id="{E734ACBF-C6BE-7D9B-605A-8A97534C5A66}"/>
              </a:ext>
            </a:extLst>
          </p:cNvPr>
          <p:cNvPicPr>
            <a:picLocks noChangeAspect="1"/>
          </p:cNvPicPr>
          <p:nvPr/>
        </p:nvPicPr>
        <p:blipFill>
          <a:blip r:embed="rId4"/>
          <a:stretch>
            <a:fillRect/>
          </a:stretch>
        </p:blipFill>
        <p:spPr>
          <a:xfrm>
            <a:off x="372535" y="4637172"/>
            <a:ext cx="590436" cy="554497"/>
          </a:xfrm>
          <a:prstGeom prst="rect">
            <a:avLst/>
          </a:prstGeom>
        </p:spPr>
      </p:pic>
      <p:cxnSp>
        <p:nvCxnSpPr>
          <p:cNvPr id="11" name="Straight Connector 10">
            <a:extLst>
              <a:ext uri="{FF2B5EF4-FFF2-40B4-BE49-F238E27FC236}">
                <a16:creationId xmlns:a16="http://schemas.microsoft.com/office/drawing/2014/main" id="{8FB5D338-976C-497B-3E5C-5D6E100D9204}"/>
              </a:ext>
            </a:extLst>
          </p:cNvPr>
          <p:cNvCxnSpPr/>
          <p:nvPr/>
        </p:nvCxnSpPr>
        <p:spPr>
          <a:xfrm>
            <a:off x="0" y="923397"/>
            <a:ext cx="9144000" cy="0"/>
          </a:xfrm>
          <a:prstGeom prst="line">
            <a:avLst/>
          </a:prstGeom>
          <a:ln w="5715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0365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6704345-DD65-EA33-58F1-37A506E401DE}"/>
              </a:ext>
            </a:extLst>
          </p:cNvPr>
          <p:cNvGraphicFramePr>
            <a:graphicFrameLocks noGrp="1"/>
          </p:cNvGraphicFramePr>
          <p:nvPr/>
        </p:nvGraphicFramePr>
        <p:xfrm>
          <a:off x="1284472" y="1286934"/>
          <a:ext cx="6575057" cy="4105951"/>
        </p:xfrm>
        <a:graphic>
          <a:graphicData uri="http://schemas.openxmlformats.org/drawingml/2006/table">
            <a:tbl>
              <a:tblPr firstRow="1" firstCol="1" bandRow="1">
                <a:noFill/>
              </a:tblPr>
              <a:tblGrid>
                <a:gridCol w="3178418">
                  <a:extLst>
                    <a:ext uri="{9D8B030D-6E8A-4147-A177-3AD203B41FA5}">
                      <a16:colId xmlns:a16="http://schemas.microsoft.com/office/drawing/2014/main" val="1880716094"/>
                    </a:ext>
                  </a:extLst>
                </a:gridCol>
                <a:gridCol w="3396639">
                  <a:extLst>
                    <a:ext uri="{9D8B030D-6E8A-4147-A177-3AD203B41FA5}">
                      <a16:colId xmlns:a16="http://schemas.microsoft.com/office/drawing/2014/main" val="1001633918"/>
                    </a:ext>
                  </a:extLst>
                </a:gridCol>
              </a:tblGrid>
              <a:tr h="430036">
                <a:tc>
                  <a:txBody>
                    <a:bodyPr/>
                    <a:lstStyle/>
                    <a:p>
                      <a:pPr algn="r">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Number of lates: </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261140" marT="87047" marB="87047">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Sanction (by whom): </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65285" marT="87047" marB="87047">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4286970564"/>
                  </a:ext>
                </a:extLst>
              </a:tr>
              <a:tr h="1225305">
                <a:tc>
                  <a:txBody>
                    <a:bodyPr/>
                    <a:lstStyle/>
                    <a:p>
                      <a:pPr algn="r">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Students who have 3 recorded late marks </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(non-major transport failure related)</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261140" marT="87047" marB="87047">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algn="just">
                        <a:lnSpc>
                          <a:spcPct val="107000"/>
                        </a:lnSpc>
                        <a:spcAft>
                          <a:spcPts val="800"/>
                        </a:spcAft>
                        <a:buNone/>
                      </a:pPr>
                      <a:r>
                        <a:rPr lang="en-US" sz="14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Breaktime detention (Form Tutor)</a:t>
                      </a:r>
                      <a:endParaRPr lang="en-GB" sz="140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65285" marT="87047" marB="87047">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850631757"/>
                  </a:ext>
                </a:extLst>
              </a:tr>
              <a:tr h="1225305">
                <a:tc>
                  <a:txBody>
                    <a:bodyPr/>
                    <a:lstStyle/>
                    <a:p>
                      <a:pPr algn="r">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Students who have 4-10 recorded late marks </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(non-major transport failure related)</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261140" marT="87047" marB="87047">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lnSpc>
                          <a:spcPct val="107000"/>
                        </a:lnSpc>
                        <a:spcAft>
                          <a:spcPts val="800"/>
                        </a:spcAft>
                        <a:buNone/>
                      </a:pPr>
                      <a:r>
                        <a:rPr lang="en-US" sz="14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Lunchtime detention per late mark (Year Leader)</a:t>
                      </a:r>
                      <a:endParaRPr lang="en-GB" sz="140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65285" marT="87047" marB="87047">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4125537238"/>
                  </a:ext>
                </a:extLst>
              </a:tr>
              <a:tr h="1225305">
                <a:tc>
                  <a:txBody>
                    <a:bodyPr/>
                    <a:lstStyle/>
                    <a:p>
                      <a:pPr algn="r">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Students who have 11 or more late marks </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en-US" sz="1400" b="1">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(non-major transport failure related)</a:t>
                      </a:r>
                      <a:endParaRPr lang="en-GB" sz="1400" b="1">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261140" marT="87047" marB="87047">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lnSpc>
                          <a:spcPct val="107000"/>
                        </a:lnSpc>
                        <a:spcAft>
                          <a:spcPts val="800"/>
                        </a:spcAft>
                        <a:buNone/>
                      </a:pPr>
                      <a:r>
                        <a:rPr lang="en-US" sz="14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Afterschool detention per late mark and a formal Meeting with parents (Year Leader).  Students may be placed on a punctuality contract. </a:t>
                      </a:r>
                      <a:endParaRPr lang="en-GB" sz="140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174093" marR="65285" marT="87047" marB="87047">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261042643"/>
                  </a:ext>
                </a:extLst>
              </a:tr>
            </a:tbl>
          </a:graphicData>
        </a:graphic>
      </p:graphicFrame>
      <p:sp>
        <p:nvSpPr>
          <p:cNvPr id="3" name="Freeform 2">
            <a:extLst>
              <a:ext uri="{FF2B5EF4-FFF2-40B4-BE49-F238E27FC236}">
                <a16:creationId xmlns:a16="http://schemas.microsoft.com/office/drawing/2014/main" id="{59ECBF97-A7FC-A4E3-4CF3-118CD77C342A}"/>
              </a:ext>
            </a:extLst>
          </p:cNvPr>
          <p:cNvSpPr/>
          <p:nvPr/>
        </p:nvSpPr>
        <p:spPr>
          <a:xfrm>
            <a:off x="0" y="6035411"/>
            <a:ext cx="5825538" cy="822589"/>
          </a:xfrm>
          <a:custGeom>
            <a:avLst/>
            <a:gdLst/>
            <a:ahLst/>
            <a:cxnLst/>
            <a:rect l="l" t="t" r="r" b="b"/>
            <a:pathLst>
              <a:path w="6990646" h="1402703">
                <a:moveTo>
                  <a:pt x="0" y="0"/>
                </a:moveTo>
                <a:lnTo>
                  <a:pt x="6990646" y="0"/>
                </a:lnTo>
                <a:lnTo>
                  <a:pt x="6990646" y="1402703"/>
                </a:lnTo>
                <a:lnTo>
                  <a:pt x="0" y="1402703"/>
                </a:lnTo>
                <a:lnTo>
                  <a:pt x="0" y="0"/>
                </a:lnTo>
                <a:close/>
              </a:path>
            </a:pathLst>
          </a:custGeom>
          <a:blipFill>
            <a:blip r:embed="rId3"/>
            <a:stretch>
              <a:fillRect/>
            </a:stretch>
          </a:blipFill>
        </p:spPr>
        <p:txBody>
          <a:bodyPr/>
          <a:lstStyle/>
          <a:p>
            <a:pPr defTabSz="761970" fontAlgn="auto">
              <a:spcBef>
                <a:spcPts val="0"/>
              </a:spcBef>
              <a:spcAft>
                <a:spcPts val="0"/>
              </a:spcAft>
              <a:defRPr/>
            </a:pPr>
            <a:endParaRPr lang="en-GB" sz="1500">
              <a:solidFill>
                <a:prstClr val="black"/>
              </a:solidFill>
              <a:latin typeface="Calibri"/>
            </a:endParaRPr>
          </a:p>
        </p:txBody>
      </p:sp>
    </p:spTree>
    <p:extLst>
      <p:ext uri="{BB962C8B-B14F-4D97-AF65-F5344CB8AC3E}">
        <p14:creationId xmlns:p14="http://schemas.microsoft.com/office/powerpoint/2010/main" val="2928359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2721" y="-120088"/>
            <a:ext cx="8229600" cy="1143000"/>
          </a:xfrm>
        </p:spPr>
        <p:txBody>
          <a:bodyPr>
            <a:normAutofit/>
          </a:bodyPr>
          <a:lstStyle/>
          <a:p>
            <a:r>
              <a:rPr lang="en-GB" sz="4800">
                <a:solidFill>
                  <a:schemeClr val="tx1"/>
                </a:solidFill>
                <a:effectLst/>
                <a:latin typeface="Arial" panose="020B0604020202020204" pitchFamily="34" charset="0"/>
                <a:cs typeface="Arial" panose="020B0604020202020204" pitchFamily="34" charset="0"/>
              </a:rPr>
              <a:t>Uniform Reminders</a:t>
            </a:r>
          </a:p>
        </p:txBody>
      </p:sp>
      <p:sp>
        <p:nvSpPr>
          <p:cNvPr id="4" name="TextBox 3"/>
          <p:cNvSpPr txBox="1"/>
          <p:nvPr/>
        </p:nvSpPr>
        <p:spPr>
          <a:xfrm>
            <a:off x="320836" y="748666"/>
            <a:ext cx="7200799" cy="5575309"/>
          </a:xfrm>
          <a:prstGeom prst="rect">
            <a:avLst/>
          </a:prstGeom>
          <a:noFill/>
        </p:spPr>
        <p:txBody>
          <a:bodyPr wrap="square" rtlCol="0">
            <a:spAutoFit/>
          </a:bodyPr>
          <a:lstStyle/>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rial" charset="0"/>
                <a:ea typeface="+mn-ea"/>
                <a:cs typeface="Arial" charset="0"/>
              </a:rPr>
              <a:t>One pair of </a:t>
            </a:r>
            <a:r>
              <a:rPr kumimoji="0" lang="en-GB" sz="2000" b="1" i="0" u="none" strike="noStrike" kern="1200" cap="none" spc="0" normalizeH="0" baseline="0" noProof="0" dirty="0">
                <a:ln>
                  <a:noFill/>
                </a:ln>
                <a:solidFill>
                  <a:prstClr val="black"/>
                </a:solidFill>
                <a:effectLst/>
                <a:uLnTx/>
                <a:uFillTx/>
                <a:latin typeface="Arial" charset="0"/>
                <a:ea typeface="+mn-ea"/>
                <a:cs typeface="Arial" charset="0"/>
              </a:rPr>
              <a:t>plain studs </a:t>
            </a:r>
            <a:r>
              <a:rPr kumimoji="0" lang="en-GB" sz="2000" b="0" i="0" u="none" strike="noStrike" kern="1200" cap="none" spc="0" normalizeH="0" baseline="0" noProof="0" dirty="0">
                <a:ln>
                  <a:noFill/>
                </a:ln>
                <a:solidFill>
                  <a:prstClr val="black"/>
                </a:solidFill>
                <a:effectLst/>
                <a:uLnTx/>
                <a:uFillTx/>
                <a:latin typeface="Arial" charset="0"/>
                <a:ea typeface="+mn-ea"/>
                <a:cs typeface="Arial" charset="0"/>
              </a:rPr>
              <a:t>in each ear lobe</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rial" charset="0"/>
                <a:ea typeface="+mn-ea"/>
                <a:cs typeface="Arial" charset="0"/>
              </a:rPr>
              <a:t>No other jewellery is allowed </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en-GB" sz="2000" dirty="0">
                <a:solidFill>
                  <a:prstClr val="black"/>
                </a:solidFill>
                <a:cs typeface="Arial" charset="0"/>
              </a:rPr>
              <a:t>Students can wear a watch</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rial" charset="0"/>
                <a:ea typeface="+mn-ea"/>
                <a:cs typeface="Arial" charset="0"/>
              </a:rPr>
              <a:t>Socks must be </a:t>
            </a:r>
            <a:r>
              <a:rPr kumimoji="0" lang="en-GB" sz="2000" b="1" i="0" u="none" strike="noStrike" kern="1200" cap="none" spc="0" normalizeH="0" baseline="0" noProof="0" dirty="0">
                <a:ln>
                  <a:noFill/>
                </a:ln>
                <a:solidFill>
                  <a:prstClr val="black"/>
                </a:solidFill>
                <a:effectLst/>
                <a:uLnTx/>
                <a:uFillTx/>
                <a:latin typeface="Arial" charset="0"/>
                <a:ea typeface="+mn-ea"/>
                <a:cs typeface="Arial" charset="0"/>
              </a:rPr>
              <a:t>ankle socks</a:t>
            </a:r>
            <a:endParaRPr lang="en-GB" sz="2000" dirty="0">
              <a:solidFill>
                <a:prstClr val="black"/>
              </a:solidFill>
              <a:cs typeface="Arial" charset="0"/>
            </a:endParaRP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rial" charset="0"/>
                <a:ea typeface="+mn-ea"/>
                <a:cs typeface="Arial" charset="0"/>
              </a:rPr>
              <a:t>Students </a:t>
            </a:r>
            <a:r>
              <a:rPr lang="en-GB" sz="2000" dirty="0">
                <a:solidFill>
                  <a:prstClr val="black"/>
                </a:solidFill>
                <a:cs typeface="Arial" charset="0"/>
              </a:rPr>
              <a:t>should be wearing a revere collar blouse</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en-GB" sz="2000" b="0" i="0" dirty="0">
                <a:effectLst/>
                <a:latin typeface="Arial" panose="020B0604020202020204" pitchFamily="34" charset="0"/>
              </a:rPr>
              <a:t>Students can wear a cardigan, but it must be navy blue V neck</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rial" charset="0"/>
                <a:ea typeface="+mn-ea"/>
                <a:cs typeface="Arial" charset="0"/>
              </a:rPr>
              <a:t>Extreme hair styles or colours are not permitted </a:t>
            </a:r>
            <a:endParaRPr lang="en-GB" sz="2000" dirty="0">
              <a:solidFill>
                <a:prstClr val="black"/>
              </a:solidFill>
              <a:cs typeface="Arial" charset="0"/>
            </a:endParaRP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rial" charset="0"/>
                <a:ea typeface="+mn-ea"/>
                <a:cs typeface="Arial" charset="0"/>
              </a:rPr>
              <a:t>Students should be wearing a blue or black hair band other colours or accessories are not permitted</a:t>
            </a: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en-GB" sz="2000" dirty="0">
                <a:solidFill>
                  <a:prstClr val="black"/>
                </a:solidFill>
                <a:cs typeface="Arial" charset="0"/>
              </a:rPr>
              <a:t>Students should have their phones switched off and in their bags before walking through the school gate</a:t>
            </a:r>
            <a:endParaRPr kumimoji="0" lang="en-GB" sz="2000" b="0" i="0" u="none" strike="noStrike" kern="1200" cap="none" spc="0" normalizeH="0" baseline="0" noProof="0" dirty="0">
              <a:ln>
                <a:noFill/>
              </a:ln>
              <a:solidFill>
                <a:prstClr val="black"/>
              </a:solidFill>
              <a:effectLst/>
              <a:uLnTx/>
              <a:uFillTx/>
              <a:latin typeface="Arial" charset="0"/>
              <a:ea typeface="+mn-ea"/>
              <a:cs typeface="Arial" charset="0"/>
            </a:endParaRPr>
          </a:p>
        </p:txBody>
      </p:sp>
      <p:pic>
        <p:nvPicPr>
          <p:cNvPr id="1026" name="Picture 2">
            <a:extLst>
              <a:ext uri="{FF2B5EF4-FFF2-40B4-BE49-F238E27FC236}">
                <a16:creationId xmlns:a16="http://schemas.microsoft.com/office/drawing/2014/main" id="{8311C172-B40B-C452-346D-B2A7F12D9CD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882" t="15734" r="5625" b="16433"/>
          <a:stretch/>
        </p:blipFill>
        <p:spPr bwMode="auto">
          <a:xfrm>
            <a:off x="6792210" y="263560"/>
            <a:ext cx="2164334" cy="25758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OOD FIT RIGHT ANGLE SILK MIX SHORT SOCKS 23-25cm OFF WHITE | MUJI">
            <a:extLst>
              <a:ext uri="{FF2B5EF4-FFF2-40B4-BE49-F238E27FC236}">
                <a16:creationId xmlns:a16="http://schemas.microsoft.com/office/drawing/2014/main" id="{4F8214CD-7E24-767C-ED6C-1CED476731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7190" y="3429000"/>
            <a:ext cx="1391478" cy="13914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erling Silver 5mm Ball Stud Earrings- H.Samuel">
            <a:extLst>
              <a:ext uri="{FF2B5EF4-FFF2-40B4-BE49-F238E27FC236}">
                <a16:creationId xmlns:a16="http://schemas.microsoft.com/office/drawing/2014/main" id="{8756CB63-3C0F-A4A2-2D30-E6072B49DE6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7827" r="7720" b="32167"/>
          <a:stretch/>
        </p:blipFill>
        <p:spPr bwMode="auto">
          <a:xfrm>
            <a:off x="5120275" y="1745771"/>
            <a:ext cx="1360037" cy="5890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0F52B46-D1FE-DB2F-6856-521F64FA7AD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1981"/>
          <a:stretch/>
        </p:blipFill>
        <p:spPr bwMode="auto">
          <a:xfrm>
            <a:off x="7423284" y="5228901"/>
            <a:ext cx="1586983" cy="109993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751BA34C-D005-6BE5-7098-5EDCEA22281F}"/>
              </a:ext>
            </a:extLst>
          </p:cNvPr>
          <p:cNvGrpSpPr/>
          <p:nvPr/>
        </p:nvGrpSpPr>
        <p:grpSpPr>
          <a:xfrm>
            <a:off x="7521635" y="5767384"/>
            <a:ext cx="552432" cy="556591"/>
            <a:chOff x="5247861" y="6069496"/>
            <a:chExt cx="552432" cy="556591"/>
          </a:xfrm>
        </p:grpSpPr>
        <p:cxnSp>
          <p:nvCxnSpPr>
            <p:cNvPr id="5" name="Straight Connector 4">
              <a:extLst>
                <a:ext uri="{FF2B5EF4-FFF2-40B4-BE49-F238E27FC236}">
                  <a16:creationId xmlns:a16="http://schemas.microsoft.com/office/drawing/2014/main" id="{E0F56DF6-4523-A8C8-843D-94548D57854B}"/>
                </a:ext>
              </a:extLst>
            </p:cNvPr>
            <p:cNvCxnSpPr>
              <a:cxnSpLocks/>
            </p:cNvCxnSpPr>
            <p:nvPr/>
          </p:nvCxnSpPr>
          <p:spPr>
            <a:xfrm>
              <a:off x="5247861" y="6069496"/>
              <a:ext cx="552432" cy="55659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FFE2312-B27D-C1A1-2635-46637C1E52C3}"/>
                </a:ext>
              </a:extLst>
            </p:cNvPr>
            <p:cNvCxnSpPr>
              <a:cxnSpLocks/>
            </p:cNvCxnSpPr>
            <p:nvPr/>
          </p:nvCxnSpPr>
          <p:spPr>
            <a:xfrm flipH="1">
              <a:off x="5247861" y="6069496"/>
              <a:ext cx="486171" cy="55659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22852889"/>
      </p:ext>
    </p:extLst>
  </p:cSld>
  <p:clrMapOvr>
    <a:masterClrMapping/>
  </p:clrMapOvr>
  <mc:AlternateContent xmlns:mc="http://schemas.openxmlformats.org/markup-compatibility/2006" xmlns:p14="http://schemas.microsoft.com/office/powerpoint/2010/main">
    <mc:Choice Requires="p14">
      <p:transition spd="slow" p14:dur="2000" advClick="0" advTm="1100"/>
    </mc:Choice>
    <mc:Fallback xmlns="">
      <p:transition spd="slow" advClick="0" advTm="11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0223" y="461658"/>
            <a:ext cx="8229600" cy="1143000"/>
          </a:xfrm>
        </p:spPr>
        <p:txBody>
          <a:bodyPr>
            <a:normAutofit fontScale="90000"/>
          </a:bodyPr>
          <a:lstStyle/>
          <a:p>
            <a:r>
              <a:rPr lang="en-GB" sz="3600" dirty="0">
                <a:latin typeface="Arial" panose="020B0604020202020204" pitchFamily="34" charset="0"/>
                <a:cs typeface="Arial" panose="020B0604020202020204" pitchFamily="34" charset="0"/>
              </a:rPr>
              <a:t>Expectations - </a:t>
            </a:r>
            <a:r>
              <a:rPr lang="en-GB" b="1" dirty="0"/>
              <a:t>Not part of the CCHSG Uniform </a:t>
            </a:r>
            <a:br>
              <a:rPr lang="en-GB" b="1" dirty="0"/>
            </a:br>
            <a:endParaRPr lang="en-GB" sz="3600" dirty="0">
              <a:latin typeface="Arial" panose="020B0604020202020204" pitchFamily="34" charset="0"/>
              <a:cs typeface="Arial" panose="020B0604020202020204" pitchFamily="34" charset="0"/>
            </a:endParaRPr>
          </a:p>
        </p:txBody>
      </p:sp>
      <p:graphicFrame>
        <p:nvGraphicFramePr>
          <p:cNvPr id="7" name="TextBox 3">
            <a:extLst>
              <a:ext uri="{FF2B5EF4-FFF2-40B4-BE49-F238E27FC236}">
                <a16:creationId xmlns:a16="http://schemas.microsoft.com/office/drawing/2014/main" id="{D93E1438-31ED-8BAE-B6EE-8E7537D68F23}"/>
              </a:ext>
            </a:extLst>
          </p:cNvPr>
          <p:cNvGraphicFramePr/>
          <p:nvPr/>
        </p:nvGraphicFramePr>
        <p:xfrm>
          <a:off x="512447" y="1714610"/>
          <a:ext cx="7200799" cy="4451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4805116"/>
      </p:ext>
    </p:extLst>
  </p:cSld>
  <p:clrMapOvr>
    <a:masterClrMapping/>
  </p:clrMapOvr>
  <mc:AlternateContent xmlns:mc="http://schemas.openxmlformats.org/markup-compatibility/2006" xmlns:p14="http://schemas.microsoft.com/office/powerpoint/2010/main">
    <mc:Choice Requires="p14">
      <p:transition spd="slow" p14:dur="2000" advClick="0" advTm="71000"/>
    </mc:Choice>
    <mc:Fallback xmlns="">
      <p:transition spd="slow" advClick="0" advTm="71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59091"/>
            <a:ext cx="8015287" cy="914400"/>
          </a:xfrm>
        </p:spPr>
        <p:txBody>
          <a:bodyPr/>
          <a:lstStyle/>
          <a:p>
            <a:r>
              <a:rPr lang="en-GB" dirty="0">
                <a:solidFill>
                  <a:schemeClr val="tx1"/>
                </a:solidFill>
                <a:effectLst/>
                <a:latin typeface="Arial" panose="020B0604020202020204" pitchFamily="34" charset="0"/>
                <a:cs typeface="Arial" panose="020B0604020202020204" pitchFamily="34" charset="0"/>
              </a:rPr>
              <a:t>Year 8 Form Group Mix	</a:t>
            </a:r>
          </a:p>
        </p:txBody>
      </p:sp>
      <p:sp>
        <p:nvSpPr>
          <p:cNvPr id="3" name="Text Placeholder 2"/>
          <p:cNvSpPr>
            <a:spLocks noGrp="1"/>
          </p:cNvSpPr>
          <p:nvPr>
            <p:ph type="body" sz="half" idx="1"/>
          </p:nvPr>
        </p:nvSpPr>
        <p:spPr>
          <a:xfrm>
            <a:off x="647564" y="1173491"/>
            <a:ext cx="3886200" cy="2719893"/>
          </a:xfrm>
        </p:spPr>
        <p:txBody>
          <a:bodyPr/>
          <a:lstStyle/>
          <a:p>
            <a:pPr marL="109537" indent="0">
              <a:buNone/>
            </a:pPr>
            <a:r>
              <a:rPr lang="en-GB" dirty="0">
                <a:latin typeface="Arial" panose="020B0604020202020204" pitchFamily="34" charset="0"/>
                <a:cs typeface="Arial" panose="020B0604020202020204" pitchFamily="34" charset="0"/>
              </a:rPr>
              <a:t>At the end of Year 8 students will be reorganised into new Form Groups for the start of Year 9 </a:t>
            </a:r>
          </a:p>
          <a:p>
            <a:endParaRPr lang="en-GB" dirty="0"/>
          </a:p>
          <a:p>
            <a:endParaRPr lang="en-GB" dirty="0"/>
          </a:p>
        </p:txBody>
      </p:sp>
      <p:sp>
        <p:nvSpPr>
          <p:cNvPr id="4" name="Content Placeholder 3"/>
          <p:cNvSpPr>
            <a:spLocks noGrp="1"/>
          </p:cNvSpPr>
          <p:nvPr>
            <p:ph sz="half" idx="2"/>
          </p:nvPr>
        </p:nvSpPr>
        <p:spPr>
          <a:xfrm>
            <a:off x="4425752" y="1176292"/>
            <a:ext cx="3886200" cy="5419716"/>
          </a:xfrm>
        </p:spPr>
        <p:txBody>
          <a:bodyPr/>
          <a:lstStyle/>
          <a:p>
            <a:pPr>
              <a:buClr>
                <a:schemeClr val="tx1"/>
              </a:buClr>
              <a:buSzPct val="100000"/>
              <a:buFont typeface="Arial" panose="020B0604020202020204" pitchFamily="34" charset="0"/>
              <a:buChar char="•"/>
            </a:pPr>
            <a:r>
              <a:rPr lang="en-US" sz="2000" dirty="0">
                <a:latin typeface="Arial" panose="020B0604020202020204" pitchFamily="34" charset="0"/>
                <a:cs typeface="Arial" panose="020B0604020202020204" pitchFamily="34" charset="0"/>
              </a:rPr>
              <a:t>New core groups for GCSE options allows an opportunity to also mix the Form Groups </a:t>
            </a:r>
          </a:p>
          <a:p>
            <a:pPr>
              <a:buClr>
                <a:schemeClr val="tx1"/>
              </a:buClr>
              <a:buSzPct val="100000"/>
              <a:buFont typeface="Arial" panose="020B0604020202020204" pitchFamily="34" charset="0"/>
              <a:buChar char="•"/>
            </a:pPr>
            <a:r>
              <a:rPr lang="en-US" sz="2000" dirty="0">
                <a:latin typeface="Arial" panose="020B0604020202020204" pitchFamily="34" charset="0"/>
                <a:cs typeface="Arial" panose="020B0604020202020204" pitchFamily="34" charset="0"/>
              </a:rPr>
              <a:t>An opportunity to mix with different students within the Year Group </a:t>
            </a:r>
          </a:p>
          <a:p>
            <a:pPr>
              <a:buClr>
                <a:schemeClr val="tx1"/>
              </a:buClr>
              <a:buSzPct val="100000"/>
              <a:buFont typeface="Arial" panose="020B0604020202020204" pitchFamily="34" charset="0"/>
              <a:buChar char="•"/>
            </a:pPr>
            <a:r>
              <a:rPr lang="en-US" sz="2000" dirty="0">
                <a:latin typeface="Arial" panose="020B0604020202020204" pitchFamily="34" charset="0"/>
                <a:cs typeface="Arial" panose="020B0604020202020204" pitchFamily="34" charset="0"/>
              </a:rPr>
              <a:t>We know that as students get older they start to mix with students from other Form Groups anyway </a:t>
            </a:r>
          </a:p>
          <a:p>
            <a:pPr>
              <a:buClr>
                <a:schemeClr val="tx1"/>
              </a:buClr>
              <a:buSzPct val="100000"/>
              <a:buFont typeface="Arial" panose="020B0604020202020204" pitchFamily="34" charset="0"/>
              <a:buChar char="•"/>
            </a:pPr>
            <a:r>
              <a:rPr lang="en-US" sz="2000" dirty="0">
                <a:latin typeface="Arial" panose="020B0604020202020204" pitchFamily="34" charset="0"/>
                <a:cs typeface="Arial" panose="020B0604020202020204" pitchFamily="34" charset="0"/>
              </a:rPr>
              <a:t>The positive reaction we have had from students in previous years</a:t>
            </a:r>
          </a:p>
          <a:p>
            <a:pPr>
              <a:buClr>
                <a:schemeClr val="tx1"/>
              </a:buClr>
              <a:buSzPct val="100000"/>
              <a:buFont typeface="Arial" panose="020B0604020202020204" pitchFamily="34" charset="0"/>
              <a:buChar char="•"/>
            </a:pPr>
            <a:r>
              <a:rPr lang="en-US" sz="2000" dirty="0">
                <a:latin typeface="Arial" panose="020B0604020202020204" pitchFamily="34" charset="0"/>
                <a:cs typeface="Arial" panose="020B0604020202020204" pitchFamily="34" charset="0"/>
              </a:rPr>
              <a:t>We have made changes to the process in response to student concerns </a:t>
            </a:r>
          </a:p>
          <a:p>
            <a:endParaRPr lang="en-GB" dirty="0"/>
          </a:p>
        </p:txBody>
      </p:sp>
    </p:spTree>
    <p:extLst>
      <p:ext uri="{BB962C8B-B14F-4D97-AF65-F5344CB8AC3E}">
        <p14:creationId xmlns:p14="http://schemas.microsoft.com/office/powerpoint/2010/main" val="1621232494"/>
      </p:ext>
    </p:extLst>
  </p:cSld>
  <p:clrMapOvr>
    <a:masterClrMapping/>
  </p:clrMapOvr>
  <mc:AlternateContent xmlns:mc="http://schemas.openxmlformats.org/markup-compatibility/2006" xmlns:p14="http://schemas.microsoft.com/office/powerpoint/2010/main">
    <mc:Choice Requires="p14">
      <p:transition spd="slow" p14:dur="2000" advClick="0" advTm="83000"/>
    </mc:Choice>
    <mc:Fallback xmlns="">
      <p:transition spd="slow" advClick="0" advTm="83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0050" y="1393935"/>
            <a:ext cx="8229600" cy="4919216"/>
          </a:xfrm>
        </p:spPr>
        <p:txBody>
          <a:bodyPr/>
          <a:lstStyle/>
          <a:p>
            <a:pPr>
              <a:lnSpc>
                <a:spcPct val="150000"/>
              </a:lnSpc>
            </a:pPr>
            <a:r>
              <a:rPr lang="en-GB" sz="2800" b="1" dirty="0">
                <a:latin typeface="Arial" panose="020B0604020202020204" pitchFamily="34" charset="0"/>
                <a:cs typeface="Arial" panose="020B0604020202020204" pitchFamily="34" charset="0"/>
              </a:rPr>
              <a:t>First aid and Medication</a:t>
            </a:r>
          </a:p>
          <a:p>
            <a:pPr>
              <a:lnSpc>
                <a:spcPct val="150000"/>
              </a:lnSpc>
            </a:pPr>
            <a:r>
              <a:rPr lang="en-GB" sz="2000" b="1" dirty="0">
                <a:latin typeface="Arial" panose="020B0604020202020204" pitchFamily="34" charset="0"/>
                <a:cs typeface="Arial" panose="020B0604020202020204" pitchFamily="34" charset="0"/>
              </a:rPr>
              <a:t> </a:t>
            </a:r>
            <a:r>
              <a:rPr lang="en-GB" sz="1800" dirty="0">
                <a:effectLst/>
                <a:latin typeface="Arial" panose="020B0604020202020204" pitchFamily="34" charset="0"/>
                <a:ea typeface="Calibri" panose="020F0502020204030204" pitchFamily="34" charset="0"/>
                <a:cs typeface="Arial" panose="020B0604020202020204" pitchFamily="34" charset="0"/>
              </a:rPr>
              <a:t>At CCHSG we have first aid trained members of staff who are always on call to deal with first aid issues.</a:t>
            </a:r>
          </a:p>
          <a:p>
            <a:pPr>
              <a:lnSpc>
                <a:spcPct val="150000"/>
              </a:lnSpc>
            </a:pPr>
            <a:r>
              <a:rPr lang="en-GB" sz="1800" dirty="0">
                <a:latin typeface="Arial" panose="020B0604020202020204" pitchFamily="34" charset="0"/>
                <a:ea typeface="Calibri" panose="020F0502020204030204" pitchFamily="34" charset="0"/>
                <a:cs typeface="Arial" panose="020B0604020202020204" pitchFamily="34" charset="0"/>
              </a:rPr>
              <a:t>Students should speak to a member of staff who can assist them. </a:t>
            </a:r>
          </a:p>
          <a:p>
            <a:pPr>
              <a:lnSpc>
                <a:spcPct val="150000"/>
              </a:lnSpc>
            </a:pPr>
            <a:r>
              <a:rPr lang="en-GB" sz="1800" dirty="0">
                <a:effectLst/>
                <a:latin typeface="Arial" panose="020B0604020202020204" pitchFamily="34" charset="0"/>
                <a:ea typeface="Calibri" panose="020F0502020204030204" pitchFamily="34" charset="0"/>
                <a:cs typeface="Arial" panose="020B0604020202020204" pitchFamily="34" charset="0"/>
              </a:rPr>
              <a:t>Parents will be contacted by the office to collect their child if needed.</a:t>
            </a:r>
          </a:p>
          <a:p>
            <a:pPr>
              <a:lnSpc>
                <a:spcPct val="150000"/>
              </a:lnSpc>
            </a:pPr>
            <a:r>
              <a:rPr lang="en-GB" sz="1800" dirty="0">
                <a:effectLst/>
                <a:latin typeface="Arial" panose="020B0604020202020204" pitchFamily="34" charset="0"/>
                <a:ea typeface="Calibri" panose="020F0502020204030204" pitchFamily="34" charset="0"/>
                <a:cs typeface="Arial" panose="020B0604020202020204" pitchFamily="34" charset="0"/>
              </a:rPr>
              <a:t> Students must not contact their parent directly as this can cause worry and confusion between staff, students and parents. </a:t>
            </a:r>
          </a:p>
          <a:p>
            <a:pPr>
              <a:lnSpc>
                <a:spcPct val="150000"/>
              </a:lnSpc>
            </a:pPr>
            <a:r>
              <a:rPr lang="en-GB" sz="1800" dirty="0">
                <a:latin typeface="Arial" panose="020B0604020202020204" pitchFamily="34" charset="0"/>
                <a:ea typeface="Calibri" panose="020F0502020204030204" pitchFamily="34" charset="0"/>
                <a:cs typeface="Arial" panose="020B0604020202020204" pitchFamily="34" charset="0"/>
              </a:rPr>
              <a:t>If your child has an accident or injury outside of school – contact us so that we can put measures in place to support them.</a:t>
            </a:r>
          </a:p>
          <a:p>
            <a:pPr>
              <a:lnSpc>
                <a:spcPct val="150000"/>
              </a:lnSpc>
            </a:pPr>
            <a:r>
              <a:rPr lang="en-GB" sz="2000" dirty="0">
                <a:effectLst/>
                <a:latin typeface="Arial" panose="020B0604020202020204" pitchFamily="34" charset="0"/>
                <a:ea typeface="Calibri" panose="020F0502020204030204" pitchFamily="34" charset="0"/>
                <a:cs typeface="Arial" panose="020B0604020202020204" pitchFamily="34" charset="0"/>
              </a:rPr>
              <a:t>Paracetamol Policy – details to be sent home soon</a:t>
            </a:r>
          </a:p>
          <a:p>
            <a:pPr>
              <a:lnSpc>
                <a:spcPct val="150000"/>
              </a:lnSpc>
            </a:pPr>
            <a:endParaRPr lang="en-GB" sz="28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282352" y="397892"/>
            <a:ext cx="8579296" cy="1143000"/>
          </a:xfrm>
          <a:prstGeom prst="rect">
            <a:avLst/>
          </a:prstGeom>
        </p:spPr>
        <p:txBody>
          <a:bodyPr vert="horz" rtlCol="0" anchor="ctr">
            <a:no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r>
              <a:rPr lang="en-GB" sz="4800">
                <a:solidFill>
                  <a:srgbClr val="0070C0"/>
                </a:solidFill>
                <a:latin typeface="Arial" panose="020B0604020202020204" pitchFamily="34" charset="0"/>
                <a:cs typeface="Arial" panose="020B0604020202020204" pitchFamily="34" charset="0"/>
              </a:rPr>
              <a:t>Key School Procedures and Protocols </a:t>
            </a:r>
          </a:p>
        </p:txBody>
      </p:sp>
    </p:spTree>
    <p:extLst>
      <p:ext uri="{BB962C8B-B14F-4D97-AF65-F5344CB8AC3E}">
        <p14:creationId xmlns:p14="http://schemas.microsoft.com/office/powerpoint/2010/main" val="2010023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noGrp="1"/>
          </p:cNvSpPr>
          <p:nvPr>
            <p:ph type="title"/>
          </p:nvPr>
        </p:nvSpPr>
        <p:spPr>
          <a:xfrm>
            <a:off x="179512" y="274638"/>
            <a:ext cx="8784976" cy="1143000"/>
          </a:xfrm>
        </p:spPr>
        <p:txBody>
          <a:bodyPr anchorCtr="1">
            <a:noAutofit/>
          </a:bodyPr>
          <a:lstStyle/>
          <a:p>
            <a:pPr lvl="0" algn="ctr"/>
            <a:r>
              <a:rPr lang="en-US" sz="3600" dirty="0">
                <a:solidFill>
                  <a:schemeClr val="tx1"/>
                </a:solidFill>
                <a:effectLst/>
                <a:latin typeface="Arial" panose="020B0604020202020204" pitchFamily="34" charset="0"/>
                <a:cs typeface="Arial" panose="020B0604020202020204" pitchFamily="34" charset="0"/>
              </a:rPr>
              <a:t>Stepping Stones to Success in Year 8 </a:t>
            </a:r>
            <a:endParaRPr lang="en-GB" sz="3600" dirty="0">
              <a:solidFill>
                <a:schemeClr val="tx1"/>
              </a:solidFill>
              <a:effectLst/>
              <a:latin typeface="Arial" panose="020B0604020202020204" pitchFamily="34" charset="0"/>
              <a:cs typeface="Arial" panose="020B0604020202020204" pitchFamily="34" charset="0"/>
            </a:endParaRPr>
          </a:p>
        </p:txBody>
      </p:sp>
      <p:pic>
        <p:nvPicPr>
          <p:cNvPr id="3" name="Picture 2" descr="Image result for stepping stones to succ">
            <a:hlinkClick r:id="rId3"/>
          </p:cNvPr>
          <p:cNvPicPr>
            <a:picLocks noChangeAspect="1"/>
          </p:cNvPicPr>
          <p:nvPr/>
        </p:nvPicPr>
        <p:blipFill rotWithShape="1">
          <a:blip r:embed="rId4"/>
          <a:srcRect b="8610"/>
          <a:stretch/>
        </p:blipFill>
        <p:spPr>
          <a:xfrm>
            <a:off x="1907704" y="1124744"/>
            <a:ext cx="5688631" cy="5198829"/>
          </a:xfrm>
          <a:prstGeom prst="rect">
            <a:avLst/>
          </a:prstGeom>
          <a:noFill/>
          <a:ln>
            <a:noFill/>
          </a:ln>
        </p:spPr>
      </p:pic>
      <p:sp>
        <p:nvSpPr>
          <p:cNvPr id="4" name="Rectangle 3"/>
          <p:cNvSpPr/>
          <p:nvPr/>
        </p:nvSpPr>
        <p:spPr>
          <a:xfrm>
            <a:off x="9540552" y="4278049"/>
            <a:ext cx="2232251" cy="432044"/>
          </a:xfrm>
          <a:prstGeom prst="rect">
            <a:avLst/>
          </a:prstGeom>
          <a:solidFill>
            <a:srgbClr val="DEF5FA"/>
          </a:solidFill>
          <a:ln w="55001">
            <a:solidFill>
              <a:srgbClr val="DEF5FA"/>
            </a:solidFill>
            <a:prstDash val="solid"/>
          </a:ln>
        </p:spPr>
        <p:txBody>
          <a:bodyPr vert="horz" wrap="square" lIns="91440" tIns="45720" rIns="91440" bIns="45720" anchor="ctr" anchorCtr="1" compatLnSpc="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800" b="0" i="0" u="none" strike="noStrike" kern="1200" cap="none" spc="0" normalizeH="0" baseline="0" noProof="0">
              <a:ln>
                <a:noFill/>
              </a:ln>
              <a:solidFill>
                <a:srgbClr val="FFFFFF"/>
              </a:solidFill>
              <a:effectLst/>
              <a:uLnTx/>
              <a:uFillTx/>
              <a:latin typeface="Lucida Sans Unicode"/>
              <a:ea typeface="+mn-ea"/>
              <a:cs typeface="+mn-cs"/>
            </a:endParaRPr>
          </a:p>
        </p:txBody>
      </p:sp>
    </p:spTree>
    <p:extLst>
      <p:ext uri="{BB962C8B-B14F-4D97-AF65-F5344CB8AC3E}">
        <p14:creationId xmlns:p14="http://schemas.microsoft.com/office/powerpoint/2010/main" val="1112936738"/>
      </p:ext>
    </p:extLst>
  </p:cSld>
  <p:clrMapOvr>
    <a:masterClrMapping/>
  </p:clrMapOvr>
  <mc:AlternateContent xmlns:mc="http://schemas.openxmlformats.org/markup-compatibility/2006" xmlns:p14="http://schemas.microsoft.com/office/powerpoint/2010/main">
    <mc:Choice Requires="p14">
      <p:transition spd="slow" p14:dur="2000" advClick="0" advTm="44000"/>
    </mc:Choice>
    <mc:Fallback xmlns="">
      <p:transition spd="slow" advClick="0" advTm="44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3222" y="1048579"/>
            <a:ext cx="7394079" cy="1143000"/>
          </a:xfrm>
        </p:spPr>
        <p:txBody>
          <a:bodyPr>
            <a:noAutofit/>
          </a:bodyPr>
          <a:lstStyle/>
          <a:p>
            <a:pPr algn="ctr">
              <a:defRPr/>
            </a:pPr>
            <a:br>
              <a:rPr lang="en-GB" sz="4400" dirty="0">
                <a:solidFill>
                  <a:srgbClr val="0070C0"/>
                </a:solidFill>
                <a:latin typeface="Arial" panose="020B0604020202020204" pitchFamily="34" charset="0"/>
                <a:cs typeface="Arial" panose="020B0604020202020204" pitchFamily="34" charset="0"/>
              </a:rPr>
            </a:br>
            <a:r>
              <a:rPr lang="en-GB" sz="4400" dirty="0">
                <a:solidFill>
                  <a:srgbClr val="002060"/>
                </a:solidFill>
                <a:latin typeface="Arial" panose="020B0604020202020204" pitchFamily="34" charset="0"/>
                <a:cs typeface="Arial" panose="020B0604020202020204" pitchFamily="34" charset="0"/>
              </a:rPr>
              <a:t>Thank you for listening</a:t>
            </a:r>
            <a:br>
              <a:rPr lang="en-GB" sz="4400" dirty="0">
                <a:solidFill>
                  <a:srgbClr val="002060"/>
                </a:solidFill>
                <a:latin typeface="Arial" panose="020B0604020202020204" pitchFamily="34" charset="0"/>
                <a:cs typeface="Arial" panose="020B0604020202020204" pitchFamily="34" charset="0"/>
              </a:rPr>
            </a:br>
            <a:r>
              <a:rPr lang="en-GB" sz="2800" b="0" dirty="0">
                <a:solidFill>
                  <a:srgbClr val="002060"/>
                </a:solidFill>
                <a:effectLst/>
                <a:latin typeface="Arial" panose="020B0604020202020204" pitchFamily="34" charset="0"/>
                <a:cs typeface="Arial" panose="020B0604020202020204" pitchFamily="34" charset="0"/>
              </a:rPr>
              <a:t>Please refer to your Information Booklet for further detail and if you have any questions contact your Form Tutor</a:t>
            </a:r>
            <a:endParaRPr lang="en-GB" sz="3600" b="0" dirty="0">
              <a:solidFill>
                <a:srgbClr val="002060"/>
              </a:solidFill>
              <a:effectLst/>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4379" y="3655652"/>
            <a:ext cx="2153769" cy="2153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RESENTATIONKEY" val="CUVRRG"/>
</p:tagLst>
</file>

<file path=ppt/tags/tag2.xml><?xml version="1.0" encoding="utf-8"?>
<p:tagLst xmlns:a="http://schemas.openxmlformats.org/drawingml/2006/main" xmlns:r="http://schemas.openxmlformats.org/officeDocument/2006/relationships" xmlns:p="http://schemas.openxmlformats.org/presentationml/2006/main">
  <p:tag name="TIMING" val="|1.2|3.4|2.3|1.4|1|12.4|5|1.5|7.8|7.6"/>
</p:tagLst>
</file>

<file path=ppt/tags/tag3.xml><?xml version="1.0" encoding="utf-8"?>
<p:tagLst xmlns:a="http://schemas.openxmlformats.org/drawingml/2006/main" xmlns:r="http://schemas.openxmlformats.org/officeDocument/2006/relationships" xmlns:p="http://schemas.openxmlformats.org/presentationml/2006/main">
  <p:tag name="TIMING" val="|5.4"/>
</p:tagLst>
</file>

<file path=ppt/tags/tag4.xml><?xml version="1.0" encoding="utf-8"?>
<p:tagLst xmlns:a="http://schemas.openxmlformats.org/drawingml/2006/main" xmlns:r="http://schemas.openxmlformats.org/officeDocument/2006/relationships" xmlns:p="http://schemas.openxmlformats.org/presentationml/2006/main">
  <p:tag name="TIMING" val="|4.3|6.4|5.3|5.8|11.9|11.9|10.7"/>
</p:tagLst>
</file>

<file path=ppt/tags/tag5.xml><?xml version="1.0" encoding="utf-8"?>
<p:tagLst xmlns:a="http://schemas.openxmlformats.org/drawingml/2006/main" xmlns:r="http://schemas.openxmlformats.org/officeDocument/2006/relationships" xmlns:p="http://schemas.openxmlformats.org/presentationml/2006/main">
  <p:tag name="TIMING" val="|1.6|0.3|0.8|2.8|0.3|0.5|1.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4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f8c34faf-981c-420a-b0a3-61458520284a" xsi:nil="true"/>
    <lcf76f155ced4ddcb4097134ff3c332f xmlns="f8c34faf-981c-420a-b0a3-61458520284a">
      <Terms xmlns="http://schemas.microsoft.com/office/infopath/2007/PartnerControls"/>
    </lcf76f155ced4ddcb4097134ff3c332f>
    <TaxCatchAll xmlns="85b594ab-9d88-4e98-bdf5-48799910358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88E0C54760CFB47B36B4F9FC1932DBC" ma:contentTypeVersion="18" ma:contentTypeDescription="Create a new document." ma:contentTypeScope="" ma:versionID="408643f35c941ef4a17233b8d9e71d6d">
  <xsd:schema xmlns:xsd="http://www.w3.org/2001/XMLSchema" xmlns:xs="http://www.w3.org/2001/XMLSchema" xmlns:p="http://schemas.microsoft.com/office/2006/metadata/properties" xmlns:ns2="f8c34faf-981c-420a-b0a3-61458520284a" xmlns:ns3="85b594ab-9d88-4e98-bdf5-48799910358a" targetNamespace="http://schemas.microsoft.com/office/2006/metadata/properties" ma:root="true" ma:fieldsID="b5030a02a5eec42be342791b12df5749" ns2:_="" ns3:_="">
    <xsd:import namespace="f8c34faf-981c-420a-b0a3-61458520284a"/>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c34faf-981c-420a-b0a3-6145852028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_Flow_SignoffStatus" ma:index="19" nillable="true" ma:displayName="Sign-off status" ma:internalName="Sign_x002d_off_x0020_status">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80FC7F-8C99-4113-9EF9-BE075E24DA79}">
  <ds:schemaRefs>
    <ds:schemaRef ds:uri="http://schemas.microsoft.com/sharepoint/v3/contenttype/forms"/>
  </ds:schemaRefs>
</ds:datastoreItem>
</file>

<file path=customXml/itemProps2.xml><?xml version="1.0" encoding="utf-8"?>
<ds:datastoreItem xmlns:ds="http://schemas.openxmlformats.org/officeDocument/2006/customXml" ds:itemID="{FFFA82F8-F19C-485D-ACB3-8BF54CADE011}">
  <ds:schemaRefs>
    <ds:schemaRef ds:uri="http://schemas.microsoft.com/office/2006/metadata/properties"/>
    <ds:schemaRef ds:uri="f8c34faf-981c-420a-b0a3-61458520284a"/>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85b594ab-9d88-4e98-bdf5-48799910358a"/>
    <ds:schemaRef ds:uri="http://www.w3.org/XML/1998/namespace"/>
    <ds:schemaRef ds:uri="http://purl.org/dc/terms/"/>
  </ds:schemaRefs>
</ds:datastoreItem>
</file>

<file path=customXml/itemProps3.xml><?xml version="1.0" encoding="utf-8"?>
<ds:datastoreItem xmlns:ds="http://schemas.openxmlformats.org/officeDocument/2006/customXml" ds:itemID="{56D06237-B2BE-4F3E-90B8-CE90C69817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c34faf-981c-420a-b0a3-61458520284a"/>
    <ds:schemaRef ds:uri="85b594ab-9d88-4e98-bdf5-487999103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Concourse</Template>
  <TotalTime>406</TotalTime>
  <Words>3722</Words>
  <Application>Microsoft Office PowerPoint</Application>
  <PresentationFormat>On-screen Show (4:3)</PresentationFormat>
  <Paragraphs>471</Paragraphs>
  <Slides>46</Slides>
  <Notes>46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46</vt:i4>
      </vt:variant>
    </vt:vector>
  </HeadingPairs>
  <TitlesOfParts>
    <vt:vector size="60" baseType="lpstr">
      <vt:lpstr>Arial</vt:lpstr>
      <vt:lpstr>Calibri</vt:lpstr>
      <vt:lpstr>Canva Sans</vt:lpstr>
      <vt:lpstr>Canva Sans Bold</vt:lpstr>
      <vt:lpstr>lola</vt:lpstr>
      <vt:lpstr>Lucida Sans Unicode</vt:lpstr>
      <vt:lpstr>Symbol</vt:lpstr>
      <vt:lpstr>Telegraf Bold</vt:lpstr>
      <vt:lpstr>Times New Roman</vt:lpstr>
      <vt:lpstr>Verdana</vt:lpstr>
      <vt:lpstr>Wingdings</vt:lpstr>
      <vt:lpstr>Wingdings 2</vt:lpstr>
      <vt:lpstr>Wingdings 3</vt:lpstr>
      <vt:lpstr>4_Concourse</vt:lpstr>
      <vt:lpstr>PowerPoint Presentation</vt:lpstr>
      <vt:lpstr>Aims of the Presentation</vt:lpstr>
      <vt:lpstr>PowerPoint Presentation</vt:lpstr>
      <vt:lpstr>PowerPoint Presentation</vt:lpstr>
      <vt:lpstr>Year 8 Pastoral Team</vt:lpstr>
      <vt:lpstr>Keeping in Touch</vt:lpstr>
      <vt:lpstr>Communication</vt:lpstr>
      <vt:lpstr>“Never Acceptable”</vt:lpstr>
      <vt:lpstr>Supporting Wellbeing</vt:lpstr>
      <vt:lpstr>PSHCE Programme – Year 8</vt:lpstr>
      <vt:lpstr>PowerPoint Presentation</vt:lpstr>
      <vt:lpstr>Embed Key Skills </vt:lpstr>
      <vt:lpstr>How parents can support transition</vt:lpstr>
      <vt:lpstr>PowerPoint Presentation</vt:lpstr>
      <vt:lpstr>PowerPoint Presentation</vt:lpstr>
      <vt:lpstr>Reading at home</vt:lpstr>
      <vt:lpstr>The Importance of Reading</vt:lpstr>
      <vt:lpstr>Reading has impact!</vt:lpstr>
      <vt:lpstr>Student</vt:lpstr>
      <vt:lpstr>Year 9 Matrix</vt:lpstr>
      <vt:lpstr>Looking ahead to KS4</vt:lpstr>
      <vt:lpstr>Attitude to Learning (AtL)</vt:lpstr>
      <vt:lpstr>PowerPoint Presentation</vt:lpstr>
      <vt:lpstr>School</vt:lpstr>
      <vt:lpstr>Communicating Achievements</vt:lpstr>
      <vt:lpstr>CCHSG AWARDS merit system </vt:lpstr>
      <vt:lpstr>Merits to be awarded for the following categories:  </vt:lpstr>
      <vt:lpstr>PowerPoint Presentation</vt:lpstr>
      <vt:lpstr>PowerPoint Presentation</vt:lpstr>
      <vt:lpstr>PowerPoint Presentation</vt:lpstr>
      <vt:lpstr>e-Safety – What a Parent can do to help…</vt:lpstr>
      <vt:lpstr>PowerPoint Presentation</vt:lpstr>
      <vt:lpstr>Screen-time Cap</vt:lpstr>
      <vt:lpstr>Key Pastoral Focus: Attendance</vt:lpstr>
      <vt:lpstr>National Threshold for absence:  </vt:lpstr>
      <vt:lpstr>Key Focus: Attendance</vt:lpstr>
      <vt:lpstr>PowerPoint Presentation</vt:lpstr>
      <vt:lpstr>PowerPoint Presentation</vt:lpstr>
      <vt:lpstr>PowerPoint Presentation</vt:lpstr>
      <vt:lpstr>PowerPoint Presentation</vt:lpstr>
      <vt:lpstr>Uniform Reminders</vt:lpstr>
      <vt:lpstr>Expectations - Not part of the CCHSG Uniform  </vt:lpstr>
      <vt:lpstr>Year 8 Form Group Mix </vt:lpstr>
      <vt:lpstr>PowerPoint Presentation</vt:lpstr>
      <vt:lpstr>Stepping Stones to Success in Year 8 </vt:lpstr>
      <vt:lpstr> Thank you for listening Please refer to your Information Booklet for further detail and if you have any questions contact your Form Tutor</vt:lpstr>
    </vt:vector>
  </TitlesOfParts>
  <Company>Essex LEA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Upper School</dc:title>
  <dc:creator>OEM Preinstalled</dc:creator>
  <cp:lastModifiedBy>SSnow (CCHSG)</cp:lastModifiedBy>
  <cp:revision>11</cp:revision>
  <cp:lastPrinted>2023-09-27T16:59:20Z</cp:lastPrinted>
  <dcterms:created xsi:type="dcterms:W3CDTF">2007-06-26T14:54:33Z</dcterms:created>
  <dcterms:modified xsi:type="dcterms:W3CDTF">2025-09-26T11:55:45Z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0x010100588E0C54760CFB47B36B4F9FC1932DBC</vt:lpwstr>
  </property>
  <property fmtid="{D5CDD505-2E9C-101B-9397-08002B2CF9AE}" pid="3" name="Order">
    <vt:r8>22868200</vt:r8>
  </property>
  <property fmtid="{D5CDD505-2E9C-101B-9397-08002B2CF9AE}" pid="4" name="MediaServiceImageTags">
    <vt:lpwstr/>
  </property>
</Properties>
</file>