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7"/>
  </p:notesMasterIdLst>
  <p:sldIdLst>
    <p:sldId id="260" r:id="rId2"/>
    <p:sldId id="261" r:id="rId3"/>
    <p:sldId id="262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8" r:id="rId12"/>
    <p:sldId id="279" r:id="rId13"/>
    <p:sldId id="280" r:id="rId14"/>
    <p:sldId id="281" r:id="rId15"/>
    <p:sldId id="282" r:id="rId16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762F22-7EBE-41A5-8417-BCB271C32ED3}">
  <a:tblStyle styleId="{28762F22-7EBE-41A5-8417-BCB271C32ED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 varScale="1">
        <p:scale>
          <a:sx n="106" d="100"/>
          <a:sy n="106" d="100"/>
        </p:scale>
        <p:origin x="172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87308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678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4864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96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060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3668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57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135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2372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202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7211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456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6465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2598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0057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6681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42901" y="2133601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3505201" y="2133601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1"/>
            <a:ext cx="51117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1843087" y="3495675"/>
            <a:ext cx="7800975" cy="154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-1319211" y="2028825"/>
            <a:ext cx="7800975" cy="447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6786950" y="612979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skill classifications of basic V complex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87987" y="1339900"/>
            <a:ext cx="14920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skill classifications of open V closed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8445" y="3099043"/>
            <a:ext cx="16071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dirty="0"/>
              <a:t>Classification of Skills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03009" y="3336375"/>
            <a:ext cx="3597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Name 3 examples of an open skill</a:t>
            </a:r>
          </a:p>
          <a:p>
            <a:pPr algn="r"/>
            <a:r>
              <a:rPr lang="en-GB" dirty="0"/>
              <a:t>Name 3 examples of a closed skill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8224" y="106393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Give 3 examples of an ability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01615" y="5965502"/>
            <a:ext cx="1958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examples of a basic skill</a:t>
            </a:r>
          </a:p>
          <a:p>
            <a:pPr algn="ctr"/>
            <a:r>
              <a:rPr lang="en-GB" dirty="0"/>
              <a:t>Name 3 examples of a complex skill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8456" y="5965501"/>
            <a:ext cx="19647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skill classifications of self paced V externally paced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218" y="5922461"/>
            <a:ext cx="2445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3 examples of a self paced skill</a:t>
            </a:r>
          </a:p>
          <a:p>
            <a:r>
              <a:rPr lang="en-GB" dirty="0"/>
              <a:t>Name 3 examples of an externally paced skill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26" y="3345265"/>
            <a:ext cx="3182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Describe the skill classifications of gross V fine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-16630" y="2701484"/>
            <a:ext cx="3884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3 examples of a gross skill</a:t>
            </a:r>
          </a:p>
          <a:p>
            <a:r>
              <a:rPr lang="en-GB" dirty="0"/>
              <a:t>Name 3 examples of an externally paced skill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571" y="68163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is the definition of a skill?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72677" y="30392"/>
            <a:ext cx="1616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Give 3 examples of a skill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23427" y="61609"/>
            <a:ext cx="15607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an ability?</a:t>
            </a:r>
          </a:p>
        </p:txBody>
      </p:sp>
    </p:spTree>
    <p:extLst>
      <p:ext uri="{BB962C8B-B14F-4D97-AF65-F5344CB8AC3E}">
        <p14:creationId xmlns:p14="http://schemas.microsoft.com/office/powerpoint/2010/main" val="1716126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Goal setting and SMART targets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 performance goal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43808" y="-962"/>
            <a:ext cx="1692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an outcome goal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43708" y="70117"/>
            <a:ext cx="2941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 of goal should a beginner avoid and justify why?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60899" y="10458"/>
            <a:ext cx="1675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In a sporting activity of your choice give an example of a performance and outcome goal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1659" y="2737622"/>
            <a:ext cx="304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 you understand by the acronym SMART?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9121" y="3310521"/>
            <a:ext cx="2756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‘S’ from the acronym SMART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8802" y="6299652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‘M’ from the acronym SMART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69651" y="6315701"/>
            <a:ext cx="1872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‘A’ from the acronym SMART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45923" y="6315701"/>
            <a:ext cx="2050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‘R’ from the acronym SMART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44764" y="1681927"/>
            <a:ext cx="18167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 a sporting example of your choice, apply SMART to a specific target linked to the sport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16" y="6308643"/>
            <a:ext cx="256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‘T’ from the acronym SMART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04448" y="1052736"/>
            <a:ext cx="4320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</a:t>
            </a:r>
          </a:p>
          <a:p>
            <a:endParaRPr lang="en-GB" sz="800" dirty="0"/>
          </a:p>
          <a:p>
            <a:r>
              <a:rPr lang="en-GB" dirty="0"/>
              <a:t>M</a:t>
            </a:r>
          </a:p>
          <a:p>
            <a:endParaRPr lang="en-GB" sz="800" dirty="0"/>
          </a:p>
          <a:p>
            <a:r>
              <a:rPr lang="en-GB" dirty="0"/>
              <a:t>A</a:t>
            </a:r>
          </a:p>
          <a:p>
            <a:endParaRPr lang="en-GB" sz="800" dirty="0"/>
          </a:p>
          <a:p>
            <a:r>
              <a:rPr lang="en-GB" dirty="0"/>
              <a:t>R</a:t>
            </a:r>
          </a:p>
          <a:p>
            <a:endParaRPr lang="en-GB" sz="800" dirty="0"/>
          </a:p>
          <a:p>
            <a:r>
              <a:rPr lang="en-GB" dirty="0"/>
              <a:t>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999232"/>
            <a:ext cx="3625438" cy="440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59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83295" y="3048922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Basic Information Processing Model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four stages of the information processing model?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2882" y="82500"/>
            <a:ext cx="3183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first stage of the information processing model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15994" y="1255733"/>
            <a:ext cx="200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 you understand by the term selective attention?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7977" y="82500"/>
            <a:ext cx="302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second stage of the information processing model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44671" y="3371755"/>
            <a:ext cx="3499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third stage of the information processing model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3295" y="4432135"/>
            <a:ext cx="1743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Describe the fourth stage of the information processing model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27178" y="6040150"/>
            <a:ext cx="31776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are the two types of feedback?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004" y="3371755"/>
            <a:ext cx="31573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In a sporting activity of your choice, describe the four stages of the information processing model making clear reference to a specific skill</a:t>
            </a:r>
          </a:p>
        </p:txBody>
      </p:sp>
      <p:sp>
        <p:nvSpPr>
          <p:cNvPr id="2" name="Rectangle 1"/>
          <p:cNvSpPr/>
          <p:nvPr/>
        </p:nvSpPr>
        <p:spPr>
          <a:xfrm>
            <a:off x="18072" y="1711621"/>
            <a:ext cx="1026368" cy="4770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1297663" y="1701037"/>
            <a:ext cx="1026368" cy="4770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2530662" y="1707518"/>
            <a:ext cx="1026368" cy="4770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1329989" y="2686896"/>
            <a:ext cx="1026368" cy="4770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>
            <a:stCxn id="2" idx="3"/>
            <a:endCxn id="25" idx="1"/>
          </p:cNvCxnSpPr>
          <p:nvPr/>
        </p:nvCxnSpPr>
        <p:spPr>
          <a:xfrm flipV="1">
            <a:off x="1044440" y="1939564"/>
            <a:ext cx="253223" cy="10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  <a:stCxn id="25" idx="3"/>
            <a:endCxn id="26" idx="1"/>
          </p:cNvCxnSpPr>
          <p:nvPr/>
        </p:nvCxnSpPr>
        <p:spPr>
          <a:xfrm>
            <a:off x="2324031" y="1939564"/>
            <a:ext cx="206631" cy="6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  <a:stCxn id="26" idx="2"/>
            <a:endCxn id="27" idx="3"/>
          </p:cNvCxnSpPr>
          <p:nvPr/>
        </p:nvCxnSpPr>
        <p:spPr>
          <a:xfrm flipH="1">
            <a:off x="2356357" y="2184571"/>
            <a:ext cx="687489" cy="740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  <a:stCxn id="27" idx="1"/>
            <a:endCxn id="2" idx="2"/>
          </p:cNvCxnSpPr>
          <p:nvPr/>
        </p:nvCxnSpPr>
        <p:spPr>
          <a:xfrm flipH="1" flipV="1">
            <a:off x="531256" y="2188674"/>
            <a:ext cx="798733" cy="736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164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83295" y="3084170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Types of</a:t>
            </a:r>
          </a:p>
          <a:p>
            <a:pPr lvl="1" algn="ctr"/>
            <a:r>
              <a:rPr lang="en-GB" sz="1200" b="1" dirty="0"/>
              <a:t>Guidance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four types of guidance?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2882" y="82500"/>
            <a:ext cx="3183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one type of guidance?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7977" y="82500"/>
            <a:ext cx="302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 second </a:t>
            </a:r>
          </a:p>
          <a:p>
            <a:pPr algn="ctr"/>
            <a:r>
              <a:rPr lang="en-GB" dirty="0"/>
              <a:t>type of guidance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44671" y="3371755"/>
            <a:ext cx="3499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 third type of guidance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3295" y="4432135"/>
            <a:ext cx="1743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Describe a fourth type of guidance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004" y="3371755"/>
            <a:ext cx="31573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In a sporting activity of your choice, describe how all four types of guidance could be used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-294726" y="1708943"/>
            <a:ext cx="40780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types of guidance are most suited to beginners and elite athletes? Justify your answers</a:t>
            </a:r>
          </a:p>
        </p:txBody>
      </p:sp>
    </p:spTree>
    <p:extLst>
      <p:ext uri="{BB962C8B-B14F-4D97-AF65-F5344CB8AC3E}">
        <p14:creationId xmlns:p14="http://schemas.microsoft.com/office/powerpoint/2010/main" val="291010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83295" y="3084170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Types of</a:t>
            </a:r>
          </a:p>
          <a:p>
            <a:pPr lvl="1" algn="ctr"/>
            <a:r>
              <a:rPr lang="en-GB" sz="1200" b="1" dirty="0"/>
              <a:t>Feedback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intrinsic feedback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7977" y="82500"/>
            <a:ext cx="302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positive feedback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82959" y="6127013"/>
            <a:ext cx="3499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negative feedback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3295" y="4432135"/>
            <a:ext cx="1743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Describe knowledge of performance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40242" y="2142561"/>
            <a:ext cx="362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8005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extrinsic feedback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70951" y="1321605"/>
            <a:ext cx="19860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2023" y="2142561"/>
            <a:ext cx="362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23447" y="3485799"/>
            <a:ext cx="362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23014" y="6019291"/>
            <a:ext cx="19860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403243" y="6127013"/>
            <a:ext cx="3499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knowledge of results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747" y="3485799"/>
            <a:ext cx="362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</p:spTree>
    <p:extLst>
      <p:ext uri="{BB962C8B-B14F-4D97-AF65-F5344CB8AC3E}">
        <p14:creationId xmlns:p14="http://schemas.microsoft.com/office/powerpoint/2010/main" val="644568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804449" y="3013501"/>
            <a:ext cx="1607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Arousal Levels &amp; Stress Management Techniques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4012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arousal?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08004" y="63969"/>
            <a:ext cx="4641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the inverted U theory. </a:t>
            </a:r>
          </a:p>
          <a:p>
            <a:pPr algn="ctr"/>
            <a:r>
              <a:rPr lang="en-GB" dirty="0"/>
              <a:t>Correctly labelling X axis as the arousal level and Y axis as the performance level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18562" y="1838543"/>
            <a:ext cx="2992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inverted U theory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6237312"/>
            <a:ext cx="4535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and describe the 3 stress management techniques used to control arousal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91996" y="6080539"/>
            <a:ext cx="4427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 the skills named above, state whether they would need high or low levels of arousal, dependent on whether they are gross or fine skills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005100"/>
              </p:ext>
            </p:extLst>
          </p:nvPr>
        </p:nvGraphicFramePr>
        <p:xfrm>
          <a:off x="5512022" y="3598187"/>
          <a:ext cx="3572136" cy="2346960"/>
        </p:xfrm>
        <a:graphic>
          <a:graphicData uri="http://schemas.openxmlformats.org/drawingml/2006/table">
            <a:tbl>
              <a:tblPr firstRow="1" bandRow="1">
                <a:tableStyleId>{28762F22-7EBE-41A5-8417-BCB271C32ED3}</a:tableStyleId>
              </a:tblPr>
              <a:tblGrid>
                <a:gridCol w="1858705">
                  <a:extLst>
                    <a:ext uri="{9D8B030D-6E8A-4147-A177-3AD203B41FA5}">
                      <a16:colId xmlns:a16="http://schemas.microsoft.com/office/drawing/2014/main" val="1317849765"/>
                    </a:ext>
                  </a:extLst>
                </a:gridCol>
                <a:gridCol w="1713431">
                  <a:extLst>
                    <a:ext uri="{9D8B030D-6E8A-4147-A177-3AD203B41FA5}">
                      <a16:colId xmlns:a16="http://schemas.microsoft.com/office/drawing/2014/main" val="2144835803"/>
                    </a:ext>
                  </a:extLst>
                </a:gridCol>
              </a:tblGrid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Skill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Arousal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65547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Rugby tackle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309338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Putting in golf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911474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Lay up in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09621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Throwing</a:t>
                      </a:r>
                      <a:r>
                        <a:rPr lang="en-GB" baseline="0" dirty="0"/>
                        <a:t> a dart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064643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Shot putt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06478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Smash</a:t>
                      </a:r>
                      <a:r>
                        <a:rPr lang="en-GB" baseline="0" dirty="0"/>
                        <a:t> shot in badminton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63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636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Mental Preparation for Sport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difference between direct and indirect aggression? Use specific definition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85084" y="15810"/>
            <a:ext cx="1692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2 examples of direct aggression from a sporting activity of your choice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32985" y="43153"/>
            <a:ext cx="24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two personality types known as?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60899" y="10458"/>
            <a:ext cx="16755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2 examples of indirect aggression from a sporting activity of your choice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93808" y="5863718"/>
            <a:ext cx="2165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sporting activities one of the personality types might participate in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61813" y="5858182"/>
            <a:ext cx="1872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sporting activities the second personality type might participate 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35265" y="6105082"/>
            <a:ext cx="20506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 you understand by the term motivation?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46132" y="3352734"/>
            <a:ext cx="3580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both types of motivation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16" y="6308643"/>
            <a:ext cx="256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two types of motivation?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01" y="3352734"/>
            <a:ext cx="24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characteristics of the second personality type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0264" y="2731084"/>
            <a:ext cx="24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characteristics of one of the personality types</a:t>
            </a:r>
          </a:p>
        </p:txBody>
      </p:sp>
      <p:sp>
        <p:nvSpPr>
          <p:cNvPr id="2" name="Rectangle 1"/>
          <p:cNvSpPr/>
          <p:nvPr/>
        </p:nvSpPr>
        <p:spPr>
          <a:xfrm>
            <a:off x="-123731" y="2725169"/>
            <a:ext cx="3648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do you understand by the terms tangible and intangible?</a:t>
            </a:r>
          </a:p>
        </p:txBody>
      </p:sp>
      <p:sp>
        <p:nvSpPr>
          <p:cNvPr id="4" name="Rectangle 3"/>
          <p:cNvSpPr/>
          <p:nvPr/>
        </p:nvSpPr>
        <p:spPr>
          <a:xfrm>
            <a:off x="-55075" y="4319380"/>
            <a:ext cx="1823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Which is the most important type of motivation and why?</a:t>
            </a:r>
          </a:p>
        </p:txBody>
      </p:sp>
    </p:spTree>
    <p:extLst>
      <p:ext uri="{BB962C8B-B14F-4D97-AF65-F5344CB8AC3E}">
        <p14:creationId xmlns:p14="http://schemas.microsoft.com/office/powerpoint/2010/main" val="50331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Engagement Patterns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522531" y="41603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Race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96336" y="3406819"/>
            <a:ext cx="1692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Gender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08054" y="41604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Disability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78237" y="10458"/>
            <a:ext cx="1675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Family, friends &amp; peers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37624" y="6366831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56993" y="3434229"/>
            <a:ext cx="36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State 10 social groups that may be affected from participating in sport</a:t>
            </a:r>
          </a:p>
        </p:txBody>
      </p:sp>
    </p:spTree>
    <p:extLst>
      <p:ext uri="{BB962C8B-B14F-4D97-AF65-F5344CB8AC3E}">
        <p14:creationId xmlns:p14="http://schemas.microsoft.com/office/powerpoint/2010/main" val="2178946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Engagement Patterns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622711" y="70022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Role models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84427" y="97403"/>
            <a:ext cx="1692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Accessibility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2162" y="70171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Sexism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16016" y="66774"/>
            <a:ext cx="1675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Media Coverage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12162" y="6419372"/>
            <a:ext cx="2165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Leisure Time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41405" y="6478847"/>
            <a:ext cx="1872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Familiarity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44761" y="6422093"/>
            <a:ext cx="205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Education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1363879" y="3338813"/>
            <a:ext cx="3580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Attitudes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-7202" y="6477629"/>
            <a:ext cx="2562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Socio-Economic Factors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01" y="3352734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Family Commitments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15594" y="2884236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Culture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-648931" y="2884235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Adaptability</a:t>
            </a:r>
          </a:p>
        </p:txBody>
      </p:sp>
    </p:spTree>
    <p:extLst>
      <p:ext uri="{BB962C8B-B14F-4D97-AF65-F5344CB8AC3E}">
        <p14:creationId xmlns:p14="http://schemas.microsoft.com/office/powerpoint/2010/main" val="2486516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Commercialisation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7418" y="69965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commercialisation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9492" y="97403"/>
            <a:ext cx="1877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Sketch the golden triangle and label the 3 points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99992" y="77054"/>
            <a:ext cx="1675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the term sponsorship</a:t>
            </a:r>
          </a:p>
          <a:p>
            <a:pPr algn="ctr"/>
            <a:r>
              <a:rPr lang="en-GB" dirty="0"/>
              <a:t>Name 3 types of sponsorship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4228" y="18268"/>
            <a:ext cx="2602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the term media</a:t>
            </a:r>
          </a:p>
          <a:p>
            <a:pPr algn="ctr"/>
            <a:r>
              <a:rPr lang="en-GB" dirty="0"/>
              <a:t>Name 5 types of media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099043"/>
            <a:ext cx="3625438" cy="617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518561" y="2990237"/>
            <a:ext cx="3707941" cy="617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 rot="20040985">
            <a:off x="-472783" y="4354845"/>
            <a:ext cx="4321817" cy="99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 rot="12630647">
            <a:off x="5253775" y="4147084"/>
            <a:ext cx="4321817" cy="99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 rot="18466778">
            <a:off x="423065" y="5381194"/>
            <a:ext cx="4321817" cy="99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 rot="13816613">
            <a:off x="4343781" y="5240138"/>
            <a:ext cx="4321817" cy="99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0" y="2178053"/>
            <a:ext cx="24450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Positive &amp; negative impacts of sponsorship &amp; media on:</a:t>
            </a:r>
          </a:p>
          <a:p>
            <a:r>
              <a:rPr lang="en-GB" dirty="0"/>
              <a:t>Performer</a:t>
            </a:r>
          </a:p>
          <a:p>
            <a:r>
              <a:rPr lang="en-GB" dirty="0"/>
              <a:t>Sport</a:t>
            </a:r>
          </a:p>
          <a:p>
            <a:r>
              <a:rPr lang="en-GB" dirty="0"/>
              <a:t>Official</a:t>
            </a:r>
          </a:p>
          <a:p>
            <a:r>
              <a:rPr lang="en-GB" dirty="0"/>
              <a:t>Spectator/audience</a:t>
            </a:r>
          </a:p>
          <a:p>
            <a:r>
              <a:rPr lang="en-GB" dirty="0"/>
              <a:t>Sponsor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08324" y="2116594"/>
            <a:ext cx="24450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Positive &amp; negative impacts of sponsorship &amp; media on:</a:t>
            </a:r>
          </a:p>
          <a:p>
            <a:pPr algn="r"/>
            <a:r>
              <a:rPr lang="en-GB" dirty="0"/>
              <a:t>Performer</a:t>
            </a:r>
          </a:p>
          <a:p>
            <a:pPr algn="r"/>
            <a:r>
              <a:rPr lang="en-GB" dirty="0"/>
              <a:t>Sport</a:t>
            </a:r>
          </a:p>
          <a:p>
            <a:pPr algn="r"/>
            <a:r>
              <a:rPr lang="en-GB" dirty="0"/>
              <a:t>Official</a:t>
            </a:r>
          </a:p>
          <a:p>
            <a:pPr algn="r"/>
            <a:r>
              <a:rPr lang="en-GB" dirty="0"/>
              <a:t>Spectator/audience</a:t>
            </a:r>
          </a:p>
          <a:p>
            <a:pPr algn="r"/>
            <a:r>
              <a:rPr lang="en-GB" dirty="0"/>
              <a:t>Sponsor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704036"/>
              </p:ext>
            </p:extLst>
          </p:nvPr>
        </p:nvGraphicFramePr>
        <p:xfrm>
          <a:off x="87777" y="3753515"/>
          <a:ext cx="3620127" cy="3065135"/>
        </p:xfrm>
        <a:graphic>
          <a:graphicData uri="http://schemas.openxmlformats.org/drawingml/2006/table">
            <a:tbl>
              <a:tblPr firstRow="1" bandRow="1">
                <a:tableStyleId>{28762F22-7EBE-41A5-8417-BCB271C32ED3}</a:tableStyleId>
              </a:tblPr>
              <a:tblGrid>
                <a:gridCol w="1002357">
                  <a:extLst>
                    <a:ext uri="{9D8B030D-6E8A-4147-A177-3AD203B41FA5}">
                      <a16:colId xmlns:a16="http://schemas.microsoft.com/office/drawing/2014/main" val="1843536999"/>
                    </a:ext>
                  </a:extLst>
                </a:gridCol>
                <a:gridCol w="1321626">
                  <a:extLst>
                    <a:ext uri="{9D8B030D-6E8A-4147-A177-3AD203B41FA5}">
                      <a16:colId xmlns:a16="http://schemas.microsoft.com/office/drawing/2014/main" val="204228446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610045775"/>
                    </a:ext>
                  </a:extLst>
                </a:gridCol>
              </a:tblGrid>
              <a:tr h="710353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21882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Performer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199248"/>
                  </a:ext>
                </a:extLst>
              </a:tr>
              <a:tr h="43948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6494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Official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35293"/>
                  </a:ext>
                </a:extLst>
              </a:tr>
              <a:tr h="43948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Spectator/</a:t>
                      </a:r>
                    </a:p>
                    <a:p>
                      <a:pPr algn="ctr"/>
                      <a:r>
                        <a:rPr lang="en-GB" dirty="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42275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Sponsor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71595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186438"/>
              </p:ext>
            </p:extLst>
          </p:nvPr>
        </p:nvGraphicFramePr>
        <p:xfrm>
          <a:off x="5432653" y="3717032"/>
          <a:ext cx="3620127" cy="3065135"/>
        </p:xfrm>
        <a:graphic>
          <a:graphicData uri="http://schemas.openxmlformats.org/drawingml/2006/table">
            <a:tbl>
              <a:tblPr firstRow="1" bandRow="1">
                <a:tableStyleId>{28762F22-7EBE-41A5-8417-BCB271C32ED3}</a:tableStyleId>
              </a:tblPr>
              <a:tblGrid>
                <a:gridCol w="1002357">
                  <a:extLst>
                    <a:ext uri="{9D8B030D-6E8A-4147-A177-3AD203B41FA5}">
                      <a16:colId xmlns:a16="http://schemas.microsoft.com/office/drawing/2014/main" val="1843536999"/>
                    </a:ext>
                  </a:extLst>
                </a:gridCol>
                <a:gridCol w="1305342">
                  <a:extLst>
                    <a:ext uri="{9D8B030D-6E8A-4147-A177-3AD203B41FA5}">
                      <a16:colId xmlns:a16="http://schemas.microsoft.com/office/drawing/2014/main" val="2042284463"/>
                    </a:ext>
                  </a:extLst>
                </a:gridCol>
                <a:gridCol w="1312428">
                  <a:extLst>
                    <a:ext uri="{9D8B030D-6E8A-4147-A177-3AD203B41FA5}">
                      <a16:colId xmlns:a16="http://schemas.microsoft.com/office/drawing/2014/main" val="1610045775"/>
                    </a:ext>
                  </a:extLst>
                </a:gridCol>
              </a:tblGrid>
              <a:tr h="710353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21882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Performer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199248"/>
                  </a:ext>
                </a:extLst>
              </a:tr>
              <a:tr h="43948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6494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Official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35293"/>
                  </a:ext>
                </a:extLst>
              </a:tr>
              <a:tr h="43948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Spectator/</a:t>
                      </a:r>
                    </a:p>
                    <a:p>
                      <a:pPr algn="ctr"/>
                      <a:r>
                        <a:rPr lang="en-GB" dirty="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42275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Sponsor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71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312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-40473" y="10458"/>
            <a:ext cx="9184473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0"/>
            <a:ext cx="9144000" cy="68519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7686092" y="1181260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Beta Blockers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72015" y="3374605"/>
            <a:ext cx="2555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Stimulants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97860" y="6435141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Narcotic Analgesics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24497" y="2746375"/>
            <a:ext cx="967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PEDs</a:t>
            </a:r>
          </a:p>
          <a:p>
            <a:pPr algn="ctr"/>
            <a:r>
              <a:rPr lang="en-GB" sz="800" b="1" dirty="0"/>
              <a:t>For each PED state what it is, who might use it, reasons for using it and the side effects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97860" y="116813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Blood Doping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17440" y="6435141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Anabolic agents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647" y="337998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Diuretics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647" y="1186056"/>
            <a:ext cx="177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Peptide Hormones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78548" y="116813"/>
            <a:ext cx="2601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Pros and Cons of taking PEDs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7414" y="424590"/>
            <a:ext cx="329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00B050"/>
                </a:solidFill>
              </a:rPr>
              <a:t>Pros</a:t>
            </a:r>
            <a:r>
              <a:rPr lang="en-GB" b="1" dirty="0">
                <a:solidFill>
                  <a:srgbClr val="00B050"/>
                </a:solidFill>
              </a:rPr>
              <a:t>		</a:t>
            </a:r>
            <a:r>
              <a:rPr lang="en-GB" b="1" u="sng" dirty="0">
                <a:solidFill>
                  <a:srgbClr val="FF0000"/>
                </a:solidFill>
              </a:rPr>
              <a:t>Cons</a:t>
            </a:r>
          </a:p>
        </p:txBody>
      </p:sp>
    </p:spTree>
    <p:extLst>
      <p:ext uri="{BB962C8B-B14F-4D97-AF65-F5344CB8AC3E}">
        <p14:creationId xmlns:p14="http://schemas.microsoft.com/office/powerpoint/2010/main" val="2376792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Conduct of Performers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44623" y="6677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term etiquette</a:t>
            </a:r>
          </a:p>
          <a:p>
            <a:pPr algn="ctr"/>
            <a:r>
              <a:rPr lang="en-GB" dirty="0"/>
              <a:t>Give an example from the sporting activity of cricket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886" y="1899989"/>
            <a:ext cx="16921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term sportsmanship</a:t>
            </a:r>
          </a:p>
          <a:p>
            <a:pPr algn="ctr"/>
            <a:r>
              <a:rPr lang="en-GB" dirty="0"/>
              <a:t>Give a sporting example from the sporting activity of tennis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47366" y="54710"/>
            <a:ext cx="24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does hooliganism occur at sporting events?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92286" y="104007"/>
            <a:ext cx="3535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positive impacts of having spectators at sporting events?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18562" y="3352734"/>
            <a:ext cx="3716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strategies are employed to combat hooliganism at sporting events?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86" y="3321705"/>
            <a:ext cx="16921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term gamesmanship</a:t>
            </a:r>
          </a:p>
          <a:p>
            <a:pPr algn="ctr"/>
            <a:r>
              <a:rPr lang="en-GB" dirty="0"/>
              <a:t>Give a sporting example from the sporting activity of tennis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49892" y="5734005"/>
            <a:ext cx="22282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term contract to compete</a:t>
            </a:r>
          </a:p>
          <a:p>
            <a:pPr algn="ctr"/>
            <a:r>
              <a:rPr lang="en-GB" dirty="0"/>
              <a:t>Give a sporting example from the sporting activity of netball</a:t>
            </a:r>
          </a:p>
        </p:txBody>
      </p:sp>
      <p:sp>
        <p:nvSpPr>
          <p:cNvPr id="27" name="Rectangle 26"/>
          <p:cNvSpPr/>
          <p:nvPr/>
        </p:nvSpPr>
        <p:spPr>
          <a:xfrm rot="12519615">
            <a:off x="5135420" y="4435821"/>
            <a:ext cx="4321817" cy="713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 rot="19895852">
            <a:off x="5273689" y="1480342"/>
            <a:ext cx="4295333" cy="712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2948067" y="6256838"/>
            <a:ext cx="3535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negative impacts of having spectators at sporting events?</a:t>
            </a:r>
          </a:p>
        </p:txBody>
      </p:sp>
    </p:spTree>
    <p:extLst>
      <p:ext uri="{BB962C8B-B14F-4D97-AF65-F5344CB8AC3E}">
        <p14:creationId xmlns:p14="http://schemas.microsoft.com/office/powerpoint/2010/main" val="1244559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804449" y="3013501"/>
            <a:ext cx="1607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Physical, Social &amp; Mental Health, Wellbeing &amp; Fitness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3384" y="0"/>
            <a:ext cx="401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impact would sports participation have on your physical health ad wellbeing?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384" y="6293410"/>
            <a:ext cx="401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impact would sports participation have on your mental health and wellbeing?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77497" y="6293410"/>
            <a:ext cx="401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impact would sports participation have on your social health and wellbeing?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77497" y="0"/>
            <a:ext cx="401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impact would sports participation have on your fitness?</a:t>
            </a:r>
          </a:p>
        </p:txBody>
      </p:sp>
    </p:spTree>
    <p:extLst>
      <p:ext uri="{BB962C8B-B14F-4D97-AF65-F5344CB8AC3E}">
        <p14:creationId xmlns:p14="http://schemas.microsoft.com/office/powerpoint/2010/main" val="2333325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Consequences of a Sedentary Lifestyle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3260" y="38571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a sedentary lifestyle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-296234" y="2747651"/>
            <a:ext cx="3595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5 consequences of leading a sedentary lifestyle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00714" y="3329875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obesity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33260" y="6299652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Obesity and it’s effect on performance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95492" y="6345238"/>
            <a:ext cx="2059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Obesity and it’s effect on physical health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39922" y="6348702"/>
            <a:ext cx="2059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Obesity and it’s effect on mental health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52190" y="6334780"/>
            <a:ext cx="2059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Obesity and it’s effect on social health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8225" y="3329875"/>
            <a:ext cx="261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three somatotypes</a:t>
            </a:r>
          </a:p>
        </p:txBody>
      </p:sp>
      <p:sp>
        <p:nvSpPr>
          <p:cNvPr id="2" name="Oval 1"/>
          <p:cNvSpPr/>
          <p:nvPr/>
        </p:nvSpPr>
        <p:spPr>
          <a:xfrm>
            <a:off x="6515859" y="2335920"/>
            <a:ext cx="679990" cy="7246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/>
          <p:cNvSpPr/>
          <p:nvPr/>
        </p:nvSpPr>
        <p:spPr>
          <a:xfrm rot="10800000">
            <a:off x="7441862" y="2335920"/>
            <a:ext cx="784333" cy="7246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504685" y="2335920"/>
            <a:ext cx="154474" cy="7246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294904" y="1640612"/>
            <a:ext cx="2059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Label the 3 shapes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8224" y="42407"/>
            <a:ext cx="25593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Which somatotype would be most suited to high jump? Justify your answer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23110" y="45870"/>
            <a:ext cx="17488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Which somatotype would be most suited to sumo wrestling? Justify your answer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60879" y="45871"/>
            <a:ext cx="17057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Which somatotype would be most suited to swimming? Justify your answer</a:t>
            </a:r>
          </a:p>
        </p:txBody>
      </p:sp>
    </p:spTree>
    <p:extLst>
      <p:ext uri="{BB962C8B-B14F-4D97-AF65-F5344CB8AC3E}">
        <p14:creationId xmlns:p14="http://schemas.microsoft.com/office/powerpoint/2010/main" val="3726711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Diet, Nutrition &amp; Hydration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3260" y="38571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calories should a male consume on a daily basis?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39903" y="1635761"/>
            <a:ext cx="2059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% should be consumed of the following components?</a:t>
            </a:r>
          </a:p>
          <a:p>
            <a:pPr algn="ctr"/>
            <a:r>
              <a:rPr lang="en-GB" dirty="0"/>
              <a:t>Carbohydrates</a:t>
            </a:r>
          </a:p>
          <a:p>
            <a:pPr algn="ctr"/>
            <a:r>
              <a:rPr lang="en-GB" dirty="0"/>
              <a:t>Fats</a:t>
            </a:r>
          </a:p>
          <a:p>
            <a:pPr algn="ctr"/>
            <a:r>
              <a:rPr lang="en-GB" dirty="0"/>
              <a:t>Proteins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8224" y="42407"/>
            <a:ext cx="2559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5 components of a  balanced diet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23110" y="45870"/>
            <a:ext cx="1748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calories should a female consume on a daily basis?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60879" y="45871"/>
            <a:ext cx="17057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5 reasons why your calorie intake might change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18563" y="3332262"/>
            <a:ext cx="3726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are carbohydrates important to a performer’s diet?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20272" y="6313879"/>
            <a:ext cx="2179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is protein important to a performer’s diet?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87518" y="6313879"/>
            <a:ext cx="2179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are fats important to a performer’s diet?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28601" y="6140252"/>
            <a:ext cx="20874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are vitamins and minerals important to a performer’s diet?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06477" y="6421600"/>
            <a:ext cx="2179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dehydration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-55794" y="3325893"/>
            <a:ext cx="3723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consequences of dehydration?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515038" y="2893845"/>
            <a:ext cx="3552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energy measured in?</a:t>
            </a:r>
          </a:p>
        </p:txBody>
      </p:sp>
    </p:spTree>
    <p:extLst>
      <p:ext uri="{BB962C8B-B14F-4D97-AF65-F5344CB8AC3E}">
        <p14:creationId xmlns:p14="http://schemas.microsoft.com/office/powerpoint/2010/main" val="234847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2A5C6EEBD67644B3334E3B4F95D784" ma:contentTypeVersion="20" ma:contentTypeDescription="Create a new document." ma:contentTypeScope="" ma:versionID="105ba60a82cc841b0bc79b9945c33538">
  <xsd:schema xmlns:xsd="http://www.w3.org/2001/XMLSchema" xmlns:xs="http://www.w3.org/2001/XMLSchema" xmlns:p="http://schemas.microsoft.com/office/2006/metadata/properties" xmlns:ns1="http://schemas.microsoft.com/sharepoint/v3" xmlns:ns2="4c43ed60-11cd-4aff-a501-44bb6c3422c8" xmlns:ns3="fb125de5-5b79-410c-867c-e6452fe21386" targetNamespace="http://schemas.microsoft.com/office/2006/metadata/properties" ma:root="true" ma:fieldsID="1cca389299f66d01c906b742d44df761" ns1:_="" ns2:_="" ns3:_="">
    <xsd:import namespace="http://schemas.microsoft.com/sharepoint/v3"/>
    <xsd:import namespace="4c43ed60-11cd-4aff-a501-44bb6c3422c8"/>
    <xsd:import namespace="fb125de5-5b79-410c-867c-e6452fe213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3ed60-11cd-4aff-a501-44bb6c342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25de5-5b79-410c-867c-e6452fe2138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3f84e94-95ce-422c-9fa5-599e6da617ef}" ma:internalName="TaxCatchAll" ma:showField="CatchAllData" ma:web="fb125de5-5b79-410c-867c-e6452fe213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B61A04-54DF-405E-A305-DCDF4C596D9B}"/>
</file>

<file path=customXml/itemProps2.xml><?xml version="1.0" encoding="utf-8"?>
<ds:datastoreItem xmlns:ds="http://schemas.openxmlformats.org/officeDocument/2006/customXml" ds:itemID="{7E320872-6DC7-4E0E-8BC8-43C604966DD3}"/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1284</Words>
  <Application>Microsoft Office PowerPoint</Application>
  <PresentationFormat>On-screen Show (4:3)</PresentationFormat>
  <Paragraphs>234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Fallick [Staff]</dc:creator>
  <cp:lastModifiedBy>Mrs L Parkes</cp:lastModifiedBy>
  <cp:revision>64</cp:revision>
  <cp:lastPrinted>2022-01-27T08:11:48Z</cp:lastPrinted>
  <dcterms:modified xsi:type="dcterms:W3CDTF">2022-02-09T15:46:52Z</dcterms:modified>
</cp:coreProperties>
</file>