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CC47-7498-473A-7E52-2148CBB4D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B2D482-B936-505D-84A3-87D69C14D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2A381-D9B2-1DBB-180A-FBE7AE5C2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3A5E-FA19-FEB1-4DC8-DB9555ED0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B3545-2B77-3077-2363-98A8405F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28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3C671-60F9-813D-E83F-B89B73C81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056FA-C6BC-9598-666E-E75ACA3CD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B11F5-1E89-23BC-6B69-48AC606AE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BF6F6-8FEB-90F0-FC6D-41029CE42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421CB-A68C-4687-C6C6-E08CF83B9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76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673C9-4D9A-B4DE-8456-EE6EF4750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681EC-0AFE-748E-A94B-6E31368DE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0EB4C-35EA-04F8-2F85-81D96A9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928E3-27B7-DCDC-BF02-3BE18E77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012F7-CDE6-30B3-8ABD-C1D745E1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19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EF1A-21E1-67D6-EB32-5EB625D2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A8F3E-E681-D6E2-2423-F2C0B1BE4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ACAB0-4564-5F54-2FBC-0688472E3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34834-6534-2FF5-1555-3FB978F1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9F5108-2EF0-2D24-AD3F-65B477833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C8F5B-F2E1-A6C6-DBB8-EC9C88BF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08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941D7-E761-BB80-95FF-B04A62C6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3DC06-252E-1AFB-8195-DF1CD1C42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13FB6-F299-45E2-30DE-E8A91C1A5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B3313-15D0-3AF8-6980-ABCA30085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A8733-5CD6-17A1-D450-B31368DCC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C8C340-363A-7DE0-C61C-26AFACAC9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B2FD0-3672-9C5C-FA7E-24DAF3BB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593892-CFEE-6BB7-E403-C03BEB512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2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F004-59B3-DCDC-206E-69184444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CE67-44C1-B344-B145-D1EC21B2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0AE4FE-A385-450E-DFB5-4C04AF513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C21A9-DC6B-4A36-A60B-73804111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52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D07F2B-A0B6-E8D0-E341-C63AD8AFC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28274-F295-2BDD-7E81-14E045EE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A6117-DA6F-646F-8A74-A8782AF9B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71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B1D87-5DB9-D53C-18D1-B98612E4E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88099-9ADC-4441-AF13-E5C23BA48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BD3BF-0F41-A959-002D-D3F9DCB51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CBEAF-B6E3-8C5C-DD3A-B549515A0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70646-29B8-1734-8C3A-3ADCAA97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D4C02-A5F5-39D1-AD71-5E5BB73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89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C4C95-0819-F2E9-5913-A2FD89B9B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B4703F-ADC6-7700-7FC3-34D711DD2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4E626-CAE1-6782-D716-D27B005E2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42A9C-BED8-8710-853B-A9A866F4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53879-CAFE-9FBA-CE3D-5160D540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4ED26-0E48-9942-BAFC-FFA8A9844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71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2612-9136-4D37-7CC1-431DBE45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3EAAF-2896-9365-480F-1C0F4B00A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D9086-AAF9-BC1C-175A-EB5A64F77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14BC5-80D2-BB8C-3616-AE19AB8C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14179-A7EA-7D28-AC5F-3C3227E5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6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3530C5-8DC9-DF74-78C4-13575D5F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38EC9-9E2C-2B64-484E-73B4FC7A1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3765E-3BE0-1FBD-365D-69407BB09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A1A62-6D08-93E9-BCB6-7E6C796C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117F2-07F9-2297-DCBB-05EBCCC0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5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A5BAB5-7656-7F41-475E-76CD0BE0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E81D4-C255-C6D7-711D-E74FE1FF3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9AE03-B52D-2E50-71F0-C67D7B8FE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2894B0-B0C4-4BAA-95A4-CAC803904E67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3B0F2-1DE1-0CC9-FE19-CA5213842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5182-72D0-FCBB-85B6-1D80B6879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5F278-D4C9-4F25-AC02-FD7FE83C1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31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C8A1-D9FE-BA46-7457-96ADEE26F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6949"/>
            <a:ext cx="9144000" cy="2387600"/>
          </a:xfrm>
        </p:spPr>
        <p:txBody>
          <a:bodyPr/>
          <a:lstStyle/>
          <a:p>
            <a:r>
              <a:rPr lang="en-GB" dirty="0"/>
              <a:t>Revision: Interpreting a Spirometer Trace </a:t>
            </a:r>
          </a:p>
        </p:txBody>
      </p:sp>
      <p:pic>
        <p:nvPicPr>
          <p:cNvPr id="4" name="Picture 2" descr="Using a spirometer to investigate human lung function">
            <a:extLst>
              <a:ext uri="{FF2B5EF4-FFF2-40B4-BE49-F238E27FC236}">
                <a16:creationId xmlns:a16="http://schemas.microsoft.com/office/drawing/2014/main" id="{128EC437-EE43-FD4B-635E-116B847A2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89" y="2644549"/>
            <a:ext cx="6413698" cy="356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262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9E2F-FD58-4946-1AC5-E82C6B94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Spirometer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16EF9D-5FAA-0135-91A7-D373FE65C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714" y="90489"/>
            <a:ext cx="6493328" cy="2514462"/>
          </a:xfrm>
          <a:prstGeom prst="rect">
            <a:avLst/>
          </a:prstGeom>
        </p:spPr>
      </p:pic>
      <p:pic>
        <p:nvPicPr>
          <p:cNvPr id="6" name="Picture 6" descr="Contec Spirometer Hand-held Spirometer Bluetooth Lung Monitor">
            <a:extLst>
              <a:ext uri="{FF2B5EF4-FFF2-40B4-BE49-F238E27FC236}">
                <a16:creationId xmlns:a16="http://schemas.microsoft.com/office/drawing/2014/main" id="{747E562C-C3B4-4CC2-A6B5-86B50FC30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439" y="3311953"/>
            <a:ext cx="2839045" cy="283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7BD7AD-B263-78E2-5100-DFC2EB705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8" y="2506662"/>
            <a:ext cx="9829799" cy="4351338"/>
          </a:xfrm>
        </p:spPr>
        <p:txBody>
          <a:bodyPr/>
          <a:lstStyle/>
          <a:p>
            <a:pPr algn="l">
              <a:spcBef>
                <a:spcPts val="300"/>
              </a:spcBef>
            </a:pPr>
            <a:r>
              <a:rPr lang="en-US" dirty="0"/>
              <a:t>Lung volumes are measured using a</a:t>
            </a:r>
            <a:r>
              <a:rPr lang="en-US" b="0" i="0" u="none" strike="noStrike" baseline="0" dirty="0"/>
              <a:t> </a:t>
            </a:r>
            <a:r>
              <a:rPr lang="en-US" b="1" i="0" u="none" strike="noStrike" baseline="0" dirty="0">
                <a:solidFill>
                  <a:srgbClr val="FF0000"/>
                </a:solidFill>
              </a:rPr>
              <a:t>spirometer</a:t>
            </a:r>
            <a:r>
              <a:rPr lang="en-US" b="0" i="0" u="none" strike="noStrike" baseline="0" dirty="0">
                <a:solidFill>
                  <a:srgbClr val="FF0000"/>
                </a:solidFill>
              </a:rPr>
              <a:t>.</a:t>
            </a:r>
          </a:p>
          <a:p>
            <a:pPr algn="l">
              <a:spcBef>
                <a:spcPts val="300"/>
              </a:spcBef>
            </a:pPr>
            <a:r>
              <a:rPr lang="en-US" b="0" i="0" u="none" strike="noStrike" baseline="0" dirty="0"/>
              <a:t>This consists of a chamber filled with oxygen that floats on a tank of water. </a:t>
            </a:r>
          </a:p>
          <a:p>
            <a:pPr algn="l">
              <a:spcBef>
                <a:spcPts val="300"/>
              </a:spcBef>
            </a:pPr>
            <a:r>
              <a:rPr lang="en-US" b="0" i="0" u="none" strike="noStrike" baseline="0" dirty="0"/>
              <a:t>A person breathes through a mouthpiece and tube connected to the </a:t>
            </a:r>
            <a:r>
              <a:rPr lang="en-GB" b="0" i="0" u="none" strike="noStrike" baseline="0" dirty="0"/>
              <a:t>chamber.</a:t>
            </a:r>
          </a:p>
          <a:p>
            <a:pPr algn="l">
              <a:spcBef>
                <a:spcPts val="300"/>
              </a:spcBef>
            </a:pPr>
            <a:r>
              <a:rPr lang="en-US" b="0" i="0" u="none" strike="noStrike" baseline="0" dirty="0"/>
              <a:t>Breathing in takes oxygen out of the chamber, which sinks down. Breathing out pushes air into the chamber, causing it to rise up.</a:t>
            </a:r>
          </a:p>
          <a:p>
            <a:pPr algn="l">
              <a:spcBef>
                <a:spcPts val="300"/>
              </a:spcBef>
            </a:pPr>
            <a:r>
              <a:rPr lang="en-US" b="0" i="0" u="none" strike="noStrike" baseline="0" dirty="0"/>
              <a:t>During the movements of the chamber, the lung volumes may be seen and </a:t>
            </a:r>
            <a:r>
              <a:rPr lang="en-GB" b="0" i="0" u="none" strike="noStrike" baseline="0" dirty="0"/>
              <a:t>measured.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76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67C7-D7D0-D98B-2A8E-3CE9CA2A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06" y="-282189"/>
            <a:ext cx="10515600" cy="1325563"/>
          </a:xfrm>
        </p:spPr>
        <p:txBody>
          <a:bodyPr/>
          <a:lstStyle/>
          <a:p>
            <a:r>
              <a:rPr lang="en-GB" dirty="0"/>
              <a:t>Key Terms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4F51AD-2C22-A44B-4289-48B64F54553C}"/>
              </a:ext>
            </a:extLst>
          </p:cNvPr>
          <p:cNvSpPr/>
          <p:nvPr/>
        </p:nvSpPr>
        <p:spPr>
          <a:xfrm>
            <a:off x="2547257" y="767065"/>
            <a:ext cx="949135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The volume of air inspired or expired/exchanged per breath. </a:t>
            </a:r>
            <a:r>
              <a:rPr lang="en-GB" sz="2400" dirty="0"/>
              <a:t>The average tidal volume is 0.5 litres (500 ml).</a:t>
            </a:r>
            <a:endParaRPr lang="en-US" sz="2400" dirty="0">
              <a:solidFill>
                <a:prstClr val="black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This increases during exercise.</a:t>
            </a:r>
            <a:endParaRPr lang="en-GB" sz="2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257152-CC4F-FFCB-2E5E-B3E0A0A82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87" y="1075129"/>
            <a:ext cx="337282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srgbClr val="0000FF"/>
                </a:solidFill>
                <a:latin typeface="Calibri"/>
              </a:rPr>
              <a:t>Tidal Volume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8A79EA-FDBE-0C18-483A-A0ACD5E0B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47" y="2557524"/>
            <a:ext cx="682119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srgbClr val="0000FF"/>
                </a:solidFill>
                <a:latin typeface="Calibri"/>
              </a:rPr>
              <a:t>Inspiratory Reserve Volume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D5E4C-055D-B658-54D2-056F01C3DA0B}"/>
              </a:ext>
            </a:extLst>
          </p:cNvPr>
          <p:cNvSpPr/>
          <p:nvPr/>
        </p:nvSpPr>
        <p:spPr>
          <a:xfrm>
            <a:off x="5217418" y="2377463"/>
            <a:ext cx="682119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prstClr val="black"/>
                </a:solidFill>
                <a:cs typeface="Arial" pitchFamily="34" charset="0"/>
              </a:rPr>
              <a:t>The amount of air that could be breathed in after tidal volume during a deep breath in.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dirty="0">
                <a:solidFill>
                  <a:prstClr val="black"/>
                </a:solidFill>
                <a:cs typeface="Arial" pitchFamily="34" charset="0"/>
              </a:rPr>
              <a:t>This decreases during exercise.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7FBE4-5D81-076F-730E-D809317300C0}"/>
              </a:ext>
            </a:extLst>
          </p:cNvPr>
          <p:cNvSpPr/>
          <p:nvPr/>
        </p:nvSpPr>
        <p:spPr>
          <a:xfrm>
            <a:off x="5016171" y="3940334"/>
            <a:ext cx="708451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prstClr val="black"/>
                </a:solidFill>
                <a:cs typeface="Arial" pitchFamily="34" charset="0"/>
              </a:rPr>
              <a:t>The amount of air that could be breathed out after tidal volume during a forcible breath out. </a:t>
            </a:r>
            <a:r>
              <a:rPr lang="en-GB" sz="2400" b="1" dirty="0">
                <a:solidFill>
                  <a:prstClr val="black"/>
                </a:solidFill>
                <a:cs typeface="Arial" pitchFamily="34" charset="0"/>
              </a:rPr>
              <a:t>This decreases slightly during exercise.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DD4E10-18B1-A121-7C80-60BE2A633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29" y="4103068"/>
            <a:ext cx="47704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srgbClr val="0000FF"/>
                </a:solidFill>
                <a:latin typeface="Calibri"/>
              </a:rPr>
              <a:t>Expiratory Reserve Volume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7F0AAC-CC38-72D4-E4E3-B41F50EED4C2}"/>
              </a:ext>
            </a:extLst>
          </p:cNvPr>
          <p:cNvSpPr/>
          <p:nvPr/>
        </p:nvSpPr>
        <p:spPr>
          <a:xfrm>
            <a:off x="3380014" y="5195571"/>
            <a:ext cx="8658599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prstClr val="black"/>
                </a:solidFill>
                <a:cs typeface="Arial" pitchFamily="34" charset="0"/>
              </a:rPr>
              <a:t>The volume of air left in the lungs after maximal expiration. T</a:t>
            </a:r>
            <a:r>
              <a:rPr lang="en-GB" sz="2400" dirty="0"/>
              <a:t>his air helps to keep the lungs partially inflated to protect the microscopic structures from being damaged.</a:t>
            </a:r>
            <a:endParaRPr lang="en-GB" sz="3200" dirty="0">
              <a:solidFill>
                <a:prstClr val="black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dirty="0">
                <a:solidFill>
                  <a:prstClr val="black"/>
                </a:solidFill>
                <a:cs typeface="Arial" pitchFamily="34" charset="0"/>
              </a:rPr>
              <a:t>No change to this volume during exercise.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2A819FD1-6FAF-AD43-C846-8A5B95EC8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" y="5650199"/>
            <a:ext cx="30210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srgbClr val="0000FF"/>
                </a:solidFill>
                <a:latin typeface="Calibri"/>
              </a:rPr>
              <a:t>Residual Volume</a:t>
            </a:r>
          </a:p>
        </p:txBody>
      </p:sp>
    </p:spTree>
    <p:extLst>
      <p:ext uri="{BB962C8B-B14F-4D97-AF65-F5344CB8AC3E}">
        <p14:creationId xmlns:p14="http://schemas.microsoft.com/office/powerpoint/2010/main" val="16110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EC6BA3-174E-7AF2-CDA3-DD6CB8908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68" y="28590"/>
            <a:ext cx="7992875" cy="66951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C3D6A0-2082-126D-8F60-5A3E7B984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30" y="0"/>
            <a:ext cx="10515600" cy="1325563"/>
          </a:xfrm>
        </p:spPr>
        <p:txBody>
          <a:bodyPr/>
          <a:lstStyle/>
          <a:p>
            <a:r>
              <a:rPr lang="en-GB" dirty="0"/>
              <a:t>During Exercise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100A8F-4E64-CA92-E7DC-D90A62CAE0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5" t="14244" r="7316" b="4743"/>
          <a:stretch/>
        </p:blipFill>
        <p:spPr>
          <a:xfrm>
            <a:off x="109281" y="1071716"/>
            <a:ext cx="5327958" cy="35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85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74680c9d4a4bfb9d05f546411829a88b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59684977595b47a425feb18d4a61deb0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b594ab-9d88-4e98-bdf5-48799910358a" xsi:nil="true"/>
    <lcf76f155ced4ddcb4097134ff3c332f xmlns="20d1b514-f229-43fa-8752-0032a1b061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E44928-0408-4A06-B498-6E8C6787EEFD}"/>
</file>

<file path=customXml/itemProps2.xml><?xml version="1.0" encoding="utf-8"?>
<ds:datastoreItem xmlns:ds="http://schemas.openxmlformats.org/officeDocument/2006/customXml" ds:itemID="{41770489-5A72-4BBF-B2B4-C9E043D7B8F3}"/>
</file>

<file path=customXml/itemProps3.xml><?xml version="1.0" encoding="utf-8"?>
<ds:datastoreItem xmlns:ds="http://schemas.openxmlformats.org/officeDocument/2006/customXml" ds:itemID="{B6610688-7F82-4154-930B-EB2BF659404D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214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Revision: Interpreting a Spirometer Trace </vt:lpstr>
      <vt:lpstr>Spirometer</vt:lpstr>
      <vt:lpstr>Key Terms</vt:lpstr>
      <vt:lpstr>During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LDyer (CCHSG)</dc:creator>
  <cp:lastModifiedBy>LDyer (CCHSG)</cp:lastModifiedBy>
  <cp:revision>1</cp:revision>
  <cp:lastPrinted>2025-03-26T10:08:02Z</cp:lastPrinted>
  <dcterms:created xsi:type="dcterms:W3CDTF">2025-03-26T09:53:03Z</dcterms:created>
  <dcterms:modified xsi:type="dcterms:W3CDTF">2025-03-26T10:10:18Z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</Properties>
</file>