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138" y="3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7C8F876-8632-4706-9365-A9BDDCA2465D}" type="datetimeFigureOut">
              <a:rPr lang="en-GB" smtClean="0"/>
              <a:t>17/04/2018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AD69F9-50DC-4D56-8870-F88879EC70E1}" type="slidenum">
              <a:rPr lang="en-GB" smtClean="0"/>
              <a:t>‹#›</a:t>
            </a:fld>
            <a:endParaRPr lang="en-GB"/>
          </a:p>
        </p:txBody>
      </p:sp>
    </p:spTree>
    <p:extLst>
      <p:ext uri="{BB962C8B-B14F-4D97-AF65-F5344CB8AC3E}">
        <p14:creationId xmlns:p14="http://schemas.microsoft.com/office/powerpoint/2010/main" val="728559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C8F876-8632-4706-9365-A9BDDCA2465D}" type="datetimeFigureOut">
              <a:rPr lang="en-GB" smtClean="0"/>
              <a:t>17/04/2018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AD69F9-50DC-4D56-8870-F88879EC70E1}" type="slidenum">
              <a:rPr lang="en-GB" smtClean="0"/>
              <a:t>‹#›</a:t>
            </a:fld>
            <a:endParaRPr lang="en-GB"/>
          </a:p>
        </p:txBody>
      </p:sp>
    </p:spTree>
    <p:extLst>
      <p:ext uri="{BB962C8B-B14F-4D97-AF65-F5344CB8AC3E}">
        <p14:creationId xmlns:p14="http://schemas.microsoft.com/office/powerpoint/2010/main" val="2101351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7C8F876-8632-4706-9365-A9BDDCA2465D}" type="datetimeFigureOut">
              <a:rPr lang="en-GB" smtClean="0"/>
              <a:t>17/04/2018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AD69F9-50DC-4D56-8870-F88879EC70E1}" type="slidenum">
              <a:rPr lang="en-GB" smtClean="0"/>
              <a:t>‹#›</a:t>
            </a:fld>
            <a:endParaRPr lang="en-GB"/>
          </a:p>
        </p:txBody>
      </p:sp>
    </p:spTree>
    <p:extLst>
      <p:ext uri="{BB962C8B-B14F-4D97-AF65-F5344CB8AC3E}">
        <p14:creationId xmlns:p14="http://schemas.microsoft.com/office/powerpoint/2010/main" val="3260855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7C8F876-8632-4706-9365-A9BDDCA2465D}" type="datetimeFigureOut">
              <a:rPr lang="en-GB" smtClean="0"/>
              <a:t>17/04/2018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AD69F9-50DC-4D56-8870-F88879EC70E1}" type="slidenum">
              <a:rPr lang="en-GB" smtClean="0"/>
              <a:t>‹#›</a:t>
            </a:fld>
            <a:endParaRPr lang="en-GB"/>
          </a:p>
        </p:txBody>
      </p:sp>
    </p:spTree>
    <p:extLst>
      <p:ext uri="{BB962C8B-B14F-4D97-AF65-F5344CB8AC3E}">
        <p14:creationId xmlns:p14="http://schemas.microsoft.com/office/powerpoint/2010/main" val="2438402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7C8F876-8632-4706-9365-A9BDDCA2465D}" type="datetimeFigureOut">
              <a:rPr lang="en-GB" smtClean="0"/>
              <a:t>17/04/2018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3AD69F9-50DC-4D56-8870-F88879EC70E1}" type="slidenum">
              <a:rPr lang="en-GB" smtClean="0"/>
              <a:t>‹#›</a:t>
            </a:fld>
            <a:endParaRPr lang="en-GB"/>
          </a:p>
        </p:txBody>
      </p:sp>
    </p:spTree>
    <p:extLst>
      <p:ext uri="{BB962C8B-B14F-4D97-AF65-F5344CB8AC3E}">
        <p14:creationId xmlns:p14="http://schemas.microsoft.com/office/powerpoint/2010/main" val="2495435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7C8F876-8632-4706-9365-A9BDDCA2465D}" type="datetimeFigureOut">
              <a:rPr lang="en-GB" smtClean="0"/>
              <a:t>17/04/2018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3AD69F9-50DC-4D56-8870-F88879EC70E1}" type="slidenum">
              <a:rPr lang="en-GB" smtClean="0"/>
              <a:t>‹#›</a:t>
            </a:fld>
            <a:endParaRPr lang="en-GB"/>
          </a:p>
        </p:txBody>
      </p:sp>
    </p:spTree>
    <p:extLst>
      <p:ext uri="{BB962C8B-B14F-4D97-AF65-F5344CB8AC3E}">
        <p14:creationId xmlns:p14="http://schemas.microsoft.com/office/powerpoint/2010/main" val="1864721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8F876-8632-4706-9365-A9BDDCA2465D}" type="datetimeFigureOut">
              <a:rPr lang="en-GB" smtClean="0"/>
              <a:t>17/04/2018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3AD69F9-50DC-4D56-8870-F88879EC70E1}" type="slidenum">
              <a:rPr lang="en-GB" smtClean="0"/>
              <a:t>‹#›</a:t>
            </a:fld>
            <a:endParaRPr lang="en-GB"/>
          </a:p>
        </p:txBody>
      </p:sp>
    </p:spTree>
    <p:extLst>
      <p:ext uri="{BB962C8B-B14F-4D97-AF65-F5344CB8AC3E}">
        <p14:creationId xmlns:p14="http://schemas.microsoft.com/office/powerpoint/2010/main" val="3407952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7C8F876-8632-4706-9365-A9BDDCA2465D}" type="datetimeFigureOut">
              <a:rPr lang="en-GB" smtClean="0"/>
              <a:t>17/04/2018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AD69F9-50DC-4D56-8870-F88879EC70E1}" type="slidenum">
              <a:rPr lang="en-GB" smtClean="0"/>
              <a:t>‹#›</a:t>
            </a:fld>
            <a:endParaRPr lang="en-GB"/>
          </a:p>
        </p:txBody>
      </p:sp>
    </p:spTree>
    <p:extLst>
      <p:ext uri="{BB962C8B-B14F-4D97-AF65-F5344CB8AC3E}">
        <p14:creationId xmlns:p14="http://schemas.microsoft.com/office/powerpoint/2010/main" val="2358490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7C8F876-8632-4706-9365-A9BDDCA2465D}" type="datetimeFigureOut">
              <a:rPr lang="en-GB" smtClean="0"/>
              <a:t>17/04/2018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AD69F9-50DC-4D56-8870-F88879EC70E1}" type="slidenum">
              <a:rPr lang="en-GB" smtClean="0"/>
              <a:t>‹#›</a:t>
            </a:fld>
            <a:endParaRPr lang="en-GB"/>
          </a:p>
        </p:txBody>
      </p:sp>
    </p:spTree>
    <p:extLst>
      <p:ext uri="{BB962C8B-B14F-4D97-AF65-F5344CB8AC3E}">
        <p14:creationId xmlns:p14="http://schemas.microsoft.com/office/powerpoint/2010/main" val="1559823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C8F876-8632-4706-9365-A9BDDCA2465D}" type="datetimeFigureOut">
              <a:rPr lang="en-GB" smtClean="0"/>
              <a:t>17/04/2018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AD69F9-50DC-4D56-8870-F88879EC70E1}" type="slidenum">
              <a:rPr lang="en-GB" smtClean="0"/>
              <a:t>‹#›</a:t>
            </a:fld>
            <a:endParaRPr lang="en-GB"/>
          </a:p>
        </p:txBody>
      </p:sp>
    </p:spTree>
    <p:extLst>
      <p:ext uri="{BB962C8B-B14F-4D97-AF65-F5344CB8AC3E}">
        <p14:creationId xmlns:p14="http://schemas.microsoft.com/office/powerpoint/2010/main" val="198220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C8F876-8632-4706-9365-A9BDDCA2465D}" type="datetimeFigureOut">
              <a:rPr lang="en-GB" smtClean="0"/>
              <a:t>17/04/2018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AD69F9-50DC-4D56-8870-F88879EC70E1}" type="slidenum">
              <a:rPr lang="en-GB" smtClean="0"/>
              <a:t>‹#›</a:t>
            </a:fld>
            <a:endParaRPr lang="en-GB"/>
          </a:p>
        </p:txBody>
      </p:sp>
    </p:spTree>
    <p:extLst>
      <p:ext uri="{BB962C8B-B14F-4D97-AF65-F5344CB8AC3E}">
        <p14:creationId xmlns:p14="http://schemas.microsoft.com/office/powerpoint/2010/main" val="1368677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C8F876-8632-4706-9365-A9BDDCA2465D}" type="datetimeFigureOut">
              <a:rPr lang="en-GB" smtClean="0"/>
              <a:t>17/04/2018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D69F9-50DC-4D56-8870-F88879EC70E1}" type="slidenum">
              <a:rPr lang="en-GB" smtClean="0"/>
              <a:t>‹#›</a:t>
            </a:fld>
            <a:endParaRPr lang="en-GB"/>
          </a:p>
        </p:txBody>
      </p:sp>
    </p:spTree>
    <p:extLst>
      <p:ext uri="{BB962C8B-B14F-4D97-AF65-F5344CB8AC3E}">
        <p14:creationId xmlns:p14="http://schemas.microsoft.com/office/powerpoint/2010/main" val="2325541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7561" y="3241547"/>
            <a:ext cx="2686050" cy="461665"/>
          </a:xfrm>
          <a:prstGeom prst="rect">
            <a:avLst/>
          </a:prstGeom>
          <a:noFill/>
        </p:spPr>
        <p:txBody>
          <a:bodyPr wrap="square" rtlCol="0">
            <a:spAutoFit/>
          </a:bodyPr>
          <a:lstStyle/>
          <a:p>
            <a:pPr algn="ctr"/>
            <a:r>
              <a:rPr lang="en-GB" sz="1200" b="1" dirty="0" smtClean="0"/>
              <a:t>Socio-cultural influences and Commercialisation </a:t>
            </a:r>
            <a:endParaRPr lang="en-GB" sz="1200" b="1" dirty="0"/>
          </a:p>
        </p:txBody>
      </p:sp>
      <p:sp>
        <p:nvSpPr>
          <p:cNvPr id="3" name="TextBox 2"/>
          <p:cNvSpPr txBox="1"/>
          <p:nvPr/>
        </p:nvSpPr>
        <p:spPr>
          <a:xfrm>
            <a:off x="124690" y="38612"/>
            <a:ext cx="4214553" cy="369332"/>
          </a:xfrm>
          <a:prstGeom prst="rect">
            <a:avLst/>
          </a:prstGeom>
          <a:noFill/>
        </p:spPr>
        <p:txBody>
          <a:bodyPr wrap="square" rtlCol="0">
            <a:spAutoFit/>
          </a:bodyPr>
          <a:lstStyle/>
          <a:p>
            <a:r>
              <a:rPr lang="en-GB" sz="900" b="1" dirty="0" smtClean="0"/>
              <a:t>Social Groups: </a:t>
            </a:r>
            <a:r>
              <a:rPr lang="en-GB" sz="900" dirty="0" smtClean="0"/>
              <a:t>People who interact with one another, share similar characteristics, and have a sense of unity / togetherness.</a:t>
            </a:r>
            <a:endParaRPr lang="en-GB" sz="900" dirty="0"/>
          </a:p>
        </p:txBody>
      </p:sp>
      <p:sp>
        <p:nvSpPr>
          <p:cNvPr id="4" name="TextBox 3"/>
          <p:cNvSpPr txBox="1"/>
          <p:nvPr/>
        </p:nvSpPr>
        <p:spPr>
          <a:xfrm>
            <a:off x="4118349" y="64030"/>
            <a:ext cx="4214553" cy="230832"/>
          </a:xfrm>
          <a:prstGeom prst="rect">
            <a:avLst/>
          </a:prstGeom>
          <a:noFill/>
        </p:spPr>
        <p:txBody>
          <a:bodyPr wrap="square" rtlCol="0">
            <a:spAutoFit/>
          </a:bodyPr>
          <a:lstStyle/>
          <a:p>
            <a:r>
              <a:rPr lang="en-GB" sz="900" b="1" dirty="0" smtClean="0"/>
              <a:t>Engagement Patterns: </a:t>
            </a:r>
            <a:r>
              <a:rPr lang="en-GB" sz="900" dirty="0" smtClean="0"/>
              <a:t>Trends / tendencies in involvement.</a:t>
            </a:r>
            <a:endParaRPr lang="en-GB" sz="900" dirty="0"/>
          </a:p>
        </p:txBody>
      </p:sp>
      <p:sp>
        <p:nvSpPr>
          <p:cNvPr id="5" name="TextBox 4"/>
          <p:cNvSpPr txBox="1"/>
          <p:nvPr/>
        </p:nvSpPr>
        <p:spPr>
          <a:xfrm>
            <a:off x="124689" y="438722"/>
            <a:ext cx="6309361" cy="2677656"/>
          </a:xfrm>
          <a:prstGeom prst="rect">
            <a:avLst/>
          </a:prstGeom>
          <a:noFill/>
        </p:spPr>
        <p:txBody>
          <a:bodyPr wrap="square" rtlCol="0">
            <a:spAutoFit/>
          </a:bodyPr>
          <a:lstStyle/>
          <a:p>
            <a:r>
              <a:rPr lang="en-GB" sz="800" b="1" u="sng" dirty="0" smtClean="0"/>
              <a:t>FIVE SOCIAL GROUPS YOU NEED TO KNOW</a:t>
            </a:r>
          </a:p>
          <a:p>
            <a:r>
              <a:rPr lang="en-GB" sz="800" dirty="0" smtClean="0"/>
              <a:t>1) </a:t>
            </a:r>
            <a:r>
              <a:rPr lang="en-GB" sz="800" u="sng" dirty="0" smtClean="0"/>
              <a:t>Gender</a:t>
            </a:r>
            <a:r>
              <a:rPr lang="en-GB" sz="800" dirty="0" smtClean="0"/>
              <a:t> – main focus of women’s participation.</a:t>
            </a:r>
          </a:p>
          <a:p>
            <a:r>
              <a:rPr lang="en-GB" sz="800" dirty="0" smtClean="0"/>
              <a:t>There are a number of barriers that affect participation rates for women:</a:t>
            </a:r>
          </a:p>
          <a:p>
            <a:r>
              <a:rPr lang="en-GB" sz="800" b="1" dirty="0" smtClean="0"/>
              <a:t>Stereotypical Views: </a:t>
            </a:r>
            <a:endParaRPr lang="en-GB" sz="800" dirty="0" smtClean="0"/>
          </a:p>
          <a:p>
            <a:pPr marL="171450" indent="-171450">
              <a:buFont typeface="Arial" panose="020B0604020202020204" pitchFamily="34" charset="0"/>
              <a:buChar char="•"/>
            </a:pPr>
            <a:r>
              <a:rPr lang="en-GB" sz="800" dirty="0" smtClean="0"/>
              <a:t>Women lack the strength or endurance to play the same sports as men.</a:t>
            </a:r>
          </a:p>
          <a:p>
            <a:pPr marL="171450" indent="-171450">
              <a:buFont typeface="Arial" panose="020B0604020202020204" pitchFamily="34" charset="0"/>
              <a:buChar char="•"/>
            </a:pPr>
            <a:r>
              <a:rPr lang="en-GB" sz="800" dirty="0" smtClean="0"/>
              <a:t>Women who play sport are not feminine.</a:t>
            </a:r>
          </a:p>
          <a:p>
            <a:pPr marL="171450" indent="-171450">
              <a:buFont typeface="Arial" panose="020B0604020202020204" pitchFamily="34" charset="0"/>
              <a:buChar char="•"/>
            </a:pPr>
            <a:r>
              <a:rPr lang="en-GB" sz="800" dirty="0" smtClean="0"/>
              <a:t>Playing sport prevents a women's ability of giving birth.</a:t>
            </a:r>
          </a:p>
          <a:p>
            <a:pPr marL="171450" indent="-171450">
              <a:buFont typeface="Arial" panose="020B0604020202020204" pitchFamily="34" charset="0"/>
              <a:buChar char="•"/>
            </a:pPr>
            <a:r>
              <a:rPr lang="en-GB" sz="800" dirty="0" smtClean="0"/>
              <a:t>Women who play sport develop muscles and become more ‘man like’. This leads to female performers having their sexuality questioned. </a:t>
            </a:r>
          </a:p>
          <a:p>
            <a:pPr marL="171450" indent="-171450">
              <a:buFont typeface="Arial" panose="020B0604020202020204" pitchFamily="34" charset="0"/>
              <a:buChar char="•"/>
            </a:pPr>
            <a:r>
              <a:rPr lang="en-GB" sz="800" dirty="0" smtClean="0"/>
              <a:t>A women's role is as a carer and manager of the home.</a:t>
            </a:r>
          </a:p>
          <a:p>
            <a:r>
              <a:rPr lang="en-GB" sz="800" dirty="0" smtClean="0"/>
              <a:t>Due to these stereotypical other barriers have been created which put some women off playing sport. They are:</a:t>
            </a:r>
          </a:p>
          <a:p>
            <a:r>
              <a:rPr lang="en-GB" sz="800" b="1" dirty="0" smtClean="0"/>
              <a:t>Male Dominated Culture in Sport:</a:t>
            </a:r>
          </a:p>
          <a:p>
            <a:r>
              <a:rPr lang="en-GB" sz="800" dirty="0" smtClean="0"/>
              <a:t>Women have less media coverage, receive less money and have less role models to look up to.</a:t>
            </a:r>
          </a:p>
          <a:p>
            <a:r>
              <a:rPr lang="en-GB" sz="800" b="1" dirty="0" smtClean="0"/>
              <a:t>Support from Peers and Family:</a:t>
            </a:r>
          </a:p>
          <a:p>
            <a:r>
              <a:rPr lang="en-GB" sz="800" dirty="0" smtClean="0"/>
              <a:t>Women get less support from their peers and family. Young girls often need to choose between playing sport or being part of a friendship group, and are put under pressure by their peers to be more like them.</a:t>
            </a:r>
          </a:p>
          <a:p>
            <a:r>
              <a:rPr lang="en-GB" sz="800" b="1" dirty="0" smtClean="0"/>
              <a:t>Body Image:</a:t>
            </a:r>
          </a:p>
          <a:p>
            <a:r>
              <a:rPr lang="en-GB" sz="800" dirty="0" smtClean="0"/>
              <a:t>The media portrays women as feminine and objects of desire. Women who choose to play sport do not follow these views and as a result their sexuality is often questioned.</a:t>
            </a:r>
          </a:p>
          <a:p>
            <a:r>
              <a:rPr lang="en-GB" sz="800" b="1" dirty="0" smtClean="0"/>
              <a:t>Facilities / Funding:</a:t>
            </a:r>
          </a:p>
          <a:p>
            <a:r>
              <a:rPr lang="en-GB" sz="800" dirty="0" smtClean="0"/>
              <a:t>Facilities for women have developed more slowly than those for men. There are less clubs / sports for women to get involved with. Funding for women's sport is also much less then their male counterparts, however this is gradually improving.</a:t>
            </a:r>
          </a:p>
        </p:txBody>
      </p:sp>
      <p:sp>
        <p:nvSpPr>
          <p:cNvPr id="6" name="TextBox 5"/>
          <p:cNvSpPr txBox="1"/>
          <p:nvPr/>
        </p:nvSpPr>
        <p:spPr>
          <a:xfrm>
            <a:off x="3428999" y="286892"/>
            <a:ext cx="4214553" cy="369332"/>
          </a:xfrm>
          <a:prstGeom prst="rect">
            <a:avLst/>
          </a:prstGeom>
          <a:noFill/>
        </p:spPr>
        <p:txBody>
          <a:bodyPr wrap="square" rtlCol="0">
            <a:spAutoFit/>
          </a:bodyPr>
          <a:lstStyle/>
          <a:p>
            <a:r>
              <a:rPr lang="en-GB" sz="900" b="1" dirty="0" smtClean="0"/>
              <a:t>Stereotype: </a:t>
            </a:r>
            <a:r>
              <a:rPr lang="en-GB" sz="900" dirty="0" smtClean="0"/>
              <a:t>Widely held but fixed and oversimplified idea of a particular type of person e.g. females.</a:t>
            </a:r>
            <a:endParaRPr lang="en-GB" sz="900" dirty="0"/>
          </a:p>
        </p:txBody>
      </p:sp>
      <p:sp>
        <p:nvSpPr>
          <p:cNvPr id="7" name="TextBox 6"/>
          <p:cNvSpPr txBox="1"/>
          <p:nvPr/>
        </p:nvSpPr>
        <p:spPr>
          <a:xfrm>
            <a:off x="7552114" y="7284"/>
            <a:ext cx="4617718" cy="369332"/>
          </a:xfrm>
          <a:prstGeom prst="rect">
            <a:avLst/>
          </a:prstGeom>
          <a:noFill/>
        </p:spPr>
        <p:txBody>
          <a:bodyPr wrap="square" rtlCol="0">
            <a:spAutoFit/>
          </a:bodyPr>
          <a:lstStyle/>
          <a:p>
            <a:r>
              <a:rPr lang="en-GB" sz="900" b="1" dirty="0" smtClean="0"/>
              <a:t>Barrier to participation: </a:t>
            </a:r>
            <a:r>
              <a:rPr lang="en-GB" sz="900" dirty="0" smtClean="0"/>
              <a:t>An obstacle that prevents a group within society from participating in sport or physical activity and therefore reduces overall levels of participation.</a:t>
            </a:r>
            <a:endParaRPr lang="en-GB" sz="900" dirty="0"/>
          </a:p>
        </p:txBody>
      </p:sp>
      <p:sp>
        <p:nvSpPr>
          <p:cNvPr id="8" name="TextBox 7"/>
          <p:cNvSpPr txBox="1"/>
          <p:nvPr/>
        </p:nvSpPr>
        <p:spPr>
          <a:xfrm>
            <a:off x="7421978" y="2399929"/>
            <a:ext cx="4770022" cy="2308324"/>
          </a:xfrm>
          <a:prstGeom prst="rect">
            <a:avLst/>
          </a:prstGeom>
          <a:noFill/>
        </p:spPr>
        <p:txBody>
          <a:bodyPr wrap="square" rtlCol="0">
            <a:spAutoFit/>
          </a:bodyPr>
          <a:lstStyle/>
          <a:p>
            <a:r>
              <a:rPr lang="en-GB" sz="800" dirty="0"/>
              <a:t>2) </a:t>
            </a:r>
            <a:r>
              <a:rPr lang="en-GB" sz="800" u="sng" dirty="0"/>
              <a:t>Ethnicity</a:t>
            </a:r>
          </a:p>
          <a:p>
            <a:r>
              <a:rPr lang="en-GB" sz="800" b="1" u="sng" dirty="0"/>
              <a:t>ETHNIC GROUP</a:t>
            </a:r>
          </a:p>
          <a:p>
            <a:r>
              <a:rPr lang="en-GB" sz="800" dirty="0"/>
              <a:t>A group of people who share common origins – be they racial, religious or cultural</a:t>
            </a:r>
          </a:p>
          <a:p>
            <a:endParaRPr lang="en-GB" sz="800" dirty="0"/>
          </a:p>
          <a:p>
            <a:r>
              <a:rPr lang="en-GB" sz="800" b="1" u="sng" dirty="0"/>
              <a:t>Barriers Affecting Participation</a:t>
            </a:r>
          </a:p>
          <a:p>
            <a:pPr marL="171450" indent="-171450">
              <a:buFont typeface="Arial" panose="020B0604020202020204" pitchFamily="34" charset="0"/>
              <a:buChar char="•"/>
            </a:pPr>
            <a:r>
              <a:rPr lang="en-GB" sz="800" dirty="0" smtClean="0"/>
              <a:t>Live in poorer areas in the country – less facilities / lack of money for equipment</a:t>
            </a:r>
          </a:p>
          <a:p>
            <a:pPr marL="171450" indent="-171450">
              <a:buFont typeface="Arial" panose="020B0604020202020204" pitchFamily="34" charset="0"/>
              <a:buChar char="•"/>
            </a:pPr>
            <a:r>
              <a:rPr lang="en-GB" sz="800" dirty="0" smtClean="0"/>
              <a:t>Sporting prejudices / stereotypes that already exist e.g. African-</a:t>
            </a:r>
            <a:r>
              <a:rPr lang="en-GB" sz="800" dirty="0" err="1" smtClean="0"/>
              <a:t>Caribbeans</a:t>
            </a:r>
            <a:r>
              <a:rPr lang="en-GB" sz="800" dirty="0" smtClean="0"/>
              <a:t> are seen to have less swimming ability.</a:t>
            </a:r>
          </a:p>
          <a:p>
            <a:pPr marL="171450" indent="-171450">
              <a:buFont typeface="Arial" panose="020B0604020202020204" pitchFamily="34" charset="0"/>
              <a:buChar char="•"/>
            </a:pPr>
            <a:r>
              <a:rPr lang="en-GB" sz="800" dirty="0" smtClean="0"/>
              <a:t>Family </a:t>
            </a:r>
            <a:r>
              <a:rPr lang="en-GB" sz="800" dirty="0"/>
              <a:t>commitments resulting in less time to participate in sport.</a:t>
            </a:r>
          </a:p>
          <a:p>
            <a:pPr marL="171450" indent="-171450">
              <a:buFont typeface="Arial" panose="020B0604020202020204" pitchFamily="34" charset="0"/>
              <a:buChar char="•"/>
            </a:pPr>
            <a:r>
              <a:rPr lang="en-GB" sz="800" dirty="0"/>
              <a:t>In many sports there are a lack of role models for black / ethnic people to look up to and aspire to.</a:t>
            </a:r>
          </a:p>
          <a:p>
            <a:pPr marL="171450" indent="-171450">
              <a:buFont typeface="Arial" panose="020B0604020202020204" pitchFamily="34" charset="0"/>
              <a:buChar char="•"/>
            </a:pPr>
            <a:r>
              <a:rPr lang="en-GB" sz="800" dirty="0"/>
              <a:t>Discrimination – Many people don’t take part in sports as they are afraid of being racially abused. </a:t>
            </a:r>
          </a:p>
          <a:p>
            <a:r>
              <a:rPr lang="en-GB" sz="800" b="1" dirty="0" smtClean="0"/>
              <a:t>Examples of how ethical issues effects </a:t>
            </a:r>
            <a:r>
              <a:rPr lang="en-GB" sz="800" b="1" dirty="0"/>
              <a:t>a person’s participation?</a:t>
            </a:r>
          </a:p>
          <a:p>
            <a:pPr marL="171450" indent="-171450">
              <a:buFont typeface="Arial" panose="020B0604020202020204" pitchFamily="34" charset="0"/>
              <a:buChar char="•"/>
            </a:pPr>
            <a:r>
              <a:rPr lang="en-GB" sz="800" dirty="0"/>
              <a:t>Muslim women have to keep their bodies covered up preventing them from doing sports e.g. gymnastics / swimming.</a:t>
            </a:r>
          </a:p>
          <a:p>
            <a:pPr marL="171450" indent="-171450">
              <a:buFont typeface="Arial" panose="020B0604020202020204" pitchFamily="34" charset="0"/>
              <a:buChar char="•"/>
            </a:pPr>
            <a:r>
              <a:rPr lang="en-GB" sz="800" dirty="0"/>
              <a:t>During Ramadan people are not allowed to eat food during daylight hours. This means that during the day they may have little energy when taking part in sports. Also they must eats at night instead of train.</a:t>
            </a:r>
          </a:p>
          <a:p>
            <a:pPr marL="171450" indent="-171450">
              <a:buFont typeface="Arial" panose="020B0604020202020204" pitchFamily="34" charset="0"/>
              <a:buChar char="•"/>
            </a:pPr>
            <a:r>
              <a:rPr lang="en-GB" sz="800" dirty="0"/>
              <a:t>Muslim / Islamic men are expected to pray at there local mosque every day. This reduces the amount of time they can spend playing sport</a:t>
            </a:r>
            <a:r>
              <a:rPr lang="en-GB" sz="800" dirty="0" smtClean="0"/>
              <a:t>.</a:t>
            </a:r>
            <a:endParaRPr lang="en-GB" sz="800" dirty="0"/>
          </a:p>
        </p:txBody>
      </p:sp>
      <p:sp>
        <p:nvSpPr>
          <p:cNvPr id="10" name="TextBox 9"/>
          <p:cNvSpPr txBox="1"/>
          <p:nvPr/>
        </p:nvSpPr>
        <p:spPr>
          <a:xfrm>
            <a:off x="7461618" y="4708253"/>
            <a:ext cx="4892907" cy="1692771"/>
          </a:xfrm>
          <a:prstGeom prst="rect">
            <a:avLst/>
          </a:prstGeom>
          <a:noFill/>
        </p:spPr>
        <p:txBody>
          <a:bodyPr wrap="square" rtlCol="0">
            <a:spAutoFit/>
          </a:bodyPr>
          <a:lstStyle/>
          <a:p>
            <a:r>
              <a:rPr lang="en-GB" sz="800" dirty="0" smtClean="0"/>
              <a:t>3) </a:t>
            </a:r>
            <a:r>
              <a:rPr lang="en-GB" sz="800" u="sng" dirty="0" smtClean="0"/>
              <a:t>Disability</a:t>
            </a:r>
          </a:p>
          <a:p>
            <a:r>
              <a:rPr lang="en-GB" sz="800" dirty="0"/>
              <a:t>A physical or mental condition that limits a person’s movements, senses or activities.</a:t>
            </a:r>
          </a:p>
          <a:p>
            <a:endParaRPr lang="en-GB" sz="800" dirty="0" smtClean="0"/>
          </a:p>
          <a:p>
            <a:r>
              <a:rPr lang="en-GB" sz="800" b="1" dirty="0" smtClean="0"/>
              <a:t>Three </a:t>
            </a:r>
            <a:r>
              <a:rPr lang="en-GB" sz="800" b="1" dirty="0"/>
              <a:t>main categories of disability:</a:t>
            </a:r>
          </a:p>
          <a:p>
            <a:r>
              <a:rPr lang="en-GB" sz="800" dirty="0" smtClean="0"/>
              <a:t>-Mobility impairments      -Sensory impairments     -Mental impairments</a:t>
            </a:r>
          </a:p>
          <a:p>
            <a:endParaRPr lang="en-GB" sz="800" dirty="0"/>
          </a:p>
          <a:p>
            <a:r>
              <a:rPr lang="en-GB" sz="800" dirty="0"/>
              <a:t>Having a disability can limit the type of physical activity that you can take part it. Many sports centres nowadays have facilities for disabled  people which has led to a increase in opportunities to take part.</a:t>
            </a:r>
          </a:p>
          <a:p>
            <a:r>
              <a:rPr lang="en-GB" sz="800" b="1" dirty="0" smtClean="0"/>
              <a:t>What </a:t>
            </a:r>
            <a:r>
              <a:rPr lang="en-GB" sz="800" b="1" dirty="0"/>
              <a:t>prevents disabled people from taking part in </a:t>
            </a:r>
            <a:r>
              <a:rPr lang="en-GB" sz="800" b="1" dirty="0" smtClean="0"/>
              <a:t>sport?</a:t>
            </a:r>
          </a:p>
          <a:p>
            <a:pPr marL="171450" indent="-171450">
              <a:buFont typeface="Arial" panose="020B0604020202020204" pitchFamily="34" charset="0"/>
              <a:buChar char="•"/>
            </a:pPr>
            <a:r>
              <a:rPr lang="en-GB" sz="800" dirty="0" smtClean="0"/>
              <a:t>Lack </a:t>
            </a:r>
            <a:r>
              <a:rPr lang="en-GB" sz="800" dirty="0"/>
              <a:t>of facilities in the local </a:t>
            </a:r>
            <a:r>
              <a:rPr lang="en-GB" sz="800" dirty="0" smtClean="0"/>
              <a:t>area.</a:t>
            </a:r>
          </a:p>
          <a:p>
            <a:pPr marL="171450" indent="-171450">
              <a:buFont typeface="Arial" panose="020B0604020202020204" pitchFamily="34" charset="0"/>
              <a:buChar char="•"/>
            </a:pPr>
            <a:r>
              <a:rPr lang="en-GB" sz="800" dirty="0" smtClean="0"/>
              <a:t>Lack </a:t>
            </a:r>
            <a:r>
              <a:rPr lang="en-GB" sz="800" dirty="0"/>
              <a:t>of clubs / </a:t>
            </a:r>
            <a:r>
              <a:rPr lang="en-GB" sz="800" dirty="0" smtClean="0"/>
              <a:t>teams.</a:t>
            </a:r>
          </a:p>
          <a:p>
            <a:pPr marL="171450" indent="-171450">
              <a:buFont typeface="Arial" panose="020B0604020202020204" pitchFamily="34" charset="0"/>
              <a:buChar char="•"/>
            </a:pPr>
            <a:r>
              <a:rPr lang="en-GB" sz="800" dirty="0" smtClean="0"/>
              <a:t>Lack </a:t>
            </a:r>
            <a:r>
              <a:rPr lang="en-GB" sz="800" dirty="0"/>
              <a:t>of media coverage (apart from when the Paralympics is </a:t>
            </a:r>
            <a:r>
              <a:rPr lang="en-GB" sz="800" dirty="0" smtClean="0"/>
              <a:t>on)</a:t>
            </a:r>
          </a:p>
          <a:p>
            <a:pPr marL="171450" indent="-171450">
              <a:buFont typeface="Arial" panose="020B0604020202020204" pitchFamily="34" charset="0"/>
              <a:buChar char="•"/>
            </a:pPr>
            <a:r>
              <a:rPr lang="en-GB" sz="800" dirty="0" smtClean="0"/>
              <a:t>Knowledge </a:t>
            </a:r>
            <a:r>
              <a:rPr lang="en-GB" sz="800" dirty="0"/>
              <a:t>of activities available in local area e.g. advertising</a:t>
            </a:r>
            <a:r>
              <a:rPr lang="en-GB" sz="800" dirty="0" smtClean="0"/>
              <a:t>.</a:t>
            </a:r>
          </a:p>
        </p:txBody>
      </p:sp>
      <p:sp>
        <p:nvSpPr>
          <p:cNvPr id="11" name="TextBox 10"/>
          <p:cNvSpPr txBox="1"/>
          <p:nvPr/>
        </p:nvSpPr>
        <p:spPr>
          <a:xfrm>
            <a:off x="10670410" y="5755399"/>
            <a:ext cx="1411630" cy="584775"/>
          </a:xfrm>
          <a:prstGeom prst="rect">
            <a:avLst/>
          </a:prstGeom>
          <a:noFill/>
        </p:spPr>
        <p:txBody>
          <a:bodyPr wrap="square" rtlCol="0">
            <a:spAutoFit/>
          </a:bodyPr>
          <a:lstStyle/>
          <a:p>
            <a:r>
              <a:rPr lang="en-GB" sz="800" b="1" dirty="0" smtClean="0"/>
              <a:t>Integration: </a:t>
            </a:r>
            <a:r>
              <a:rPr lang="en-GB" sz="800" dirty="0" smtClean="0"/>
              <a:t>Involving the full participation of all people in community life, but usually referring to disabled people.</a:t>
            </a:r>
            <a:endParaRPr lang="en-GB" sz="800" dirty="0"/>
          </a:p>
        </p:txBody>
      </p:sp>
      <p:sp>
        <p:nvSpPr>
          <p:cNvPr id="12" name="TextBox 11"/>
          <p:cNvSpPr txBox="1"/>
          <p:nvPr/>
        </p:nvSpPr>
        <p:spPr>
          <a:xfrm>
            <a:off x="6468797" y="6353878"/>
            <a:ext cx="3777572" cy="461665"/>
          </a:xfrm>
          <a:prstGeom prst="rect">
            <a:avLst/>
          </a:prstGeom>
          <a:noFill/>
        </p:spPr>
        <p:txBody>
          <a:bodyPr wrap="square" rtlCol="0">
            <a:spAutoFit/>
          </a:bodyPr>
          <a:lstStyle/>
          <a:p>
            <a:r>
              <a:rPr lang="en-GB" sz="800" b="1" dirty="0" smtClean="0"/>
              <a:t>Adapted Sports: </a:t>
            </a:r>
            <a:r>
              <a:rPr lang="en-GB" sz="800" dirty="0" smtClean="0"/>
              <a:t>Competitive sports for individuals with disabilities. While they often parallel. Existing sports played by able-bodied athletes, there may be some modifications in the equipment and rules to meet the needs of the participants.</a:t>
            </a:r>
            <a:endParaRPr lang="en-GB" sz="800" dirty="0"/>
          </a:p>
        </p:txBody>
      </p:sp>
      <p:sp>
        <p:nvSpPr>
          <p:cNvPr id="13" name="TextBox 12"/>
          <p:cNvSpPr txBox="1"/>
          <p:nvPr/>
        </p:nvSpPr>
        <p:spPr>
          <a:xfrm>
            <a:off x="6422587" y="658970"/>
            <a:ext cx="999391" cy="1338828"/>
          </a:xfrm>
          <a:prstGeom prst="rect">
            <a:avLst/>
          </a:prstGeom>
          <a:noFill/>
        </p:spPr>
        <p:txBody>
          <a:bodyPr wrap="square" rtlCol="0">
            <a:spAutoFit/>
          </a:bodyPr>
          <a:lstStyle/>
          <a:p>
            <a:r>
              <a:rPr lang="en-GB" sz="900" b="1" dirty="0" smtClean="0"/>
              <a:t>Discrimination: </a:t>
            </a:r>
            <a:r>
              <a:rPr lang="en-GB" sz="900" dirty="0" smtClean="0"/>
              <a:t>The unjust or prejudicial treatment of different groups of people, especially on the grounds of race, age or gender.</a:t>
            </a:r>
            <a:endParaRPr lang="en-GB" sz="900" dirty="0"/>
          </a:p>
        </p:txBody>
      </p:sp>
      <p:sp>
        <p:nvSpPr>
          <p:cNvPr id="14" name="TextBox 13"/>
          <p:cNvSpPr txBox="1"/>
          <p:nvPr/>
        </p:nvSpPr>
        <p:spPr>
          <a:xfrm>
            <a:off x="10246369" y="6292324"/>
            <a:ext cx="2108156" cy="584775"/>
          </a:xfrm>
          <a:prstGeom prst="rect">
            <a:avLst/>
          </a:prstGeom>
          <a:noFill/>
        </p:spPr>
        <p:txBody>
          <a:bodyPr wrap="square" rtlCol="0">
            <a:spAutoFit/>
          </a:bodyPr>
          <a:lstStyle/>
          <a:p>
            <a:r>
              <a:rPr lang="en-GB" sz="800" b="1" u="sng" dirty="0"/>
              <a:t>Benefits of Integration</a:t>
            </a:r>
          </a:p>
          <a:p>
            <a:pPr marL="171450" indent="-171450">
              <a:buFont typeface="Arial" panose="020B0604020202020204" pitchFamily="34" charset="0"/>
              <a:buChar char="•"/>
            </a:pPr>
            <a:r>
              <a:rPr lang="en-GB" sz="800" dirty="0"/>
              <a:t>Reduced possibilities of discrimination</a:t>
            </a:r>
          </a:p>
          <a:p>
            <a:pPr marL="171450" indent="-171450">
              <a:buFont typeface="Arial" panose="020B0604020202020204" pitchFamily="34" charset="0"/>
              <a:buChar char="•"/>
            </a:pPr>
            <a:r>
              <a:rPr lang="en-GB" sz="800" dirty="0"/>
              <a:t>Less stereotyping</a:t>
            </a:r>
          </a:p>
          <a:p>
            <a:pPr marL="171450" indent="-171450">
              <a:buFont typeface="Arial" panose="020B0604020202020204" pitchFamily="34" charset="0"/>
              <a:buChar char="•"/>
            </a:pPr>
            <a:r>
              <a:rPr lang="en-GB" sz="800" dirty="0"/>
              <a:t>Fewer barriers</a:t>
            </a:r>
          </a:p>
        </p:txBody>
      </p:sp>
      <p:sp>
        <p:nvSpPr>
          <p:cNvPr id="15" name="TextBox 14"/>
          <p:cNvSpPr txBox="1"/>
          <p:nvPr/>
        </p:nvSpPr>
        <p:spPr>
          <a:xfrm>
            <a:off x="4615295" y="3957996"/>
            <a:ext cx="2786863" cy="1200329"/>
          </a:xfrm>
          <a:prstGeom prst="rect">
            <a:avLst/>
          </a:prstGeom>
          <a:noFill/>
        </p:spPr>
        <p:txBody>
          <a:bodyPr wrap="square" rtlCol="0">
            <a:spAutoFit/>
          </a:bodyPr>
          <a:lstStyle/>
          <a:p>
            <a:r>
              <a:rPr lang="en-GB" sz="800" dirty="0" smtClean="0"/>
              <a:t>4)</a:t>
            </a:r>
            <a:r>
              <a:rPr lang="en-GB" sz="800" u="sng" dirty="0" smtClean="0"/>
              <a:t>Age</a:t>
            </a:r>
          </a:p>
          <a:p>
            <a:pPr marL="171450" indent="-171450">
              <a:buFont typeface="Arial" panose="020B0604020202020204" pitchFamily="34" charset="0"/>
              <a:buChar char="•"/>
            </a:pPr>
            <a:r>
              <a:rPr lang="en-GB" sz="800" dirty="0" smtClean="0"/>
              <a:t>All school children participate in sport but when they leave school participation often drop. This is referred to as ‘post-school drop out’</a:t>
            </a:r>
          </a:p>
          <a:p>
            <a:pPr marL="171450" indent="-171450">
              <a:buFont typeface="Arial" panose="020B0604020202020204" pitchFamily="34" charset="0"/>
              <a:buChar char="•"/>
            </a:pPr>
            <a:r>
              <a:rPr lang="en-GB" sz="800" dirty="0" smtClean="0"/>
              <a:t>Older people often take part is less sport due to family and work commitments as well economic issues which they might have.</a:t>
            </a:r>
          </a:p>
          <a:p>
            <a:pPr marL="171450" indent="-171450">
              <a:buFont typeface="Arial" panose="020B0604020202020204" pitchFamily="34" charset="0"/>
              <a:buChar char="•"/>
            </a:pPr>
            <a:r>
              <a:rPr lang="en-GB" sz="800" dirty="0" smtClean="0"/>
              <a:t>Also as people get older their fitness levels  often decline, resulting in participation levels dropping. </a:t>
            </a:r>
          </a:p>
        </p:txBody>
      </p:sp>
      <p:sp>
        <p:nvSpPr>
          <p:cNvPr id="16" name="TextBox 15"/>
          <p:cNvSpPr txBox="1"/>
          <p:nvPr/>
        </p:nvSpPr>
        <p:spPr>
          <a:xfrm>
            <a:off x="4987990" y="5219879"/>
            <a:ext cx="1977218" cy="507831"/>
          </a:xfrm>
          <a:prstGeom prst="rect">
            <a:avLst/>
          </a:prstGeom>
          <a:noFill/>
        </p:spPr>
        <p:txBody>
          <a:bodyPr wrap="square" rtlCol="0">
            <a:spAutoFit/>
          </a:bodyPr>
          <a:lstStyle/>
          <a:p>
            <a:r>
              <a:rPr lang="en-GB" sz="900" b="1" dirty="0" smtClean="0"/>
              <a:t>Post-school drop out: </a:t>
            </a:r>
            <a:r>
              <a:rPr lang="en-GB" sz="900" dirty="0" smtClean="0"/>
              <a:t>The reduction in participation levels in young adults after they leave full-time education</a:t>
            </a:r>
            <a:endParaRPr lang="en-GB" sz="900" dirty="0"/>
          </a:p>
        </p:txBody>
      </p:sp>
      <p:sp>
        <p:nvSpPr>
          <p:cNvPr id="17" name="TextBox 16"/>
          <p:cNvSpPr txBox="1"/>
          <p:nvPr/>
        </p:nvSpPr>
        <p:spPr>
          <a:xfrm>
            <a:off x="100485" y="3095902"/>
            <a:ext cx="4517126" cy="3954929"/>
          </a:xfrm>
          <a:prstGeom prst="rect">
            <a:avLst/>
          </a:prstGeom>
          <a:noFill/>
        </p:spPr>
        <p:txBody>
          <a:bodyPr wrap="square" rtlCol="0">
            <a:spAutoFit/>
          </a:bodyPr>
          <a:lstStyle/>
          <a:p>
            <a:r>
              <a:rPr lang="en-GB" sz="700" dirty="0" smtClean="0"/>
              <a:t>5) Family / Friends / Role models</a:t>
            </a:r>
          </a:p>
          <a:p>
            <a:r>
              <a:rPr lang="en-GB" sz="700" u="sng" dirty="0" smtClean="0"/>
              <a:t>Family</a:t>
            </a:r>
          </a:p>
          <a:p>
            <a:r>
              <a:rPr lang="en-GB" sz="700" dirty="0" smtClean="0"/>
              <a:t>Positive:</a:t>
            </a:r>
          </a:p>
          <a:p>
            <a:pPr marL="171450" indent="-171450">
              <a:buFont typeface="Arial" panose="020B0604020202020204" pitchFamily="34" charset="0"/>
              <a:buChar char="•"/>
            </a:pPr>
            <a:r>
              <a:rPr lang="en-GB" sz="700" dirty="0" smtClean="0"/>
              <a:t>Parents </a:t>
            </a:r>
            <a:r>
              <a:rPr lang="en-GB" sz="700" dirty="0"/>
              <a:t>will encourage their children to take part in certain sports / </a:t>
            </a:r>
            <a:r>
              <a:rPr lang="en-GB" sz="700" dirty="0" smtClean="0"/>
              <a:t>activities</a:t>
            </a:r>
            <a:endParaRPr lang="en-GB" sz="700" dirty="0"/>
          </a:p>
          <a:p>
            <a:pPr marL="171450" indent="-171450">
              <a:buFont typeface="Arial" panose="020B0604020202020204" pitchFamily="34" charset="0"/>
              <a:buChar char="•"/>
            </a:pPr>
            <a:r>
              <a:rPr lang="en-GB" sz="700" dirty="0" smtClean="0"/>
              <a:t>Children </a:t>
            </a:r>
            <a:r>
              <a:rPr lang="en-GB" sz="700" dirty="0"/>
              <a:t>rely on their parents to get them to the sport / activity.</a:t>
            </a:r>
          </a:p>
          <a:p>
            <a:pPr marL="171450" indent="-171450">
              <a:buFont typeface="Arial" panose="020B0604020202020204" pitchFamily="34" charset="0"/>
              <a:buChar char="•"/>
            </a:pPr>
            <a:r>
              <a:rPr lang="en-GB" sz="700" dirty="0" smtClean="0"/>
              <a:t>Parents </a:t>
            </a:r>
            <a:r>
              <a:rPr lang="en-GB" sz="700" dirty="0"/>
              <a:t>/ brothers or sisters may play a sport which you may watch resulting in you getting involved in</a:t>
            </a:r>
            <a:r>
              <a:rPr lang="en-GB" sz="700" dirty="0" smtClean="0"/>
              <a:t>.</a:t>
            </a:r>
          </a:p>
          <a:p>
            <a:r>
              <a:rPr lang="en-GB" sz="700" dirty="0" smtClean="0"/>
              <a:t>Negative:</a:t>
            </a:r>
            <a:endParaRPr lang="en-GB" sz="700" dirty="0"/>
          </a:p>
          <a:p>
            <a:pPr marL="171450" indent="-171450">
              <a:buFont typeface="Arial" panose="020B0604020202020204" pitchFamily="34" charset="0"/>
              <a:buChar char="•"/>
            </a:pPr>
            <a:r>
              <a:rPr lang="en-GB" sz="700" dirty="0"/>
              <a:t>Some parents may not provide support or encouragement due to safety concerns over participation or lack of interest in sport or may have had a negative experience of the sport (earlier in life). </a:t>
            </a:r>
          </a:p>
          <a:p>
            <a:pPr marL="171450" indent="-171450">
              <a:buFont typeface="Arial" panose="020B0604020202020204" pitchFamily="34" charset="0"/>
              <a:buChar char="•"/>
            </a:pPr>
            <a:r>
              <a:rPr lang="en-GB" sz="700" dirty="0" smtClean="0"/>
              <a:t>Some </a:t>
            </a:r>
            <a:r>
              <a:rPr lang="en-GB" sz="700" dirty="0"/>
              <a:t>parents may pressure young people to concentrate on academic work rather that practical physical activity. </a:t>
            </a:r>
          </a:p>
          <a:p>
            <a:pPr marL="171450" indent="-171450">
              <a:buFont typeface="Arial" panose="020B0604020202020204" pitchFamily="34" charset="0"/>
              <a:buChar char="•"/>
            </a:pPr>
            <a:r>
              <a:rPr lang="en-GB" sz="700" dirty="0" smtClean="0"/>
              <a:t>Some </a:t>
            </a:r>
            <a:r>
              <a:rPr lang="en-GB" sz="700" dirty="0"/>
              <a:t>parents cannot supply financial support / in the form of equipment or kit / coaching / transport. </a:t>
            </a:r>
            <a:endParaRPr lang="en-GB" sz="700" dirty="0" smtClean="0"/>
          </a:p>
          <a:p>
            <a:pPr marL="171450" indent="-171450">
              <a:buFont typeface="Arial" panose="020B0604020202020204" pitchFamily="34" charset="0"/>
              <a:buChar char="•"/>
            </a:pPr>
            <a:endParaRPr lang="en-GB" sz="700" u="sng" dirty="0"/>
          </a:p>
          <a:p>
            <a:r>
              <a:rPr lang="en-GB" sz="700" u="sng" dirty="0" smtClean="0"/>
              <a:t>Friends</a:t>
            </a:r>
          </a:p>
          <a:p>
            <a:r>
              <a:rPr lang="en-GB" sz="700" dirty="0" smtClean="0"/>
              <a:t>Positives:</a:t>
            </a:r>
            <a:endParaRPr lang="en-GB" sz="700" dirty="0"/>
          </a:p>
          <a:p>
            <a:pPr marL="171450" indent="-171450">
              <a:buFont typeface="Arial" panose="020B0604020202020204" pitchFamily="34" charset="0"/>
              <a:buChar char="•"/>
            </a:pPr>
            <a:r>
              <a:rPr lang="en-GB" sz="700" dirty="0"/>
              <a:t>People are more likely to play sports / for teams that their friends play for.</a:t>
            </a:r>
          </a:p>
          <a:p>
            <a:pPr marL="171450" indent="-171450">
              <a:buFont typeface="Arial" panose="020B0604020202020204" pitchFamily="34" charset="0"/>
              <a:buChar char="•"/>
            </a:pPr>
            <a:r>
              <a:rPr lang="en-GB" sz="700" dirty="0" smtClean="0"/>
              <a:t>Peers </a:t>
            </a:r>
            <a:r>
              <a:rPr lang="en-GB" sz="700" dirty="0"/>
              <a:t>/ friends often encourage other children to take part in their sport as they understand / appreciate the benefits that can be gained from the activities</a:t>
            </a:r>
            <a:r>
              <a:rPr lang="en-GB" sz="700" dirty="0" smtClean="0"/>
              <a:t>.</a:t>
            </a:r>
          </a:p>
          <a:p>
            <a:r>
              <a:rPr lang="en-GB" sz="700" dirty="0" smtClean="0"/>
              <a:t>Negatives:</a:t>
            </a:r>
            <a:endParaRPr lang="en-GB" sz="700" dirty="0"/>
          </a:p>
          <a:p>
            <a:pPr hangingPunct="0"/>
            <a:r>
              <a:rPr lang="en-GB" sz="700" dirty="0"/>
              <a:t>• Peers might not be interested in the activity. As they are not interested / they may encourage friends not to train / take part in sport</a:t>
            </a:r>
            <a:r>
              <a:rPr lang="en-GB" sz="700" dirty="0" smtClean="0"/>
              <a:t>.</a:t>
            </a:r>
            <a:endParaRPr lang="en-GB" sz="700" dirty="0"/>
          </a:p>
          <a:p>
            <a:pPr hangingPunct="0"/>
            <a:r>
              <a:rPr lang="en-GB" sz="700" dirty="0"/>
              <a:t>• Verbally pressure friends by saying they are better going out with them or that they will not be their friend. </a:t>
            </a:r>
            <a:endParaRPr lang="en-GB" sz="700" dirty="0" smtClean="0"/>
          </a:p>
          <a:p>
            <a:pPr hangingPunct="0"/>
            <a:endParaRPr lang="en-GB" sz="700" dirty="0"/>
          </a:p>
          <a:p>
            <a:pPr hangingPunct="0"/>
            <a:r>
              <a:rPr lang="en-GB" sz="700" u="sng" dirty="0" smtClean="0"/>
              <a:t>Role Models</a:t>
            </a:r>
          </a:p>
          <a:p>
            <a:r>
              <a:rPr lang="en-GB" sz="700" b="1" dirty="0"/>
              <a:t>What is a role </a:t>
            </a:r>
            <a:r>
              <a:rPr lang="en-GB" sz="700" b="1" dirty="0" smtClean="0"/>
              <a:t>model? </a:t>
            </a:r>
            <a:r>
              <a:rPr lang="en-GB" sz="700" dirty="0" smtClean="0"/>
              <a:t>A </a:t>
            </a:r>
            <a:r>
              <a:rPr lang="en-GB" sz="700" dirty="0"/>
              <a:t>person looked up to by others as an example to be copied</a:t>
            </a:r>
            <a:r>
              <a:rPr lang="en-GB" sz="700" dirty="0" smtClean="0"/>
              <a:t>.</a:t>
            </a:r>
          </a:p>
          <a:p>
            <a:r>
              <a:rPr lang="en-GB" sz="700" dirty="0" smtClean="0"/>
              <a:t>Positive:</a:t>
            </a:r>
            <a:endParaRPr lang="en-GB" sz="700" dirty="0"/>
          </a:p>
          <a:p>
            <a:pPr marL="285750" lvl="0" indent="-285750">
              <a:buFont typeface="Arial" pitchFamily="34" charset="0"/>
              <a:buChar char="•"/>
            </a:pPr>
            <a:r>
              <a:rPr lang="en-GB" sz="700" dirty="0">
                <a:solidFill>
                  <a:prstClr val="black"/>
                </a:solidFill>
              </a:rPr>
              <a:t>Encourage people to play sports so by increasing numbers participating.</a:t>
            </a:r>
          </a:p>
          <a:p>
            <a:pPr marL="285750" lvl="0" indent="-285750">
              <a:buFont typeface="Arial" pitchFamily="34" charset="0"/>
              <a:buChar char="•"/>
            </a:pPr>
            <a:r>
              <a:rPr lang="en-GB" sz="700" dirty="0">
                <a:solidFill>
                  <a:prstClr val="black"/>
                </a:solidFill>
              </a:rPr>
              <a:t>Their good behaviour can positively effect the behaviour of children who look up to them.</a:t>
            </a:r>
          </a:p>
          <a:p>
            <a:pPr hangingPunct="0"/>
            <a:r>
              <a:rPr lang="en-GB" sz="700" u="sng" dirty="0" smtClean="0"/>
              <a:t>Negative:</a:t>
            </a:r>
          </a:p>
          <a:p>
            <a:pPr marL="285750" lvl="0" indent="-285750">
              <a:buFont typeface="Arial" pitchFamily="34" charset="0"/>
              <a:buChar char="•"/>
            </a:pPr>
            <a:r>
              <a:rPr lang="en-GB" sz="700" dirty="0">
                <a:solidFill>
                  <a:prstClr val="black"/>
                </a:solidFill>
              </a:rPr>
              <a:t>Poor behaviour can be seen by children as the correct way to behave.</a:t>
            </a:r>
          </a:p>
          <a:p>
            <a:pPr marL="285750" lvl="0" indent="-285750">
              <a:buFont typeface="Arial" pitchFamily="34" charset="0"/>
              <a:buChar char="•"/>
            </a:pPr>
            <a:r>
              <a:rPr lang="en-GB" sz="700" dirty="0">
                <a:solidFill>
                  <a:prstClr val="black"/>
                </a:solidFill>
              </a:rPr>
              <a:t>Can lead to people copying behaviour e.g. taking drugs, swearing at officials.</a:t>
            </a:r>
          </a:p>
          <a:p>
            <a:pPr hangingPunct="0"/>
            <a:endParaRPr lang="en-GB" sz="800" u="sng" dirty="0"/>
          </a:p>
          <a:p>
            <a:endParaRPr lang="en-GB" sz="800" dirty="0"/>
          </a:p>
          <a:p>
            <a:endParaRPr lang="en-GB" sz="800" u="sng" dirty="0"/>
          </a:p>
          <a:p>
            <a:endParaRPr lang="en-GB" sz="800" dirty="0"/>
          </a:p>
          <a:p>
            <a:endParaRPr lang="en-GB" sz="900" dirty="0" smtClean="0"/>
          </a:p>
        </p:txBody>
      </p:sp>
      <p:pic>
        <p:nvPicPr>
          <p:cNvPr id="18" name="Picture 17"/>
          <p:cNvPicPr>
            <a:picLocks noChangeAspect="1"/>
          </p:cNvPicPr>
          <p:nvPr/>
        </p:nvPicPr>
        <p:blipFill>
          <a:blip r:embed="rId2"/>
          <a:stretch>
            <a:fillRect/>
          </a:stretch>
        </p:blipFill>
        <p:spPr>
          <a:xfrm>
            <a:off x="7932330" y="399420"/>
            <a:ext cx="4090337" cy="1948769"/>
          </a:xfrm>
          <a:prstGeom prst="rect">
            <a:avLst/>
          </a:prstGeom>
        </p:spPr>
      </p:pic>
    </p:spTree>
    <p:extLst>
      <p:ext uri="{BB962C8B-B14F-4D97-AF65-F5344CB8AC3E}">
        <p14:creationId xmlns:p14="http://schemas.microsoft.com/office/powerpoint/2010/main" val="3719682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2783" y="367550"/>
            <a:ext cx="1408139" cy="338554"/>
          </a:xfrm>
          <a:prstGeom prst="rect">
            <a:avLst/>
          </a:prstGeom>
          <a:noFill/>
        </p:spPr>
        <p:txBody>
          <a:bodyPr wrap="square" rtlCol="0">
            <a:spAutoFit/>
          </a:bodyPr>
          <a:lstStyle/>
          <a:p>
            <a:pPr algn="ctr"/>
            <a:r>
              <a:rPr lang="en-GB" sz="800" dirty="0" smtClean="0"/>
              <a:t>Sport, Performer and Spectator</a:t>
            </a:r>
            <a:endParaRPr lang="en-GB" sz="800" dirty="0"/>
          </a:p>
        </p:txBody>
      </p:sp>
      <p:sp>
        <p:nvSpPr>
          <p:cNvPr id="5" name="TextBox 4"/>
          <p:cNvSpPr txBox="1"/>
          <p:nvPr/>
        </p:nvSpPr>
        <p:spPr>
          <a:xfrm>
            <a:off x="1350739" y="1114775"/>
            <a:ext cx="1152128" cy="215444"/>
          </a:xfrm>
          <a:prstGeom prst="rect">
            <a:avLst/>
          </a:prstGeom>
          <a:noFill/>
        </p:spPr>
        <p:txBody>
          <a:bodyPr wrap="square" rtlCol="0">
            <a:spAutoFit/>
          </a:bodyPr>
          <a:lstStyle/>
          <a:p>
            <a:r>
              <a:rPr lang="en-GB" sz="800" dirty="0" smtClean="0"/>
              <a:t>Sponsors</a:t>
            </a:r>
            <a:endParaRPr lang="en-GB" sz="800" dirty="0"/>
          </a:p>
        </p:txBody>
      </p:sp>
      <p:sp>
        <p:nvSpPr>
          <p:cNvPr id="6" name="TextBox 5"/>
          <p:cNvSpPr txBox="1"/>
          <p:nvPr/>
        </p:nvSpPr>
        <p:spPr>
          <a:xfrm>
            <a:off x="212750" y="1114775"/>
            <a:ext cx="514107" cy="215444"/>
          </a:xfrm>
          <a:prstGeom prst="rect">
            <a:avLst/>
          </a:prstGeom>
          <a:noFill/>
        </p:spPr>
        <p:txBody>
          <a:bodyPr wrap="square" rtlCol="0">
            <a:spAutoFit/>
          </a:bodyPr>
          <a:lstStyle/>
          <a:p>
            <a:r>
              <a:rPr lang="en-GB" sz="800" dirty="0" smtClean="0"/>
              <a:t>Media</a:t>
            </a:r>
            <a:endParaRPr lang="en-GB" sz="800" dirty="0"/>
          </a:p>
        </p:txBody>
      </p:sp>
      <p:cxnSp>
        <p:nvCxnSpPr>
          <p:cNvPr id="7" name="Straight Arrow Connector 6"/>
          <p:cNvCxnSpPr>
            <a:endCxn id="4" idx="2"/>
          </p:cNvCxnSpPr>
          <p:nvPr/>
        </p:nvCxnSpPr>
        <p:spPr>
          <a:xfrm flipH="1" flipV="1">
            <a:off x="1056853" y="706104"/>
            <a:ext cx="536479" cy="4086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endCxn id="5" idx="1"/>
          </p:cNvCxnSpPr>
          <p:nvPr/>
        </p:nvCxnSpPr>
        <p:spPr>
          <a:xfrm flipV="1">
            <a:off x="602164" y="1222497"/>
            <a:ext cx="748575" cy="78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endCxn id="6" idx="0"/>
          </p:cNvCxnSpPr>
          <p:nvPr/>
        </p:nvCxnSpPr>
        <p:spPr>
          <a:xfrm flipH="1">
            <a:off x="469804" y="706104"/>
            <a:ext cx="496022" cy="4086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0" y="52945"/>
            <a:ext cx="4166628" cy="215444"/>
          </a:xfrm>
          <a:prstGeom prst="rect">
            <a:avLst/>
          </a:prstGeom>
          <a:noFill/>
        </p:spPr>
        <p:txBody>
          <a:bodyPr wrap="square" rtlCol="0">
            <a:spAutoFit/>
          </a:bodyPr>
          <a:lstStyle/>
          <a:p>
            <a:pPr algn="ctr"/>
            <a:r>
              <a:rPr lang="en-GB" sz="800" b="1" u="sng" dirty="0" smtClean="0"/>
              <a:t>The Golden Triangle:</a:t>
            </a:r>
            <a:r>
              <a:rPr lang="en-GB" sz="800" dirty="0" smtClean="0"/>
              <a:t> The financial relationship between sport, sponsorship and the media.</a:t>
            </a:r>
            <a:endParaRPr lang="en-GB" sz="800" b="1" u="sng" dirty="0"/>
          </a:p>
        </p:txBody>
      </p:sp>
      <p:sp>
        <p:nvSpPr>
          <p:cNvPr id="20" name="TextBox 19"/>
          <p:cNvSpPr txBox="1"/>
          <p:nvPr/>
        </p:nvSpPr>
        <p:spPr>
          <a:xfrm>
            <a:off x="6262036" y="85364"/>
            <a:ext cx="1408139" cy="338554"/>
          </a:xfrm>
          <a:prstGeom prst="rect">
            <a:avLst/>
          </a:prstGeom>
          <a:noFill/>
        </p:spPr>
        <p:txBody>
          <a:bodyPr wrap="square" rtlCol="0">
            <a:spAutoFit/>
          </a:bodyPr>
          <a:lstStyle/>
          <a:p>
            <a:pPr algn="ctr"/>
            <a:r>
              <a:rPr lang="en-GB" sz="800" dirty="0" smtClean="0"/>
              <a:t>Sport, Performer and Spectator</a:t>
            </a:r>
            <a:endParaRPr lang="en-GB" sz="800" dirty="0"/>
          </a:p>
        </p:txBody>
      </p:sp>
      <p:sp>
        <p:nvSpPr>
          <p:cNvPr id="21" name="TextBox 20"/>
          <p:cNvSpPr txBox="1"/>
          <p:nvPr/>
        </p:nvSpPr>
        <p:spPr>
          <a:xfrm>
            <a:off x="7259992" y="832589"/>
            <a:ext cx="1152128" cy="215444"/>
          </a:xfrm>
          <a:prstGeom prst="rect">
            <a:avLst/>
          </a:prstGeom>
          <a:noFill/>
        </p:spPr>
        <p:txBody>
          <a:bodyPr wrap="square" rtlCol="0">
            <a:spAutoFit/>
          </a:bodyPr>
          <a:lstStyle/>
          <a:p>
            <a:r>
              <a:rPr lang="en-GB" sz="800" dirty="0" smtClean="0"/>
              <a:t>Sponsors</a:t>
            </a:r>
            <a:endParaRPr lang="en-GB" sz="800" dirty="0"/>
          </a:p>
        </p:txBody>
      </p:sp>
      <p:sp>
        <p:nvSpPr>
          <p:cNvPr id="22" name="TextBox 21"/>
          <p:cNvSpPr txBox="1"/>
          <p:nvPr/>
        </p:nvSpPr>
        <p:spPr>
          <a:xfrm>
            <a:off x="6122003" y="832589"/>
            <a:ext cx="514107" cy="215444"/>
          </a:xfrm>
          <a:prstGeom prst="rect">
            <a:avLst/>
          </a:prstGeom>
          <a:noFill/>
        </p:spPr>
        <p:txBody>
          <a:bodyPr wrap="square" rtlCol="0">
            <a:spAutoFit/>
          </a:bodyPr>
          <a:lstStyle/>
          <a:p>
            <a:r>
              <a:rPr lang="en-GB" sz="800" dirty="0" smtClean="0"/>
              <a:t>Media</a:t>
            </a:r>
            <a:endParaRPr lang="en-GB" sz="800" dirty="0"/>
          </a:p>
        </p:txBody>
      </p:sp>
      <p:cxnSp>
        <p:nvCxnSpPr>
          <p:cNvPr id="23" name="Straight Arrow Connector 22"/>
          <p:cNvCxnSpPr>
            <a:endCxn id="20" idx="2"/>
          </p:cNvCxnSpPr>
          <p:nvPr/>
        </p:nvCxnSpPr>
        <p:spPr>
          <a:xfrm flipH="1" flipV="1">
            <a:off x="6966106" y="423918"/>
            <a:ext cx="536479" cy="4086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21" idx="1"/>
          </p:cNvCxnSpPr>
          <p:nvPr/>
        </p:nvCxnSpPr>
        <p:spPr>
          <a:xfrm flipV="1">
            <a:off x="6511417" y="940311"/>
            <a:ext cx="748575" cy="78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22" idx="0"/>
          </p:cNvCxnSpPr>
          <p:nvPr/>
        </p:nvCxnSpPr>
        <p:spPr>
          <a:xfrm flipH="1">
            <a:off x="6379057" y="423918"/>
            <a:ext cx="496022" cy="4086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514725" y="233106"/>
            <a:ext cx="1214555" cy="553998"/>
          </a:xfrm>
          <a:prstGeom prst="rect">
            <a:avLst/>
          </a:prstGeom>
          <a:noFill/>
          <a:ln>
            <a:noFill/>
          </a:ln>
        </p:spPr>
        <p:txBody>
          <a:bodyPr wrap="square" rtlCol="0">
            <a:spAutoFit/>
          </a:bodyPr>
          <a:lstStyle/>
          <a:p>
            <a:pPr algn="ctr"/>
            <a:r>
              <a:rPr lang="en-GB" sz="750" b="1" dirty="0" smtClean="0"/>
              <a:t>Sport, team or performer is playing well they receive positive media attention.</a:t>
            </a:r>
            <a:endParaRPr lang="en-GB" sz="750" b="1" dirty="0"/>
          </a:p>
        </p:txBody>
      </p:sp>
      <p:sp>
        <p:nvSpPr>
          <p:cNvPr id="27" name="TextBox 26"/>
          <p:cNvSpPr txBox="1"/>
          <p:nvPr/>
        </p:nvSpPr>
        <p:spPr>
          <a:xfrm>
            <a:off x="6299003" y="998887"/>
            <a:ext cx="1173401" cy="553998"/>
          </a:xfrm>
          <a:prstGeom prst="rect">
            <a:avLst/>
          </a:prstGeom>
          <a:noFill/>
        </p:spPr>
        <p:txBody>
          <a:bodyPr wrap="square" rtlCol="0">
            <a:spAutoFit/>
          </a:bodyPr>
          <a:lstStyle/>
          <a:p>
            <a:pPr algn="ctr"/>
            <a:r>
              <a:rPr lang="en-GB" sz="750" b="1" dirty="0" smtClean="0"/>
              <a:t>Due to media coverage businesses invest in the sport, team or performer </a:t>
            </a:r>
            <a:endParaRPr lang="en-GB" sz="750" b="1" dirty="0"/>
          </a:p>
        </p:txBody>
      </p:sp>
      <p:sp>
        <p:nvSpPr>
          <p:cNvPr id="28" name="TextBox 27"/>
          <p:cNvSpPr txBox="1"/>
          <p:nvPr/>
        </p:nvSpPr>
        <p:spPr>
          <a:xfrm>
            <a:off x="7234345" y="370925"/>
            <a:ext cx="1376062" cy="438582"/>
          </a:xfrm>
          <a:prstGeom prst="rect">
            <a:avLst/>
          </a:prstGeom>
          <a:noFill/>
        </p:spPr>
        <p:txBody>
          <a:bodyPr wrap="square" rtlCol="0">
            <a:spAutoFit/>
          </a:bodyPr>
          <a:lstStyle/>
          <a:p>
            <a:pPr algn="ctr"/>
            <a:r>
              <a:rPr lang="en-GB" sz="750" b="1" dirty="0" smtClean="0"/>
              <a:t>Sport, team or performer can afford better facilities, equipment or players </a:t>
            </a:r>
            <a:endParaRPr lang="en-GB" sz="750" b="1" dirty="0"/>
          </a:p>
        </p:txBody>
      </p:sp>
      <p:sp>
        <p:nvSpPr>
          <p:cNvPr id="32" name="TextBox 31"/>
          <p:cNvSpPr txBox="1"/>
          <p:nvPr/>
        </p:nvSpPr>
        <p:spPr>
          <a:xfrm>
            <a:off x="9448187" y="85364"/>
            <a:ext cx="1408139" cy="338554"/>
          </a:xfrm>
          <a:prstGeom prst="rect">
            <a:avLst/>
          </a:prstGeom>
          <a:noFill/>
        </p:spPr>
        <p:txBody>
          <a:bodyPr wrap="square" rtlCol="0">
            <a:spAutoFit/>
          </a:bodyPr>
          <a:lstStyle/>
          <a:p>
            <a:pPr algn="ctr"/>
            <a:r>
              <a:rPr lang="en-GB" sz="800" dirty="0" smtClean="0"/>
              <a:t>Sport, Performer and Spectator</a:t>
            </a:r>
            <a:endParaRPr lang="en-GB" sz="800" dirty="0"/>
          </a:p>
        </p:txBody>
      </p:sp>
      <p:sp>
        <p:nvSpPr>
          <p:cNvPr id="33" name="TextBox 32"/>
          <p:cNvSpPr txBox="1"/>
          <p:nvPr/>
        </p:nvSpPr>
        <p:spPr>
          <a:xfrm>
            <a:off x="10446143" y="832589"/>
            <a:ext cx="1152128" cy="215444"/>
          </a:xfrm>
          <a:prstGeom prst="rect">
            <a:avLst/>
          </a:prstGeom>
          <a:noFill/>
        </p:spPr>
        <p:txBody>
          <a:bodyPr wrap="square" rtlCol="0">
            <a:spAutoFit/>
          </a:bodyPr>
          <a:lstStyle/>
          <a:p>
            <a:r>
              <a:rPr lang="en-GB" sz="800" dirty="0" smtClean="0"/>
              <a:t>Sponsors</a:t>
            </a:r>
            <a:endParaRPr lang="en-GB" sz="800" dirty="0"/>
          </a:p>
        </p:txBody>
      </p:sp>
      <p:sp>
        <p:nvSpPr>
          <p:cNvPr id="34" name="TextBox 33"/>
          <p:cNvSpPr txBox="1"/>
          <p:nvPr/>
        </p:nvSpPr>
        <p:spPr>
          <a:xfrm>
            <a:off x="9308154" y="832589"/>
            <a:ext cx="514107" cy="215444"/>
          </a:xfrm>
          <a:prstGeom prst="rect">
            <a:avLst/>
          </a:prstGeom>
          <a:noFill/>
        </p:spPr>
        <p:txBody>
          <a:bodyPr wrap="square" rtlCol="0">
            <a:spAutoFit/>
          </a:bodyPr>
          <a:lstStyle/>
          <a:p>
            <a:r>
              <a:rPr lang="en-GB" sz="800" dirty="0" smtClean="0"/>
              <a:t>Media</a:t>
            </a:r>
            <a:endParaRPr lang="en-GB" sz="800" dirty="0"/>
          </a:p>
        </p:txBody>
      </p:sp>
      <p:cxnSp>
        <p:nvCxnSpPr>
          <p:cNvPr id="35" name="Straight Arrow Connector 34"/>
          <p:cNvCxnSpPr>
            <a:endCxn id="32" idx="2"/>
          </p:cNvCxnSpPr>
          <p:nvPr/>
        </p:nvCxnSpPr>
        <p:spPr>
          <a:xfrm flipH="1" flipV="1">
            <a:off x="10152257" y="423918"/>
            <a:ext cx="536479" cy="4086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endCxn id="33" idx="1"/>
          </p:cNvCxnSpPr>
          <p:nvPr/>
        </p:nvCxnSpPr>
        <p:spPr>
          <a:xfrm flipV="1">
            <a:off x="9697568" y="940311"/>
            <a:ext cx="748575" cy="78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endCxn id="34" idx="0"/>
          </p:cNvCxnSpPr>
          <p:nvPr/>
        </p:nvCxnSpPr>
        <p:spPr>
          <a:xfrm flipH="1">
            <a:off x="9565208" y="423918"/>
            <a:ext cx="496022" cy="4086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181633" y="610744"/>
            <a:ext cx="1408139" cy="215444"/>
          </a:xfrm>
          <a:prstGeom prst="rect">
            <a:avLst/>
          </a:prstGeom>
          <a:noFill/>
        </p:spPr>
        <p:txBody>
          <a:bodyPr wrap="square" rtlCol="0">
            <a:spAutoFit/>
          </a:bodyPr>
          <a:lstStyle/>
          <a:p>
            <a:pPr algn="ctr"/>
            <a:r>
              <a:rPr lang="en-GB" sz="800" dirty="0" smtClean="0"/>
              <a:t>Positive</a:t>
            </a:r>
            <a:endParaRPr lang="en-GB" sz="800" dirty="0"/>
          </a:p>
        </p:txBody>
      </p:sp>
      <p:sp>
        <p:nvSpPr>
          <p:cNvPr id="39" name="TextBox 38"/>
          <p:cNvSpPr txBox="1"/>
          <p:nvPr/>
        </p:nvSpPr>
        <p:spPr>
          <a:xfrm>
            <a:off x="9412077" y="625033"/>
            <a:ext cx="1408139" cy="215444"/>
          </a:xfrm>
          <a:prstGeom prst="rect">
            <a:avLst/>
          </a:prstGeom>
          <a:noFill/>
        </p:spPr>
        <p:txBody>
          <a:bodyPr wrap="square" rtlCol="0">
            <a:spAutoFit/>
          </a:bodyPr>
          <a:lstStyle/>
          <a:p>
            <a:pPr algn="ctr"/>
            <a:r>
              <a:rPr lang="en-GB" sz="800" dirty="0" smtClean="0"/>
              <a:t>Negative</a:t>
            </a:r>
            <a:endParaRPr lang="en-GB" sz="800" dirty="0"/>
          </a:p>
        </p:txBody>
      </p:sp>
      <p:sp>
        <p:nvSpPr>
          <p:cNvPr id="40" name="TextBox 39"/>
          <p:cNvSpPr txBox="1"/>
          <p:nvPr/>
        </p:nvSpPr>
        <p:spPr>
          <a:xfrm>
            <a:off x="8879555" y="113258"/>
            <a:ext cx="890669" cy="669414"/>
          </a:xfrm>
          <a:prstGeom prst="rect">
            <a:avLst/>
          </a:prstGeom>
          <a:noFill/>
        </p:spPr>
        <p:txBody>
          <a:bodyPr wrap="square" rtlCol="0">
            <a:spAutoFit/>
          </a:bodyPr>
          <a:lstStyle/>
          <a:p>
            <a:pPr algn="ctr"/>
            <a:r>
              <a:rPr lang="en-GB" sz="750" b="1" dirty="0" smtClean="0"/>
              <a:t>Sport is not shown in the media or is linked to a negative issue e.g. drugs</a:t>
            </a:r>
            <a:endParaRPr lang="en-GB" sz="750" b="1" dirty="0"/>
          </a:p>
        </p:txBody>
      </p:sp>
      <p:sp>
        <p:nvSpPr>
          <p:cNvPr id="41" name="TextBox 40"/>
          <p:cNvSpPr txBox="1"/>
          <p:nvPr/>
        </p:nvSpPr>
        <p:spPr>
          <a:xfrm>
            <a:off x="9293619" y="1011094"/>
            <a:ext cx="1562707" cy="438582"/>
          </a:xfrm>
          <a:prstGeom prst="rect">
            <a:avLst/>
          </a:prstGeom>
          <a:noFill/>
        </p:spPr>
        <p:txBody>
          <a:bodyPr wrap="square" rtlCol="0">
            <a:spAutoFit/>
          </a:bodyPr>
          <a:lstStyle/>
          <a:p>
            <a:pPr algn="ctr"/>
            <a:r>
              <a:rPr lang="en-GB" sz="750" b="1" dirty="0" smtClean="0"/>
              <a:t>Due to poor media coverage businesses will not invest money in the sport, team or performer</a:t>
            </a:r>
            <a:endParaRPr lang="en-GB" sz="750" b="1" dirty="0"/>
          </a:p>
        </p:txBody>
      </p:sp>
      <p:sp>
        <p:nvSpPr>
          <p:cNvPr id="42" name="TextBox 41"/>
          <p:cNvSpPr txBox="1"/>
          <p:nvPr/>
        </p:nvSpPr>
        <p:spPr>
          <a:xfrm>
            <a:off x="10439735" y="228674"/>
            <a:ext cx="1000772" cy="553998"/>
          </a:xfrm>
          <a:prstGeom prst="rect">
            <a:avLst/>
          </a:prstGeom>
          <a:noFill/>
        </p:spPr>
        <p:txBody>
          <a:bodyPr wrap="square" rtlCol="0">
            <a:spAutoFit/>
          </a:bodyPr>
          <a:lstStyle/>
          <a:p>
            <a:pPr algn="ctr"/>
            <a:r>
              <a:rPr lang="en-GB" sz="750" b="1" dirty="0" smtClean="0"/>
              <a:t>Less money to spend on players, equipment and facilities</a:t>
            </a:r>
            <a:endParaRPr lang="en-GB" sz="750" b="1" dirty="0"/>
          </a:p>
        </p:txBody>
      </p:sp>
      <p:sp>
        <p:nvSpPr>
          <p:cNvPr id="43" name="Rectangle 42"/>
          <p:cNvSpPr/>
          <p:nvPr/>
        </p:nvSpPr>
        <p:spPr>
          <a:xfrm>
            <a:off x="1955375" y="268389"/>
            <a:ext cx="3367337" cy="2185214"/>
          </a:xfrm>
          <a:prstGeom prst="rect">
            <a:avLst/>
          </a:prstGeom>
        </p:spPr>
        <p:txBody>
          <a:bodyPr wrap="square">
            <a:spAutoFit/>
          </a:bodyPr>
          <a:lstStyle/>
          <a:p>
            <a:pPr>
              <a:spcBef>
                <a:spcPts val="0"/>
              </a:spcBef>
            </a:pPr>
            <a:r>
              <a:rPr lang="en-GB" sz="800" b="1" dirty="0"/>
              <a:t>Media</a:t>
            </a:r>
            <a:r>
              <a:rPr lang="en-GB" sz="800" dirty="0"/>
              <a:t> </a:t>
            </a:r>
            <a:endParaRPr lang="en-GB" sz="800" dirty="0">
              <a:latin typeface="Calibri" panose="020F0502020204030204" pitchFamily="34" charset="0"/>
            </a:endParaRPr>
          </a:p>
          <a:p>
            <a:pPr marL="171450" indent="-171450">
              <a:spcBef>
                <a:spcPts val="0"/>
              </a:spcBef>
              <a:buFont typeface="Arial" panose="020B0604020202020204" pitchFamily="34" charset="0"/>
              <a:buChar char="•"/>
            </a:pPr>
            <a:r>
              <a:rPr lang="en-GB" sz="800" dirty="0"/>
              <a:t>R</a:t>
            </a:r>
            <a:r>
              <a:rPr lang="en-GB" sz="800" dirty="0" smtClean="0"/>
              <a:t>adio</a:t>
            </a:r>
            <a:r>
              <a:rPr lang="en-GB" sz="800" dirty="0"/>
              <a:t>, newspapers, magazines, books, internet; major impact through television.</a:t>
            </a:r>
          </a:p>
          <a:p>
            <a:pPr marL="171450" indent="-171450">
              <a:spcBef>
                <a:spcPts val="0"/>
              </a:spcBef>
              <a:buFont typeface="Arial" panose="020B0604020202020204" pitchFamily="34" charset="0"/>
              <a:buChar char="•"/>
            </a:pPr>
            <a:r>
              <a:rPr lang="en-GB" sz="800" dirty="0"/>
              <a:t>Sports watched or read about by people</a:t>
            </a:r>
            <a:r>
              <a:rPr lang="en-GB" sz="800" dirty="0">
                <a:latin typeface="Calibri" panose="020F0502020204030204" pitchFamily="34" charset="0"/>
              </a:rPr>
              <a:t> e.g.</a:t>
            </a:r>
            <a:r>
              <a:rPr lang="en-GB" sz="800" dirty="0"/>
              <a:t> home on TV, in the newspaper.</a:t>
            </a:r>
          </a:p>
          <a:p>
            <a:pPr>
              <a:spcBef>
                <a:spcPts val="0"/>
              </a:spcBef>
            </a:pPr>
            <a:endParaRPr lang="en-GB" sz="800" dirty="0"/>
          </a:p>
          <a:p>
            <a:pPr>
              <a:spcBef>
                <a:spcPts val="0"/>
              </a:spcBef>
            </a:pPr>
            <a:r>
              <a:rPr lang="en-GB" sz="800" b="1" dirty="0"/>
              <a:t>Sponsorship</a:t>
            </a:r>
            <a:r>
              <a:rPr lang="en-GB" sz="800" dirty="0"/>
              <a:t> – </a:t>
            </a:r>
            <a:endParaRPr lang="en-GB" sz="800" dirty="0" smtClean="0"/>
          </a:p>
          <a:p>
            <a:pPr marL="171450" indent="-171450">
              <a:spcBef>
                <a:spcPts val="0"/>
              </a:spcBef>
              <a:buFont typeface="Arial" panose="020B0604020202020204" pitchFamily="34" charset="0"/>
              <a:buChar char="•"/>
            </a:pPr>
            <a:r>
              <a:rPr lang="en-GB" sz="800" dirty="0" smtClean="0"/>
              <a:t>a </a:t>
            </a:r>
            <a:r>
              <a:rPr lang="en-GB" sz="800" dirty="0"/>
              <a:t>form of advertising to increase sales of a product.</a:t>
            </a:r>
          </a:p>
          <a:p>
            <a:pPr marL="171450" indent="-171450">
              <a:spcBef>
                <a:spcPts val="0"/>
              </a:spcBef>
              <a:buFont typeface="Arial" panose="020B0604020202020204" pitchFamily="34" charset="0"/>
              <a:buChar char="•"/>
            </a:pPr>
            <a:r>
              <a:rPr lang="en-GB" sz="800" dirty="0"/>
              <a:t>Teams / facilities / performers / events are sponsored by companies so people will see their name / product (increase publicity)</a:t>
            </a:r>
          </a:p>
          <a:p>
            <a:pPr>
              <a:spcBef>
                <a:spcPts val="0"/>
              </a:spcBef>
            </a:pPr>
            <a:endParaRPr lang="en-GB" sz="800" dirty="0"/>
          </a:p>
          <a:p>
            <a:pPr>
              <a:spcBef>
                <a:spcPts val="0"/>
              </a:spcBef>
            </a:pPr>
            <a:r>
              <a:rPr lang="en-GB" sz="800" b="1" dirty="0"/>
              <a:t>Sport/team/performer</a:t>
            </a:r>
            <a:r>
              <a:rPr lang="en-GB" sz="800" dirty="0"/>
              <a:t> </a:t>
            </a:r>
            <a:endParaRPr lang="en-GB" sz="800" dirty="0" smtClean="0"/>
          </a:p>
          <a:p>
            <a:pPr marL="171450" indent="-171450">
              <a:spcBef>
                <a:spcPts val="0"/>
              </a:spcBef>
              <a:buFont typeface="Arial" panose="020B0604020202020204" pitchFamily="34" charset="0"/>
              <a:buChar char="•"/>
            </a:pPr>
            <a:r>
              <a:rPr lang="en-GB" sz="800" dirty="0"/>
              <a:t>S</a:t>
            </a:r>
            <a:r>
              <a:rPr lang="en-GB" sz="800" dirty="0" smtClean="0"/>
              <a:t>hown </a:t>
            </a:r>
            <a:r>
              <a:rPr lang="en-GB" sz="800" dirty="0"/>
              <a:t>through media.</a:t>
            </a:r>
          </a:p>
          <a:p>
            <a:pPr marL="171450" indent="-171450">
              <a:spcBef>
                <a:spcPts val="0"/>
              </a:spcBef>
              <a:buFont typeface="Arial" panose="020B0604020202020204" pitchFamily="34" charset="0"/>
              <a:buChar char="•"/>
            </a:pPr>
            <a:r>
              <a:rPr lang="en-GB" sz="800" dirty="0"/>
              <a:t>More money to spend on players / equipment / facilities, resulting in performances increasing in standard.</a:t>
            </a:r>
          </a:p>
          <a:p>
            <a:pPr>
              <a:spcBef>
                <a:spcPts val="0"/>
              </a:spcBef>
            </a:pPr>
            <a:r>
              <a:rPr lang="en-GB" sz="800" b="1" dirty="0" smtClean="0"/>
              <a:t>Spectators</a:t>
            </a:r>
          </a:p>
          <a:p>
            <a:pPr marL="171450" indent="-171450">
              <a:spcBef>
                <a:spcPts val="0"/>
              </a:spcBef>
              <a:buFont typeface="Arial" panose="020B0604020202020204" pitchFamily="34" charset="0"/>
              <a:buChar char="•"/>
            </a:pPr>
            <a:r>
              <a:rPr lang="en-GB" sz="800" dirty="0" smtClean="0"/>
              <a:t> Buy </a:t>
            </a:r>
            <a:r>
              <a:rPr lang="en-GB" sz="800" dirty="0"/>
              <a:t>merchandise / sponsors equipment or product and media products.</a:t>
            </a:r>
          </a:p>
        </p:txBody>
      </p:sp>
      <p:sp>
        <p:nvSpPr>
          <p:cNvPr id="44" name="Rectangle 43"/>
          <p:cNvSpPr/>
          <p:nvPr/>
        </p:nvSpPr>
        <p:spPr>
          <a:xfrm>
            <a:off x="5311721" y="1552885"/>
            <a:ext cx="2155450" cy="3901068"/>
          </a:xfrm>
          <a:prstGeom prst="rect">
            <a:avLst/>
          </a:prstGeom>
        </p:spPr>
        <p:txBody>
          <a:bodyPr wrap="square">
            <a:spAutoFit/>
          </a:bodyPr>
          <a:lstStyle/>
          <a:p>
            <a:r>
              <a:rPr lang="en-GB" sz="750" b="1" u="sng" dirty="0"/>
              <a:t>How Commercialisation affects the </a:t>
            </a:r>
            <a:r>
              <a:rPr lang="en-GB" sz="750" b="1" u="sng" dirty="0" smtClean="0"/>
              <a:t>Performer</a:t>
            </a:r>
          </a:p>
          <a:p>
            <a:r>
              <a:rPr lang="en-GB" sz="750" u="sng" dirty="0" smtClean="0"/>
              <a:t>Positive</a:t>
            </a:r>
          </a:p>
          <a:p>
            <a:pPr marL="285750" indent="-285750">
              <a:buFont typeface="Arial" panose="020B0604020202020204" pitchFamily="34" charset="0"/>
              <a:buChar char="•"/>
              <a:defRPr/>
            </a:pPr>
            <a:r>
              <a:rPr lang="en-GB" sz="750" dirty="0"/>
              <a:t>Allows athletes to earn income as a full time job.</a:t>
            </a:r>
          </a:p>
          <a:p>
            <a:pPr marL="285750" indent="-285750">
              <a:buFont typeface="Arial" panose="020B0604020202020204" pitchFamily="34" charset="0"/>
              <a:buChar char="•"/>
              <a:defRPr/>
            </a:pPr>
            <a:r>
              <a:rPr lang="en-GB" sz="750" dirty="0"/>
              <a:t>Performers gain maximum exposure to promote their personal brand.</a:t>
            </a:r>
          </a:p>
          <a:p>
            <a:pPr marL="285750" indent="-285750">
              <a:buFont typeface="Arial" panose="020B0604020202020204" pitchFamily="34" charset="0"/>
              <a:buChar char="•"/>
              <a:defRPr/>
            </a:pPr>
            <a:r>
              <a:rPr lang="en-GB" sz="750" dirty="0"/>
              <a:t>Can lead to additional roles post playing career within the sport. </a:t>
            </a:r>
          </a:p>
          <a:p>
            <a:pPr marL="285750" indent="-285750">
              <a:buFont typeface="Arial" panose="020B0604020202020204" pitchFamily="34" charset="0"/>
              <a:buChar char="•"/>
              <a:defRPr/>
            </a:pPr>
            <a:r>
              <a:rPr lang="en-GB" sz="750" dirty="0"/>
              <a:t>Relieves financial worries</a:t>
            </a:r>
          </a:p>
          <a:p>
            <a:pPr marL="285750" indent="-285750">
              <a:buFont typeface="Arial" panose="020B0604020202020204" pitchFamily="34" charset="0"/>
              <a:buChar char="•"/>
            </a:pPr>
            <a:r>
              <a:rPr lang="en-US" sz="750" dirty="0"/>
              <a:t>Can afford / get higher quality </a:t>
            </a:r>
            <a:r>
              <a:rPr lang="en-GB" sz="750" dirty="0"/>
              <a:t>equipment so performance will improve </a:t>
            </a:r>
          </a:p>
          <a:p>
            <a:pPr marL="285750" indent="-285750">
              <a:buFont typeface="Arial" panose="020B0604020202020204" pitchFamily="34" charset="0"/>
              <a:buChar char="•"/>
            </a:pPr>
            <a:r>
              <a:rPr lang="en-US" sz="750" dirty="0"/>
              <a:t>Facilities, for example could be provided free of charge so can train more effectively / </a:t>
            </a:r>
            <a:r>
              <a:rPr lang="en-US" sz="750" dirty="0" smtClean="0"/>
              <a:t>often</a:t>
            </a:r>
          </a:p>
          <a:p>
            <a:pPr marL="285750" indent="-285750">
              <a:buFont typeface="Arial" panose="020B0604020202020204" pitchFamily="34" charset="0"/>
              <a:buChar char="•"/>
            </a:pPr>
            <a:endParaRPr lang="en-US" sz="750" dirty="0"/>
          </a:p>
          <a:p>
            <a:r>
              <a:rPr lang="en-US" sz="750" dirty="0" smtClean="0"/>
              <a:t>Negative</a:t>
            </a:r>
          </a:p>
          <a:p>
            <a:pPr marL="285750" indent="-285750">
              <a:buFont typeface="Arial" panose="020B0604020202020204" pitchFamily="34" charset="0"/>
              <a:buChar char="•"/>
              <a:defRPr/>
            </a:pPr>
            <a:r>
              <a:rPr lang="en-GB" sz="750" dirty="0"/>
              <a:t>Increased amount of pressure </a:t>
            </a:r>
          </a:p>
          <a:p>
            <a:pPr marL="285750" indent="-285750">
              <a:buFont typeface="Arial" panose="020B0604020202020204" pitchFamily="34" charset="0"/>
              <a:buChar char="•"/>
              <a:defRPr/>
            </a:pPr>
            <a:r>
              <a:rPr lang="en-GB" sz="750" dirty="0"/>
              <a:t>Encourages deviant behaviour due to the pressure of success. This could result in performers cheating to win.</a:t>
            </a:r>
          </a:p>
          <a:p>
            <a:pPr marL="285750" indent="-285750">
              <a:buFont typeface="Arial" panose="020B0604020202020204" pitchFamily="34" charset="0"/>
              <a:buChar char="•"/>
              <a:defRPr/>
            </a:pPr>
            <a:r>
              <a:rPr lang="en-GB" sz="750" dirty="0"/>
              <a:t>Generally, favours </a:t>
            </a:r>
            <a:r>
              <a:rPr lang="en-GB" sz="750" u="sng" dirty="0"/>
              <a:t>male</a:t>
            </a:r>
            <a:r>
              <a:rPr lang="en-GB" sz="750" dirty="0"/>
              <a:t> over </a:t>
            </a:r>
            <a:r>
              <a:rPr lang="en-GB" sz="750" u="sng" dirty="0"/>
              <a:t>female</a:t>
            </a:r>
            <a:r>
              <a:rPr lang="en-GB" sz="750" dirty="0"/>
              <a:t> and </a:t>
            </a:r>
            <a:r>
              <a:rPr lang="en-GB" sz="750" u="sng" dirty="0"/>
              <a:t>able bodied </a:t>
            </a:r>
            <a:r>
              <a:rPr lang="en-GB" sz="750" dirty="0"/>
              <a:t>over </a:t>
            </a:r>
            <a:r>
              <a:rPr lang="en-GB" sz="750" u="sng" dirty="0"/>
              <a:t>disabled.</a:t>
            </a:r>
          </a:p>
          <a:p>
            <a:pPr marL="285750" indent="-285750">
              <a:buFont typeface="Arial" panose="020B0604020202020204" pitchFamily="34" charset="0"/>
              <a:buChar char="•"/>
              <a:defRPr/>
            </a:pPr>
            <a:r>
              <a:rPr lang="en-GB" sz="750" dirty="0"/>
              <a:t>Sponsorship might be short term.</a:t>
            </a:r>
          </a:p>
          <a:p>
            <a:pPr marL="285750" indent="-285750">
              <a:buFont typeface="Arial" panose="020B0604020202020204" pitchFamily="34" charset="0"/>
              <a:buChar char="•"/>
              <a:defRPr/>
            </a:pPr>
            <a:r>
              <a:rPr lang="en-GB" sz="750" dirty="0"/>
              <a:t>Performers may have to advertise a product that they do not like.</a:t>
            </a:r>
          </a:p>
          <a:p>
            <a:pPr marL="285750" indent="-285750">
              <a:buFont typeface="Arial" panose="020B0604020202020204" pitchFamily="34" charset="0"/>
              <a:buChar char="•"/>
            </a:pPr>
            <a:r>
              <a:rPr lang="en-GB" sz="750" dirty="0"/>
              <a:t>The performer has additional commitments that might detract from training / sponsors may make demands / loss of control;</a:t>
            </a:r>
          </a:p>
          <a:p>
            <a:pPr marL="285750" indent="-285750">
              <a:buFont typeface="Arial" panose="020B0604020202020204" pitchFamily="34" charset="0"/>
              <a:buChar char="•"/>
            </a:pPr>
            <a:r>
              <a:rPr lang="en-GB" sz="750" dirty="0"/>
              <a:t>May have to use equipment from the sponsor that might not be the best;</a:t>
            </a:r>
          </a:p>
          <a:p>
            <a:pPr marL="285750" indent="-285750">
              <a:buFont typeface="Arial" panose="020B0604020202020204" pitchFamily="34" charset="0"/>
              <a:buChar char="•"/>
            </a:pPr>
            <a:r>
              <a:rPr lang="en-GB" sz="750" dirty="0"/>
              <a:t>Any negative publicity may result in a loss of sponsorship e.g. Tiger </a:t>
            </a:r>
            <a:r>
              <a:rPr lang="en-GB" sz="750" dirty="0" smtClean="0"/>
              <a:t>Woods</a:t>
            </a:r>
            <a:endParaRPr lang="en-GB" sz="750" b="1" u="sng" dirty="0"/>
          </a:p>
        </p:txBody>
      </p:sp>
      <p:sp>
        <p:nvSpPr>
          <p:cNvPr id="45" name="Rectangle 44"/>
          <p:cNvSpPr/>
          <p:nvPr/>
        </p:nvSpPr>
        <p:spPr>
          <a:xfrm>
            <a:off x="7467171" y="1512572"/>
            <a:ext cx="2355090" cy="4016484"/>
          </a:xfrm>
          <a:prstGeom prst="rect">
            <a:avLst/>
          </a:prstGeom>
        </p:spPr>
        <p:txBody>
          <a:bodyPr wrap="square">
            <a:spAutoFit/>
          </a:bodyPr>
          <a:lstStyle/>
          <a:p>
            <a:r>
              <a:rPr lang="en-GB" sz="750" b="1" u="sng" dirty="0"/>
              <a:t>How Commercialisation affects the </a:t>
            </a:r>
            <a:r>
              <a:rPr lang="en-GB" sz="750" b="1" u="sng" dirty="0" smtClean="0"/>
              <a:t>Sport</a:t>
            </a:r>
          </a:p>
          <a:p>
            <a:r>
              <a:rPr lang="en-GB" sz="750" u="sng" dirty="0" smtClean="0"/>
              <a:t>Positive</a:t>
            </a:r>
          </a:p>
          <a:p>
            <a:pPr marL="285750" indent="-285750">
              <a:buFont typeface="Arial" panose="020B0604020202020204" pitchFamily="34" charset="0"/>
              <a:buChar char="•"/>
              <a:defRPr/>
            </a:pPr>
            <a:r>
              <a:rPr lang="en-GB" sz="750" dirty="0"/>
              <a:t>Raises the profile of the sport due to increased exposure. This will result in more people wanting to participate.</a:t>
            </a:r>
          </a:p>
          <a:p>
            <a:pPr marL="285750" indent="-285750">
              <a:buFont typeface="Arial" panose="020B0604020202020204" pitchFamily="34" charset="0"/>
              <a:buChar char="•"/>
              <a:defRPr/>
            </a:pPr>
            <a:r>
              <a:rPr lang="en-GB" sz="750" dirty="0"/>
              <a:t>Change in formats to make them more exciting.</a:t>
            </a:r>
          </a:p>
          <a:p>
            <a:pPr marL="285750" indent="-285750">
              <a:buFont typeface="Arial" panose="020B0604020202020204" pitchFamily="34" charset="0"/>
              <a:buChar char="•"/>
              <a:defRPr/>
            </a:pPr>
            <a:r>
              <a:rPr lang="en-GB" sz="750" dirty="0"/>
              <a:t>Provides an increased level of funding / income to improve resources, coaching, equipment and facilities.</a:t>
            </a:r>
          </a:p>
          <a:p>
            <a:pPr marL="285750" indent="-285750">
              <a:buFont typeface="Arial" panose="020B0604020202020204" pitchFamily="34" charset="0"/>
              <a:buChar char="•"/>
              <a:defRPr/>
            </a:pPr>
            <a:r>
              <a:rPr lang="en-GB" sz="750" dirty="0"/>
              <a:t>Gives the sport financial security for a period of time. </a:t>
            </a:r>
          </a:p>
          <a:p>
            <a:pPr marL="285750" indent="-285750">
              <a:buFont typeface="Arial" panose="020B0604020202020204" pitchFamily="34" charset="0"/>
              <a:buChar char="•"/>
              <a:defRPr/>
            </a:pPr>
            <a:r>
              <a:rPr lang="en-GB" sz="750" dirty="0"/>
              <a:t>Attracts the best players in the world to that sport.</a:t>
            </a:r>
          </a:p>
          <a:p>
            <a:pPr marL="285750" indent="-285750">
              <a:buFont typeface="Arial" panose="020B0604020202020204" pitchFamily="34" charset="0"/>
              <a:buChar char="•"/>
            </a:pPr>
            <a:r>
              <a:rPr lang="en-GB" sz="750" dirty="0" smtClean="0"/>
              <a:t>Improvement </a:t>
            </a:r>
            <a:r>
              <a:rPr lang="en-GB" sz="750" dirty="0"/>
              <a:t>in coaching opportunities ;</a:t>
            </a:r>
          </a:p>
          <a:p>
            <a:pPr marL="285750" indent="-285750">
              <a:buFont typeface="Arial" panose="020B0604020202020204" pitchFamily="34" charset="0"/>
              <a:buChar char="•"/>
            </a:pPr>
            <a:r>
              <a:rPr lang="en-GB" sz="750" dirty="0"/>
              <a:t>Standards of play / performance improves ;</a:t>
            </a:r>
          </a:p>
          <a:p>
            <a:pPr marL="285750" indent="-285750">
              <a:buFont typeface="Arial" panose="020B0604020202020204" pitchFamily="34" charset="0"/>
              <a:buChar char="•"/>
            </a:pPr>
            <a:r>
              <a:rPr lang="en-GB" sz="750" dirty="0"/>
              <a:t>Create more role models</a:t>
            </a:r>
            <a:r>
              <a:rPr lang="en-GB" sz="750" dirty="0" smtClean="0"/>
              <a:t>.</a:t>
            </a:r>
          </a:p>
          <a:p>
            <a:pPr marL="285750" indent="-285750">
              <a:buFont typeface="Arial" panose="020B0604020202020204" pitchFamily="34" charset="0"/>
              <a:buChar char="•"/>
            </a:pPr>
            <a:endParaRPr lang="en-GB" sz="750" dirty="0"/>
          </a:p>
          <a:p>
            <a:r>
              <a:rPr lang="en-GB" sz="750" u="sng" dirty="0" smtClean="0"/>
              <a:t>Negative</a:t>
            </a:r>
          </a:p>
          <a:p>
            <a:pPr marL="285750" indent="-285750">
              <a:buFont typeface="Arial" panose="020B0604020202020204" pitchFamily="34" charset="0"/>
              <a:buChar char="•"/>
              <a:defRPr/>
            </a:pPr>
            <a:r>
              <a:rPr lang="en-GB" sz="750" dirty="0"/>
              <a:t>Commercialisation tends to support the popular sports leaving the ‘lesser’ sports to lose out.</a:t>
            </a:r>
          </a:p>
          <a:p>
            <a:pPr marL="285750" indent="-285750">
              <a:buFont typeface="Arial" panose="020B0604020202020204" pitchFamily="34" charset="0"/>
              <a:buChar char="•"/>
              <a:defRPr/>
            </a:pPr>
            <a:r>
              <a:rPr lang="en-GB" sz="750" dirty="0"/>
              <a:t>If sports are not in the media they do not attract sponsors resulting in less people taking part in the sport</a:t>
            </a:r>
          </a:p>
          <a:p>
            <a:pPr marL="285750" indent="-285750">
              <a:buFont typeface="Arial" panose="020B0604020202020204" pitchFamily="34" charset="0"/>
              <a:buChar char="•"/>
              <a:defRPr/>
            </a:pPr>
            <a:r>
              <a:rPr lang="en-GB" sz="750" dirty="0"/>
              <a:t>The influence of TV has caused an increase in adverts and TV timings and lost some of sports traditions. </a:t>
            </a:r>
          </a:p>
          <a:p>
            <a:pPr marL="285750" indent="-285750">
              <a:buFont typeface="Arial" panose="020B0604020202020204" pitchFamily="34" charset="0"/>
              <a:buChar char="•"/>
              <a:defRPr/>
            </a:pPr>
            <a:r>
              <a:rPr lang="en-GB" sz="750" dirty="0"/>
              <a:t>Media influences when games are played.</a:t>
            </a:r>
          </a:p>
          <a:p>
            <a:pPr marL="285750" indent="-285750">
              <a:buFont typeface="Arial" panose="020B0604020202020204" pitchFamily="34" charset="0"/>
              <a:buChar char="•"/>
              <a:defRPr/>
            </a:pPr>
            <a:r>
              <a:rPr lang="en-GB" sz="750" dirty="0"/>
              <a:t>Lower attendances at events as it is seen on TV.</a:t>
            </a:r>
          </a:p>
          <a:p>
            <a:pPr marL="285750" indent="-285750">
              <a:buFont typeface="Arial" panose="020B0604020202020204" pitchFamily="34" charset="0"/>
              <a:buChar char="•"/>
              <a:defRPr/>
            </a:pPr>
            <a:r>
              <a:rPr lang="en-GB" sz="750" dirty="0"/>
              <a:t>Negative publicity on a sport e.g. cycling and drugs, means they will struggle for sponsors. This will also lead to less people wanting to play the sport.</a:t>
            </a:r>
          </a:p>
          <a:p>
            <a:endParaRPr lang="en-GB" sz="750" u="sng" dirty="0"/>
          </a:p>
          <a:p>
            <a:endParaRPr lang="en-GB" sz="750" dirty="0"/>
          </a:p>
        </p:txBody>
      </p:sp>
      <p:sp>
        <p:nvSpPr>
          <p:cNvPr id="46" name="Rectangle 45"/>
          <p:cNvSpPr/>
          <p:nvPr/>
        </p:nvSpPr>
        <p:spPr>
          <a:xfrm>
            <a:off x="9794033" y="1512571"/>
            <a:ext cx="2397967" cy="4478149"/>
          </a:xfrm>
          <a:prstGeom prst="rect">
            <a:avLst/>
          </a:prstGeom>
        </p:spPr>
        <p:txBody>
          <a:bodyPr wrap="square">
            <a:spAutoFit/>
          </a:bodyPr>
          <a:lstStyle/>
          <a:p>
            <a:r>
              <a:rPr lang="en-GB" sz="750" b="1" u="sng" dirty="0"/>
              <a:t>How Commercialisation affects the </a:t>
            </a:r>
            <a:r>
              <a:rPr lang="en-GB" sz="750" b="1" u="sng" dirty="0" smtClean="0"/>
              <a:t>Spectators</a:t>
            </a:r>
          </a:p>
          <a:p>
            <a:r>
              <a:rPr lang="en-GB" sz="750" u="sng" dirty="0" smtClean="0"/>
              <a:t>Positive</a:t>
            </a:r>
          </a:p>
          <a:p>
            <a:pPr marL="285750" indent="-285750">
              <a:buFont typeface="Arial" panose="020B0604020202020204" pitchFamily="34" charset="0"/>
              <a:buChar char="•"/>
              <a:defRPr/>
            </a:pPr>
            <a:r>
              <a:rPr lang="en-GB" altLang="en-US" sz="750" dirty="0"/>
              <a:t>Offers a wider choice of sports available to watch; </a:t>
            </a:r>
            <a:r>
              <a:rPr lang="en-GB" sz="750" dirty="0"/>
              <a:t>More opportunities to watch different sports</a:t>
            </a:r>
            <a:endParaRPr lang="en-GB" altLang="en-US" sz="750" dirty="0"/>
          </a:p>
          <a:p>
            <a:pPr marL="285750" indent="-285750">
              <a:buFont typeface="Arial" panose="020B0604020202020204" pitchFamily="34" charset="0"/>
              <a:buChar char="•"/>
              <a:defRPr/>
            </a:pPr>
            <a:r>
              <a:rPr lang="en-GB" altLang="en-US" sz="750" dirty="0"/>
              <a:t>Better facilities / stadiums to watch the sports.</a:t>
            </a:r>
          </a:p>
          <a:p>
            <a:pPr marL="285750" indent="-285750">
              <a:buFont typeface="Arial" panose="020B0604020202020204" pitchFamily="34" charset="0"/>
              <a:buChar char="•"/>
              <a:defRPr/>
            </a:pPr>
            <a:r>
              <a:rPr lang="en-GB" sz="750" dirty="0"/>
              <a:t>Viewing experience has been enhanced due to investment into technology and audience participation e.g. large TV screens at games</a:t>
            </a:r>
          </a:p>
          <a:p>
            <a:pPr marL="285750" indent="-285750">
              <a:buFont typeface="Arial" panose="020B0604020202020204" pitchFamily="34" charset="0"/>
              <a:buChar char="•"/>
              <a:defRPr/>
            </a:pPr>
            <a:r>
              <a:rPr lang="en-GB" sz="750" dirty="0"/>
              <a:t>More exciting games due to more money being placed into a sport.</a:t>
            </a:r>
          </a:p>
          <a:p>
            <a:pPr marL="285750" indent="-285750">
              <a:buFont typeface="Arial" panose="020B0604020202020204" pitchFamily="34" charset="0"/>
              <a:buChar char="•"/>
              <a:defRPr/>
            </a:pPr>
            <a:r>
              <a:rPr lang="en-GB" sz="750" dirty="0"/>
              <a:t>Due to new rules, more exciting games e.g. 20 / 20 cricket.</a:t>
            </a:r>
          </a:p>
          <a:p>
            <a:pPr marL="285750" indent="-285750">
              <a:buFont typeface="Arial" panose="020B0604020202020204" pitchFamily="34" charset="0"/>
              <a:buChar char="•"/>
              <a:defRPr/>
            </a:pPr>
            <a:r>
              <a:rPr lang="en-GB" sz="750" dirty="0"/>
              <a:t>More information given allowing in spectators being more knowledgeable.</a:t>
            </a:r>
          </a:p>
          <a:p>
            <a:pPr marL="285750" indent="-285750">
              <a:buFont typeface="Arial" panose="020B0604020202020204" pitchFamily="34" charset="0"/>
              <a:buChar char="•"/>
              <a:defRPr/>
            </a:pPr>
            <a:r>
              <a:rPr lang="en-GB" sz="750" dirty="0"/>
              <a:t>More role models for them to see</a:t>
            </a:r>
            <a:r>
              <a:rPr lang="en-GB" sz="750" dirty="0" smtClean="0"/>
              <a:t>.</a:t>
            </a:r>
          </a:p>
          <a:p>
            <a:pPr marL="285750" indent="-285750">
              <a:buFont typeface="Arial" panose="020B0604020202020204" pitchFamily="34" charset="0"/>
              <a:buChar char="•"/>
              <a:defRPr/>
            </a:pPr>
            <a:endParaRPr lang="en-GB" sz="750" u="sng" dirty="0"/>
          </a:p>
          <a:p>
            <a:pPr>
              <a:defRPr/>
            </a:pPr>
            <a:r>
              <a:rPr lang="en-GB" sz="750" u="sng" dirty="0" smtClean="0"/>
              <a:t>Negative</a:t>
            </a:r>
            <a:endParaRPr lang="en-GB" sz="750" u="sng" dirty="0"/>
          </a:p>
          <a:p>
            <a:pPr marL="285750" indent="-285750">
              <a:buFont typeface="Arial" panose="020B0604020202020204" pitchFamily="34" charset="0"/>
              <a:buChar char="•"/>
              <a:defRPr/>
            </a:pPr>
            <a:r>
              <a:rPr lang="en-GB" sz="750" dirty="0"/>
              <a:t>Encourages spectating not participating.</a:t>
            </a:r>
          </a:p>
          <a:p>
            <a:pPr marL="285750" indent="-285750">
              <a:buFont typeface="Arial" panose="020B0604020202020204" pitchFamily="34" charset="0"/>
              <a:buChar char="•"/>
              <a:defRPr/>
            </a:pPr>
            <a:r>
              <a:rPr lang="en-GB" sz="750" dirty="0"/>
              <a:t>Can become very expensive for fans/spectators. E.g. ticket prices, pay for view events, merchandise. </a:t>
            </a:r>
          </a:p>
          <a:p>
            <a:pPr marL="285750" indent="-285750">
              <a:buFont typeface="Arial" panose="020B0604020202020204" pitchFamily="34" charset="0"/>
              <a:buChar char="•"/>
              <a:defRPr/>
            </a:pPr>
            <a:r>
              <a:rPr lang="en-GB" sz="750" dirty="0"/>
              <a:t>Matches can be played at times / places inconvenient for some people.</a:t>
            </a:r>
          </a:p>
          <a:p>
            <a:pPr marL="285750" indent="-285750">
              <a:buFont typeface="Arial" panose="020B0604020202020204" pitchFamily="34" charset="0"/>
              <a:buChar char="•"/>
              <a:defRPr/>
            </a:pPr>
            <a:r>
              <a:rPr lang="en-GB" sz="750" dirty="0"/>
              <a:t>Can affect viewing experience due to increased TV breaks and time outs.</a:t>
            </a:r>
          </a:p>
          <a:p>
            <a:pPr marL="285750" indent="-285750">
              <a:buFont typeface="Arial" panose="020B0604020202020204" pitchFamily="34" charset="0"/>
              <a:buChar char="•"/>
              <a:defRPr/>
            </a:pPr>
            <a:r>
              <a:rPr lang="en-GB" sz="750" dirty="0"/>
              <a:t>Media coverage can promote events leading to problems accommodating all of those who wish to attend e.g. difficult</a:t>
            </a:r>
            <a:br>
              <a:rPr lang="en-GB" sz="750" dirty="0"/>
            </a:br>
            <a:r>
              <a:rPr lang="en-GB" sz="750" dirty="0"/>
              <a:t>to get tickets for FA Cup Final or Wimbledon finals.</a:t>
            </a:r>
          </a:p>
          <a:p>
            <a:pPr marL="285750" indent="-285750">
              <a:buFont typeface="Arial" panose="020B0604020202020204" pitchFamily="34" charset="0"/>
              <a:buChar char="•"/>
              <a:defRPr/>
            </a:pPr>
            <a:r>
              <a:rPr lang="en-GB" sz="750" dirty="0"/>
              <a:t>Media coverage can decrease the number of people attending because</a:t>
            </a:r>
            <a:br>
              <a:rPr lang="en-GB" sz="750" dirty="0"/>
            </a:br>
            <a:r>
              <a:rPr lang="en-GB" sz="750" dirty="0"/>
              <a:t>they can watch it in comfort at home/ e.g. large number of live football</a:t>
            </a:r>
            <a:br>
              <a:rPr lang="en-GB" sz="750" dirty="0"/>
            </a:br>
            <a:r>
              <a:rPr lang="en-GB" sz="750" dirty="0"/>
              <a:t>matches on TV on Sunday and Mondays or more televised rugby union.</a:t>
            </a:r>
          </a:p>
          <a:p>
            <a:endParaRPr lang="en-GB" sz="750" u="sng" dirty="0"/>
          </a:p>
        </p:txBody>
      </p:sp>
      <p:sp>
        <p:nvSpPr>
          <p:cNvPr id="47" name="TextBox 46"/>
          <p:cNvSpPr txBox="1"/>
          <p:nvPr/>
        </p:nvSpPr>
        <p:spPr>
          <a:xfrm>
            <a:off x="-39439" y="1461023"/>
            <a:ext cx="1914892" cy="830997"/>
          </a:xfrm>
          <a:prstGeom prst="rect">
            <a:avLst/>
          </a:prstGeom>
          <a:noFill/>
        </p:spPr>
        <p:txBody>
          <a:bodyPr wrap="square" rtlCol="0">
            <a:spAutoFit/>
          </a:bodyPr>
          <a:lstStyle/>
          <a:p>
            <a:pPr algn="ctr"/>
            <a:r>
              <a:rPr lang="en-GB" sz="800" b="1" u="sng" dirty="0" smtClean="0"/>
              <a:t>Commercialisation</a:t>
            </a:r>
            <a:r>
              <a:rPr lang="en-GB" sz="800" b="1" u="sng" dirty="0" smtClean="0"/>
              <a:t>:</a:t>
            </a:r>
            <a:r>
              <a:rPr lang="en-GB" sz="800" dirty="0"/>
              <a:t> </a:t>
            </a:r>
            <a:r>
              <a:rPr lang="en-GB" sz="800" dirty="0" smtClean="0"/>
              <a:t>To </a:t>
            </a:r>
            <a:r>
              <a:rPr lang="en-GB" sz="800" dirty="0"/>
              <a:t>manage or exploit (an organisation / activity) in a way designed to make a profit / introducing new products to the market to make a profit </a:t>
            </a:r>
            <a:r>
              <a:rPr lang="en-GB" sz="800" dirty="0" smtClean="0"/>
              <a:t>(through Sponsorship </a:t>
            </a:r>
            <a:r>
              <a:rPr lang="en-GB" sz="800" dirty="0"/>
              <a:t>and </a:t>
            </a:r>
            <a:r>
              <a:rPr lang="en-GB" sz="800" dirty="0" smtClean="0"/>
              <a:t>media coverage)</a:t>
            </a:r>
            <a:endParaRPr lang="en-GB" sz="800" dirty="0" smtClean="0"/>
          </a:p>
        </p:txBody>
      </p:sp>
      <p:sp>
        <p:nvSpPr>
          <p:cNvPr id="48" name="Rectangle 47"/>
          <p:cNvSpPr/>
          <p:nvPr/>
        </p:nvSpPr>
        <p:spPr>
          <a:xfrm>
            <a:off x="5841331" y="5614460"/>
            <a:ext cx="4481157" cy="1054135"/>
          </a:xfrm>
          <a:prstGeom prst="rect">
            <a:avLst/>
          </a:prstGeom>
        </p:spPr>
        <p:txBody>
          <a:bodyPr wrap="square">
            <a:spAutoFit/>
          </a:bodyPr>
          <a:lstStyle/>
          <a:p>
            <a:r>
              <a:rPr lang="en-GB" sz="750" b="1" u="sng" dirty="0"/>
              <a:t>How Commercialisation affects the </a:t>
            </a:r>
            <a:r>
              <a:rPr lang="en-GB" sz="750" b="1" u="sng" dirty="0" smtClean="0"/>
              <a:t>Officials</a:t>
            </a:r>
          </a:p>
          <a:p>
            <a:r>
              <a:rPr lang="en-GB" sz="750" u="sng" dirty="0" smtClean="0"/>
              <a:t>Positive</a:t>
            </a:r>
          </a:p>
          <a:p>
            <a:pPr marL="171450" indent="-171450">
              <a:buFont typeface="Arial" panose="020B0604020202020204" pitchFamily="34" charset="0"/>
              <a:buChar char="•"/>
            </a:pPr>
            <a:r>
              <a:rPr lang="en-GB" sz="800" dirty="0"/>
              <a:t>Due to large media involvement and investment in some sports, officials have been able to become professional.</a:t>
            </a:r>
          </a:p>
          <a:p>
            <a:r>
              <a:rPr lang="en-GB" sz="800" u="sng" dirty="0" smtClean="0"/>
              <a:t>Negatives</a:t>
            </a:r>
          </a:p>
          <a:p>
            <a:pPr marL="171450" indent="-171450">
              <a:buFont typeface="Arial" panose="020B0604020202020204" pitchFamily="34" charset="0"/>
              <a:buChar char="•"/>
            </a:pPr>
            <a:r>
              <a:rPr lang="en-GB" sz="800" dirty="0" smtClean="0"/>
              <a:t>Increased </a:t>
            </a:r>
            <a:r>
              <a:rPr lang="en-GB" sz="800" dirty="0"/>
              <a:t>scrutiny on decisions made, which can result in them getting criticism leading to increased pressure and potentially being dropped / losing their job.</a:t>
            </a:r>
          </a:p>
          <a:p>
            <a:endParaRPr lang="en-GB" sz="750" u="sng" dirty="0" smtClean="0"/>
          </a:p>
        </p:txBody>
      </p:sp>
      <p:sp>
        <p:nvSpPr>
          <p:cNvPr id="49" name="Rectangle 48"/>
          <p:cNvSpPr/>
          <p:nvPr/>
        </p:nvSpPr>
        <p:spPr>
          <a:xfrm>
            <a:off x="210120" y="2484096"/>
            <a:ext cx="5233656" cy="4293483"/>
          </a:xfrm>
          <a:prstGeom prst="rect">
            <a:avLst/>
          </a:prstGeom>
        </p:spPr>
        <p:txBody>
          <a:bodyPr wrap="square">
            <a:spAutoFit/>
          </a:bodyPr>
          <a:lstStyle/>
          <a:p>
            <a:r>
              <a:rPr lang="en-GB" sz="750" b="1" u="sng" dirty="0" smtClean="0"/>
              <a:t>Five Ways Technology is used</a:t>
            </a:r>
          </a:p>
          <a:p>
            <a:pPr marL="285750" indent="-285750">
              <a:buFont typeface="Arial" panose="020B0604020202020204" pitchFamily="34" charset="0"/>
              <a:buChar char="•"/>
            </a:pPr>
            <a:r>
              <a:rPr lang="en-GB" sz="750" u="sng" dirty="0" smtClean="0"/>
              <a:t>Making Decisions: </a:t>
            </a:r>
            <a:r>
              <a:rPr lang="en-GB" sz="750" dirty="0" smtClean="0"/>
              <a:t>Officials will use decision making technology to prevent wrong decisions, </a:t>
            </a:r>
            <a:r>
              <a:rPr lang="en-GB" sz="750" dirty="0" err="1" smtClean="0"/>
              <a:t>eg</a:t>
            </a:r>
            <a:r>
              <a:rPr lang="en-GB" sz="750" dirty="0" smtClean="0"/>
              <a:t> Hawkeye in tennis  </a:t>
            </a:r>
          </a:p>
          <a:p>
            <a:pPr marL="285750" indent="-285750">
              <a:buFont typeface="Arial" panose="020B0604020202020204" pitchFamily="34" charset="0"/>
              <a:buChar char="•"/>
            </a:pPr>
            <a:r>
              <a:rPr lang="en-GB" sz="750" u="sng" dirty="0" smtClean="0"/>
              <a:t>Enhance Performance: </a:t>
            </a:r>
            <a:r>
              <a:rPr lang="en-GB" sz="750" dirty="0" smtClean="0"/>
              <a:t>Performance can allow for enhanced performance through heart rate monitors, monitoring diet / calorie counter  </a:t>
            </a:r>
          </a:p>
          <a:p>
            <a:pPr marL="285750" indent="-285750">
              <a:buFont typeface="Arial" panose="020B0604020202020204" pitchFamily="34" charset="0"/>
              <a:buChar char="•"/>
            </a:pPr>
            <a:r>
              <a:rPr lang="en-GB" sz="750" u="sng" dirty="0" smtClean="0"/>
              <a:t>Analysing Performance</a:t>
            </a:r>
            <a:r>
              <a:rPr lang="en-GB" sz="750" dirty="0" smtClean="0"/>
              <a:t>: Analysis of performance can allow photos / videos / biomechanics  </a:t>
            </a:r>
          </a:p>
          <a:p>
            <a:pPr marL="285750" indent="-285750">
              <a:buFont typeface="Arial" panose="020B0604020202020204" pitchFamily="34" charset="0"/>
              <a:buChar char="•"/>
            </a:pPr>
            <a:r>
              <a:rPr lang="en-GB" sz="750" u="sng" dirty="0" smtClean="0"/>
              <a:t>Rehabilitation: </a:t>
            </a:r>
            <a:r>
              <a:rPr lang="en-GB" sz="750" dirty="0" smtClean="0"/>
              <a:t>Rehabilitation through ice baths, hypoxic tents  </a:t>
            </a:r>
          </a:p>
          <a:p>
            <a:pPr marL="285750" indent="-285750">
              <a:buFont typeface="Arial" panose="020B0604020202020204" pitchFamily="34" charset="0"/>
              <a:buChar char="•"/>
            </a:pPr>
            <a:r>
              <a:rPr lang="en-GB" sz="750" u="sng" dirty="0" smtClean="0"/>
              <a:t>Safety Reasons: </a:t>
            </a:r>
            <a:r>
              <a:rPr lang="en-GB" sz="750" dirty="0" smtClean="0"/>
              <a:t>Safety implications relating to cycle helmets, goal keeper protection in hockey </a:t>
            </a:r>
          </a:p>
          <a:p>
            <a:endParaRPr lang="en-GB" sz="750" dirty="0" smtClean="0"/>
          </a:p>
          <a:p>
            <a:r>
              <a:rPr lang="en-GB" sz="750" u="sng" dirty="0" smtClean="0"/>
              <a:t>Impact of Technology on Spectators </a:t>
            </a:r>
          </a:p>
          <a:p>
            <a:pPr marL="171450" indent="-171450">
              <a:buFont typeface="Arial" panose="020B0604020202020204" pitchFamily="34" charset="0"/>
              <a:buChar char="•"/>
            </a:pPr>
            <a:r>
              <a:rPr lang="en-GB" sz="750" dirty="0" smtClean="0"/>
              <a:t>Creates excitement for the audience whilst they wait on decisions so it is a positive </a:t>
            </a:r>
          </a:p>
          <a:p>
            <a:pPr marL="171450" indent="-171450">
              <a:buFont typeface="Arial" panose="020B0604020202020204" pitchFamily="34" charset="0"/>
              <a:buChar char="•"/>
            </a:pPr>
            <a:r>
              <a:rPr lang="en-GB" sz="750" dirty="0" smtClean="0"/>
              <a:t>Audience can join in / interactive element by cheering / clapping / creates atmosphere </a:t>
            </a:r>
          </a:p>
          <a:p>
            <a:pPr marL="171450" indent="-171450">
              <a:buFont typeface="Arial" panose="020B0604020202020204" pitchFamily="34" charset="0"/>
              <a:buChar char="•"/>
            </a:pPr>
            <a:r>
              <a:rPr lang="en-GB" sz="750" dirty="0" smtClean="0"/>
              <a:t>Can frustrate spectators who do not like waiting or feel the entertainment has been interrupted </a:t>
            </a:r>
          </a:p>
          <a:p>
            <a:pPr marL="171450" indent="-171450">
              <a:buFont typeface="Arial" panose="020B0604020202020204" pitchFamily="34" charset="0"/>
              <a:buChar char="•"/>
            </a:pPr>
            <a:r>
              <a:rPr lang="en-GB" sz="750" dirty="0" smtClean="0"/>
              <a:t>Prevents unruly behaviour / hooliganism as the decision has been made by technology / less controversial </a:t>
            </a:r>
          </a:p>
          <a:p>
            <a:pPr marL="171450" indent="-171450">
              <a:buFont typeface="Arial" panose="020B0604020202020204" pitchFamily="34" charset="0"/>
              <a:buChar char="•"/>
            </a:pPr>
            <a:r>
              <a:rPr lang="en-GB" sz="750" dirty="0" smtClean="0"/>
              <a:t>Makes the event last longer / more value for money  Less likely to criticise officials </a:t>
            </a:r>
          </a:p>
          <a:p>
            <a:pPr marL="171450" indent="-171450">
              <a:buFont typeface="Arial" panose="020B0604020202020204" pitchFamily="34" charset="0"/>
              <a:buChar char="•"/>
            </a:pPr>
            <a:r>
              <a:rPr lang="en-GB" sz="750" dirty="0" smtClean="0"/>
              <a:t>Performers recover quicker so spectators get to see their favourites more often </a:t>
            </a:r>
          </a:p>
          <a:p>
            <a:pPr marL="171450" indent="-171450">
              <a:buFont typeface="Arial" panose="020B0604020202020204" pitchFamily="34" charset="0"/>
              <a:buChar char="•"/>
            </a:pPr>
            <a:r>
              <a:rPr lang="en-GB" sz="750" dirty="0" smtClean="0"/>
              <a:t>Spectators can get involved in the analysis of their favourite performers, </a:t>
            </a:r>
            <a:r>
              <a:rPr lang="en-GB" sz="750" dirty="0" err="1" smtClean="0"/>
              <a:t>eg</a:t>
            </a:r>
            <a:r>
              <a:rPr lang="en-GB" sz="750" dirty="0" smtClean="0"/>
              <a:t> statistics / performance analysis </a:t>
            </a:r>
          </a:p>
          <a:p>
            <a:pPr marL="171450" indent="-171450">
              <a:buFont typeface="Arial" panose="020B0604020202020204" pitchFamily="34" charset="0"/>
              <a:buChar char="•"/>
            </a:pPr>
            <a:r>
              <a:rPr lang="en-GB" sz="750" dirty="0" smtClean="0"/>
              <a:t>Technology enhanced performers can perform to a higher standard which audiences will enjoy </a:t>
            </a:r>
          </a:p>
          <a:p>
            <a:endParaRPr lang="en-GB" sz="750" dirty="0" smtClean="0"/>
          </a:p>
          <a:p>
            <a:r>
              <a:rPr lang="en-GB" sz="750" u="sng" dirty="0" smtClean="0"/>
              <a:t>Impact of Technology on Performers </a:t>
            </a:r>
          </a:p>
          <a:p>
            <a:pPr marL="171450" indent="-171450">
              <a:buFont typeface="Arial" panose="020B0604020202020204" pitchFamily="34" charset="0"/>
              <a:buChar char="•"/>
            </a:pPr>
            <a:r>
              <a:rPr lang="en-GB" sz="750" dirty="0" smtClean="0"/>
              <a:t>Greater care and support through the use of technology / prolonged career </a:t>
            </a:r>
          </a:p>
          <a:p>
            <a:pPr marL="171450" indent="-171450">
              <a:buFont typeface="Arial" panose="020B0604020202020204" pitchFamily="34" charset="0"/>
              <a:buChar char="•"/>
            </a:pPr>
            <a:r>
              <a:rPr lang="en-GB" sz="750" dirty="0" smtClean="0"/>
              <a:t>Quicker recovery rate means less time on the treatment table / more time performing </a:t>
            </a:r>
          </a:p>
          <a:p>
            <a:pPr marL="171450" indent="-171450">
              <a:buFont typeface="Arial" panose="020B0604020202020204" pitchFamily="34" charset="0"/>
              <a:buChar char="•"/>
            </a:pPr>
            <a:r>
              <a:rPr lang="en-GB" sz="750" dirty="0" smtClean="0"/>
              <a:t>Better understanding about their performance </a:t>
            </a:r>
          </a:p>
          <a:p>
            <a:pPr marL="171450" indent="-171450">
              <a:buFont typeface="Arial" panose="020B0604020202020204" pitchFamily="34" charset="0"/>
              <a:buChar char="•"/>
            </a:pPr>
            <a:r>
              <a:rPr lang="en-GB" sz="750" dirty="0" smtClean="0"/>
              <a:t>Over reliance on technology to understand performance / recovery is a negative</a:t>
            </a:r>
          </a:p>
          <a:p>
            <a:pPr marL="171450" indent="-171450">
              <a:buFont typeface="Arial" panose="020B0604020202020204" pitchFamily="34" charset="0"/>
              <a:buChar char="•"/>
            </a:pPr>
            <a:r>
              <a:rPr lang="en-GB" sz="750" dirty="0" smtClean="0"/>
              <a:t>Less frustrated with the official as the decision has been reviewed / proved / fairer outcome for the performers </a:t>
            </a:r>
          </a:p>
          <a:p>
            <a:pPr marL="171450" indent="-171450">
              <a:buFont typeface="Arial" panose="020B0604020202020204" pitchFamily="34" charset="0"/>
              <a:buChar char="•"/>
            </a:pPr>
            <a:r>
              <a:rPr lang="en-GB" sz="750" dirty="0" smtClean="0"/>
              <a:t>Reliance on technology to keep up with other competitors can cost money </a:t>
            </a:r>
          </a:p>
          <a:p>
            <a:pPr marL="171450" indent="-171450">
              <a:buFont typeface="Arial" panose="020B0604020202020204" pitchFamily="34" charset="0"/>
              <a:buChar char="•"/>
            </a:pPr>
            <a:r>
              <a:rPr lang="en-GB" sz="750" dirty="0" smtClean="0"/>
              <a:t>Easier to analyse competitors </a:t>
            </a:r>
          </a:p>
          <a:p>
            <a:endParaRPr lang="en-GB" sz="750" dirty="0" smtClean="0"/>
          </a:p>
          <a:p>
            <a:r>
              <a:rPr lang="en-GB" sz="750" u="sng" dirty="0" smtClean="0"/>
              <a:t>Impact of Technology on Officials</a:t>
            </a:r>
          </a:p>
          <a:p>
            <a:pPr marL="171450" indent="-171450">
              <a:buFont typeface="Arial" panose="020B0604020202020204" pitchFamily="34" charset="0"/>
              <a:buChar char="•"/>
            </a:pPr>
            <a:r>
              <a:rPr lang="en-US" sz="750" dirty="0" smtClean="0"/>
              <a:t>Help make the correct decisions and ensure fairness. </a:t>
            </a:r>
          </a:p>
          <a:p>
            <a:pPr marL="171450" indent="-171450">
              <a:buFont typeface="Arial" panose="020B0604020202020204" pitchFamily="34" charset="0"/>
              <a:buChar char="•"/>
            </a:pPr>
            <a:r>
              <a:rPr lang="en-US" sz="750" dirty="0" smtClean="0"/>
              <a:t>Take the pressure off having to make a decision and can ease the tension of players and spectators.</a:t>
            </a:r>
          </a:p>
          <a:p>
            <a:pPr marL="171450" indent="-171450">
              <a:buFont typeface="Arial" panose="020B0604020202020204" pitchFamily="34" charset="0"/>
              <a:buChar char="•"/>
            </a:pPr>
            <a:r>
              <a:rPr lang="en-GB" sz="750" dirty="0" smtClean="0"/>
              <a:t>Takes away a part of the referees job and can undermine decisions made. </a:t>
            </a:r>
          </a:p>
          <a:p>
            <a:r>
              <a:rPr lang="en-US" sz="750" dirty="0" smtClean="0"/>
              <a:t>  </a:t>
            </a:r>
            <a:endParaRPr lang="en-GB" sz="750" dirty="0" smtClean="0"/>
          </a:p>
          <a:p>
            <a:r>
              <a:rPr lang="en-GB" sz="750" u="sng" dirty="0" smtClean="0"/>
              <a:t>Impact of technology on the Sport</a:t>
            </a:r>
          </a:p>
          <a:p>
            <a:pPr marL="171450" indent="-171450">
              <a:buFont typeface="Arial" panose="020B0604020202020204" pitchFamily="34" charset="0"/>
              <a:buChar char="•"/>
            </a:pPr>
            <a:r>
              <a:rPr lang="en-US" sz="750" dirty="0" smtClean="0"/>
              <a:t>Introduction of technology into the sport itself can make it more interesting and attract a larger audience and in turn bigger sponsorship deals. </a:t>
            </a:r>
          </a:p>
          <a:p>
            <a:endParaRPr lang="en-GB" sz="750" u="sng" dirty="0"/>
          </a:p>
        </p:txBody>
      </p:sp>
    </p:spTree>
    <p:extLst>
      <p:ext uri="{BB962C8B-B14F-4D97-AF65-F5344CB8AC3E}">
        <p14:creationId xmlns:p14="http://schemas.microsoft.com/office/powerpoint/2010/main" val="2988724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ppt_x"/>
                                          </p:val>
                                        </p:tav>
                                        <p:tav tm="100000">
                                          <p:val>
                                            <p:strVal val="#ppt_x"/>
                                          </p:val>
                                        </p:tav>
                                      </p:tavLst>
                                    </p:anim>
                                    <p:anim calcmode="lin" valueType="num">
                                      <p:cBhvr additive="base">
                                        <p:cTn id="2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fill="hold"/>
                                        <p:tgtEl>
                                          <p:spTgt spid="42"/>
                                        </p:tgtEl>
                                        <p:attrNameLst>
                                          <p:attrName>ppt_x</p:attrName>
                                        </p:attrNameLst>
                                      </p:cBhvr>
                                      <p:tavLst>
                                        <p:tav tm="0">
                                          <p:val>
                                            <p:strVal val="#ppt_x"/>
                                          </p:val>
                                        </p:tav>
                                        <p:tav tm="100000">
                                          <p:val>
                                            <p:strVal val="#ppt_x"/>
                                          </p:val>
                                        </p:tav>
                                      </p:tavLst>
                                    </p:anim>
                                    <p:anim calcmode="lin" valueType="num">
                                      <p:cBhvr additive="base">
                                        <p:cTn id="3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40" grpId="0"/>
      <p:bldP spid="41" grpId="0"/>
      <p:bldP spid="4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74680c9d4a4bfb9d05f546411829a88b">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59684977595b47a425feb18d4a61deb0"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D11CB8D-AD89-4C81-818D-5782B00416CA}"/>
</file>

<file path=customXml/itemProps2.xml><?xml version="1.0" encoding="utf-8"?>
<ds:datastoreItem xmlns:ds="http://schemas.openxmlformats.org/officeDocument/2006/customXml" ds:itemID="{027EF095-7B86-4637-A2EA-199EBF50AD03}"/>
</file>

<file path=customXml/itemProps3.xml><?xml version="1.0" encoding="utf-8"?>
<ds:datastoreItem xmlns:ds="http://schemas.openxmlformats.org/officeDocument/2006/customXml" ds:itemID="{36EF305B-54E7-403E-A07A-A2FAEEED1A5B}"/>
</file>

<file path=docProps/app.xml><?xml version="1.0" encoding="utf-8"?>
<Properties xmlns="http://schemas.openxmlformats.org/officeDocument/2006/extended-properties" xmlns:vt="http://schemas.openxmlformats.org/officeDocument/2006/docPropsVTypes">
  <TotalTime>132</TotalTime>
  <Words>2265</Words>
  <Application>Microsoft Office PowerPoint</Application>
  <PresentationFormat>Widescreen</PresentationFormat>
  <Paragraphs>214</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Hodgson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Egan</dc:creator>
  <cp:lastModifiedBy>Paul Egan</cp:lastModifiedBy>
  <cp:revision>18</cp:revision>
  <cp:lastPrinted>2018-04-16T09:49:40Z</cp:lastPrinted>
  <dcterms:created xsi:type="dcterms:W3CDTF">2018-04-16T08:21:58Z</dcterms:created>
  <dcterms:modified xsi:type="dcterms:W3CDTF">2018-04-17T07:28:31Z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ies>
</file>