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xml" ContentType="application/vnd.openxmlformats-officedocument.presentationml.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4" r:id="rId2"/>
    <p:sldId id="265" r:id="rId3"/>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816" y="-19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DDE6ADE2-A71F-4B8D-9FC4-6E20B7A32409}" type="datetimeFigureOut">
              <a:rPr lang="en-GB" smtClean="0"/>
              <a:t>18/03/2018</a:t>
            </a:fld>
            <a:endParaRPr lang="en-GB"/>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691063"/>
            <a:ext cx="5438775" cy="4443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fld id="{92BBA9A6-B8BE-49CF-8876-5FEB657E4957}" type="slidenum">
              <a:rPr lang="en-GB" smtClean="0"/>
              <a:t>‹#›</a:t>
            </a:fld>
            <a:endParaRPr lang="en-GB"/>
          </a:p>
        </p:txBody>
      </p:sp>
    </p:spTree>
    <p:extLst>
      <p:ext uri="{BB962C8B-B14F-4D97-AF65-F5344CB8AC3E}">
        <p14:creationId xmlns:p14="http://schemas.microsoft.com/office/powerpoint/2010/main" val="1134998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198105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74524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5904BE-630D-471F-825E-40541D707260}" type="datetimeFigureOut">
              <a:rPr lang="en-GB" smtClean="0"/>
              <a:t>18/03/2018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125316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5904BE-630D-471F-825E-40541D707260}" type="datetimeFigureOut">
              <a:rPr lang="en-GB" smtClean="0"/>
              <a:t>18/03/2018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284900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5904BE-630D-471F-825E-40541D707260}" type="datetimeFigureOut">
              <a:rPr lang="en-GB" smtClean="0"/>
              <a:t>18/03/2018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646922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5904BE-630D-471F-825E-40541D707260}" type="datetimeFigureOut">
              <a:rPr lang="en-GB" smtClean="0"/>
              <a:t>18/03/2018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91922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904BE-630D-471F-825E-40541D707260}" type="datetimeFigureOut">
              <a:rPr lang="en-GB" smtClean="0"/>
              <a:t>18/03/2018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20057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18/03/2018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212979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18/03/2018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361892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4096734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55788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904BE-630D-471F-825E-40541D707260}" type="datetimeFigureOut">
              <a:rPr lang="en-GB" smtClean="0"/>
              <a:t>18/03/2018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AAAD2-45EF-4A4B-8B7B-0495C62B8682}" type="slidenum">
              <a:rPr lang="en-GB" smtClean="0"/>
              <a:t>‹#›</a:t>
            </a:fld>
            <a:endParaRPr lang="en-GB"/>
          </a:p>
        </p:txBody>
      </p:sp>
    </p:spTree>
    <p:extLst>
      <p:ext uri="{BB962C8B-B14F-4D97-AF65-F5344CB8AC3E}">
        <p14:creationId xmlns:p14="http://schemas.microsoft.com/office/powerpoint/2010/main" val="4031715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31231" y="2651535"/>
            <a:ext cx="2376264" cy="369332"/>
          </a:xfrm>
          <a:prstGeom prst="rect">
            <a:avLst/>
          </a:prstGeom>
          <a:noFill/>
        </p:spPr>
        <p:txBody>
          <a:bodyPr wrap="square" rtlCol="0">
            <a:spAutoFit/>
          </a:bodyPr>
          <a:lstStyle/>
          <a:p>
            <a:pPr algn="ctr"/>
            <a:r>
              <a:rPr lang="en-GB" b="1" dirty="0" smtClean="0"/>
              <a:t>Respiratory </a:t>
            </a:r>
            <a:r>
              <a:rPr lang="en-GB" b="1" dirty="0" smtClean="0"/>
              <a:t>System</a:t>
            </a:r>
            <a:endParaRPr lang="en-GB" b="1" dirty="0"/>
          </a:p>
        </p:txBody>
      </p:sp>
      <p:sp>
        <p:nvSpPr>
          <p:cNvPr id="5" name="TextBox 4"/>
          <p:cNvSpPr txBox="1"/>
          <p:nvPr/>
        </p:nvSpPr>
        <p:spPr>
          <a:xfrm>
            <a:off x="224816" y="116632"/>
            <a:ext cx="1643001" cy="538609"/>
          </a:xfrm>
          <a:prstGeom prst="rect">
            <a:avLst/>
          </a:prstGeom>
          <a:noFill/>
        </p:spPr>
        <p:txBody>
          <a:bodyPr wrap="square" rtlCol="0">
            <a:spAutoFit/>
          </a:bodyPr>
          <a:lstStyle/>
          <a:p>
            <a:r>
              <a:rPr lang="en-GB" sz="1100" b="1" dirty="0" smtClean="0"/>
              <a:t>Function:</a:t>
            </a:r>
          </a:p>
          <a:p>
            <a:r>
              <a:rPr lang="en-GB" sz="900" dirty="0"/>
              <a:t>to bring oxygen into the body and remove carbon dioxide</a:t>
            </a:r>
            <a:r>
              <a:rPr lang="en-GB" sz="900" dirty="0" smtClean="0"/>
              <a:t>.</a:t>
            </a:r>
            <a:endParaRPr lang="en-GB" sz="900" dirty="0"/>
          </a:p>
        </p:txBody>
      </p:sp>
      <p:sp>
        <p:nvSpPr>
          <p:cNvPr id="6" name="TextBox 5"/>
          <p:cNvSpPr txBox="1"/>
          <p:nvPr/>
        </p:nvSpPr>
        <p:spPr>
          <a:xfrm>
            <a:off x="1938246" y="116632"/>
            <a:ext cx="4438434" cy="954107"/>
          </a:xfrm>
          <a:prstGeom prst="rect">
            <a:avLst/>
          </a:prstGeom>
          <a:noFill/>
        </p:spPr>
        <p:txBody>
          <a:bodyPr wrap="square" rtlCol="0">
            <a:spAutoFit/>
          </a:bodyPr>
          <a:lstStyle/>
          <a:p>
            <a:r>
              <a:rPr lang="en-GB" sz="1100" b="1" dirty="0" smtClean="0"/>
              <a:t>Alveoli:</a:t>
            </a:r>
          </a:p>
          <a:p>
            <a:pPr>
              <a:buFont typeface="Wingdings" pitchFamily="2" charset="2"/>
              <a:buChar char="Ø"/>
            </a:pPr>
            <a:r>
              <a:rPr lang="en-GB" sz="900" dirty="0"/>
              <a:t>These are small air sacs found in the lungs. </a:t>
            </a:r>
            <a:endParaRPr lang="en-GB" sz="900" dirty="0" smtClean="0"/>
          </a:p>
          <a:p>
            <a:pPr>
              <a:buFont typeface="Wingdings" pitchFamily="2" charset="2"/>
              <a:buChar char="Ø"/>
            </a:pPr>
            <a:r>
              <a:rPr lang="en-GB" sz="900" dirty="0" smtClean="0"/>
              <a:t>This </a:t>
            </a:r>
            <a:r>
              <a:rPr lang="en-GB" sz="900" dirty="0"/>
              <a:t>is were gaseous exchange takes place within the respiratory system.</a:t>
            </a:r>
          </a:p>
          <a:p>
            <a:pPr>
              <a:buFont typeface="Wingdings" pitchFamily="2" charset="2"/>
              <a:buChar char="Ø"/>
            </a:pPr>
            <a:r>
              <a:rPr lang="en-GB" sz="900" dirty="0"/>
              <a:t>Oxygen enters the blood stream to be sent to the heart.</a:t>
            </a:r>
          </a:p>
          <a:p>
            <a:pPr>
              <a:buFont typeface="Wingdings" pitchFamily="2" charset="2"/>
              <a:buChar char="Ø"/>
            </a:pPr>
            <a:r>
              <a:rPr lang="en-GB" sz="900" dirty="0"/>
              <a:t>Carbon dioxide replaces the oxygen (</a:t>
            </a:r>
            <a:r>
              <a:rPr lang="en-GB" sz="900" b="1" u="sng" dirty="0"/>
              <a:t>exchanged</a:t>
            </a:r>
            <a:r>
              <a:rPr lang="en-GB" sz="900" dirty="0"/>
              <a:t>) in the alveoli so that it can be removed from the body. </a:t>
            </a:r>
          </a:p>
        </p:txBody>
      </p:sp>
      <p:sp>
        <p:nvSpPr>
          <p:cNvPr id="7" name="TextBox 6"/>
          <p:cNvSpPr txBox="1"/>
          <p:nvPr/>
        </p:nvSpPr>
        <p:spPr>
          <a:xfrm>
            <a:off x="3621039" y="1012671"/>
            <a:ext cx="5415457" cy="1384995"/>
          </a:xfrm>
          <a:prstGeom prst="rect">
            <a:avLst/>
          </a:prstGeom>
          <a:noFill/>
        </p:spPr>
        <p:txBody>
          <a:bodyPr wrap="square" rtlCol="0">
            <a:spAutoFit/>
          </a:bodyPr>
          <a:lstStyle/>
          <a:p>
            <a:r>
              <a:rPr lang="en-GB" sz="1200" b="1" dirty="0" smtClean="0"/>
              <a:t>Key Terms</a:t>
            </a:r>
            <a:r>
              <a:rPr lang="en-GB" sz="1200" b="1" dirty="0" smtClean="0"/>
              <a:t>:</a:t>
            </a:r>
          </a:p>
          <a:p>
            <a:pPr marL="457200" indent="-457200">
              <a:buAutoNum type="arabicParenR"/>
            </a:pPr>
            <a:r>
              <a:rPr lang="en-GB" sz="900" dirty="0" smtClean="0"/>
              <a:t>Respiratory rate - breathes per minute</a:t>
            </a:r>
          </a:p>
          <a:p>
            <a:pPr marL="457200" indent="-457200">
              <a:buAutoNum type="arabicParenR"/>
            </a:pPr>
            <a:r>
              <a:rPr lang="en-GB" sz="900" dirty="0" smtClean="0"/>
              <a:t>Tidal volume – amount of air </a:t>
            </a:r>
            <a:r>
              <a:rPr lang="en-GB" sz="900" dirty="0" smtClean="0"/>
              <a:t>inhaled / exhaled </a:t>
            </a:r>
            <a:r>
              <a:rPr lang="en-GB" sz="900" dirty="0" smtClean="0"/>
              <a:t>per breath</a:t>
            </a:r>
          </a:p>
          <a:p>
            <a:pPr marL="457200" indent="-457200">
              <a:buAutoNum type="arabicParenR"/>
            </a:pPr>
            <a:r>
              <a:rPr lang="en-GB" sz="900" dirty="0" smtClean="0"/>
              <a:t>Minute Volume= Respiratory Rate x Tidal Volume– amount of air inhaled per </a:t>
            </a:r>
            <a:r>
              <a:rPr lang="en-GB" sz="900" dirty="0" smtClean="0"/>
              <a:t>minute</a:t>
            </a:r>
          </a:p>
          <a:p>
            <a:pPr marL="457200" indent="-457200">
              <a:buAutoNum type="arabicParenR"/>
            </a:pPr>
            <a:r>
              <a:rPr lang="en-GB" sz="900" dirty="0" smtClean="0"/>
              <a:t>Residual volume = the volume of air that remains in the lungs after maximal expiration.</a:t>
            </a:r>
          </a:p>
          <a:p>
            <a:pPr marL="457200" indent="-457200">
              <a:buAutoNum type="arabicParenR"/>
            </a:pPr>
            <a:r>
              <a:rPr lang="en-GB" sz="900" dirty="0" smtClean="0"/>
              <a:t>Expiratory reserve volume (ERV) = the additional air that can be forcibly exhaled after the expiration of a normal tidal volume.</a:t>
            </a:r>
          </a:p>
          <a:p>
            <a:pPr marL="457200" indent="-457200">
              <a:buAutoNum type="arabicParenR"/>
            </a:pPr>
            <a:r>
              <a:rPr lang="en-GB" sz="900" dirty="0" smtClean="0"/>
              <a:t>Inspiratory reserve volume (IRV) = the additional air that can be forcibly inhaled after the inspiration of a normal tidal volume.</a:t>
            </a:r>
          </a:p>
        </p:txBody>
      </p:sp>
      <p:sp>
        <p:nvSpPr>
          <p:cNvPr id="10" name="TextBox 9"/>
          <p:cNvSpPr txBox="1"/>
          <p:nvPr/>
        </p:nvSpPr>
        <p:spPr>
          <a:xfrm>
            <a:off x="6228184" y="111918"/>
            <a:ext cx="2875840" cy="1092607"/>
          </a:xfrm>
          <a:prstGeom prst="rect">
            <a:avLst/>
          </a:prstGeom>
          <a:noFill/>
        </p:spPr>
        <p:txBody>
          <a:bodyPr wrap="square" rtlCol="0">
            <a:spAutoFit/>
          </a:bodyPr>
          <a:lstStyle/>
          <a:p>
            <a:r>
              <a:rPr lang="en-GB" sz="1100" b="1" dirty="0" smtClean="0"/>
              <a:t>Key features of the Alveoli:</a:t>
            </a:r>
          </a:p>
          <a:p>
            <a:pPr marL="171450" indent="-171450">
              <a:buFont typeface="Arial" pitchFamily="34" charset="0"/>
              <a:buChar char="•"/>
            </a:pPr>
            <a:r>
              <a:rPr lang="en-GB" sz="900" dirty="0"/>
              <a:t>Alveoli walls are only </a:t>
            </a:r>
            <a:r>
              <a:rPr lang="en-GB" sz="900" b="1" dirty="0"/>
              <a:t>one cell </a:t>
            </a:r>
            <a:r>
              <a:rPr lang="en-GB" sz="900" b="1" dirty="0" smtClean="0"/>
              <a:t>thick </a:t>
            </a:r>
            <a:r>
              <a:rPr lang="en-GB" sz="900" dirty="0" smtClean="0"/>
              <a:t>and are </a:t>
            </a:r>
            <a:r>
              <a:rPr lang="en-GB" sz="900" b="1" dirty="0" smtClean="0"/>
              <a:t>moist</a:t>
            </a:r>
            <a:r>
              <a:rPr lang="en-GB" sz="900" dirty="0" smtClean="0"/>
              <a:t> </a:t>
            </a:r>
            <a:r>
              <a:rPr lang="en-GB" sz="900" dirty="0" smtClean="0"/>
              <a:t>– </a:t>
            </a:r>
            <a:r>
              <a:rPr lang="en-GB" sz="900" u="sng" dirty="0" smtClean="0">
                <a:solidFill>
                  <a:srgbClr val="FF0000"/>
                </a:solidFill>
              </a:rPr>
              <a:t>easy to exchange </a:t>
            </a:r>
            <a:r>
              <a:rPr lang="en-GB" sz="900" u="sng" dirty="0" smtClean="0">
                <a:solidFill>
                  <a:srgbClr val="FF0000"/>
                </a:solidFill>
              </a:rPr>
              <a:t>gases</a:t>
            </a:r>
            <a:endParaRPr lang="en-GB" sz="900" u="sng" dirty="0">
              <a:solidFill>
                <a:srgbClr val="FF0000"/>
              </a:solidFill>
            </a:endParaRPr>
          </a:p>
          <a:p>
            <a:pPr marL="171450" indent="-171450">
              <a:buFont typeface="Arial" pitchFamily="34" charset="0"/>
              <a:buChar char="•"/>
            </a:pPr>
            <a:r>
              <a:rPr lang="en-GB" sz="900" dirty="0" smtClean="0"/>
              <a:t>They </a:t>
            </a:r>
            <a:r>
              <a:rPr lang="en-GB" sz="900" dirty="0"/>
              <a:t>are </a:t>
            </a:r>
            <a:r>
              <a:rPr lang="en-GB" sz="900" b="1" dirty="0"/>
              <a:t>very </a:t>
            </a:r>
            <a:r>
              <a:rPr lang="en-GB" sz="900" b="1" dirty="0" smtClean="0"/>
              <a:t>small</a:t>
            </a:r>
            <a:r>
              <a:rPr lang="en-GB" sz="900" dirty="0" smtClean="0"/>
              <a:t>, </a:t>
            </a:r>
            <a:r>
              <a:rPr lang="en-GB" sz="900" dirty="0"/>
              <a:t>however their </a:t>
            </a:r>
            <a:r>
              <a:rPr lang="en-GB" sz="900" dirty="0" smtClean="0"/>
              <a:t>are </a:t>
            </a:r>
            <a:r>
              <a:rPr lang="en-GB" sz="900" b="1" dirty="0"/>
              <a:t>millions</a:t>
            </a:r>
            <a:r>
              <a:rPr lang="en-GB" sz="900" dirty="0"/>
              <a:t> within the </a:t>
            </a:r>
            <a:r>
              <a:rPr lang="en-GB" sz="900" dirty="0" smtClean="0"/>
              <a:t>lungs – </a:t>
            </a:r>
            <a:r>
              <a:rPr lang="en-GB" sz="900" u="sng" dirty="0" smtClean="0">
                <a:solidFill>
                  <a:srgbClr val="FF0000"/>
                </a:solidFill>
              </a:rPr>
              <a:t>large surface area</a:t>
            </a:r>
            <a:endParaRPr lang="en-GB" sz="900" u="sng" dirty="0">
              <a:solidFill>
                <a:srgbClr val="FF0000"/>
              </a:solidFill>
            </a:endParaRPr>
          </a:p>
          <a:p>
            <a:pPr marL="171450" indent="-171450">
              <a:buFont typeface="Arial" pitchFamily="34" charset="0"/>
              <a:buChar char="•"/>
            </a:pPr>
            <a:r>
              <a:rPr lang="en-GB" sz="900" dirty="0"/>
              <a:t>Covered </a:t>
            </a:r>
            <a:r>
              <a:rPr lang="en-GB" sz="900" dirty="0" smtClean="0"/>
              <a:t>with </a:t>
            </a:r>
            <a:r>
              <a:rPr lang="en-GB" sz="900" b="1" dirty="0" smtClean="0"/>
              <a:t>huge network of </a:t>
            </a:r>
            <a:r>
              <a:rPr lang="en-GB" sz="900" b="1" dirty="0" smtClean="0"/>
              <a:t>capillaries</a:t>
            </a:r>
            <a:r>
              <a:rPr lang="en-GB" sz="900" dirty="0" smtClean="0"/>
              <a:t> – </a:t>
            </a:r>
            <a:r>
              <a:rPr lang="en-GB" sz="900" u="sng" dirty="0" smtClean="0">
                <a:solidFill>
                  <a:srgbClr val="FF0000"/>
                </a:solidFill>
              </a:rPr>
              <a:t>constant blood </a:t>
            </a:r>
            <a:r>
              <a:rPr lang="en-GB" sz="900" u="sng" dirty="0" smtClean="0">
                <a:solidFill>
                  <a:srgbClr val="FF0000"/>
                </a:solidFill>
              </a:rPr>
              <a:t>supply</a:t>
            </a:r>
          </a:p>
        </p:txBody>
      </p:sp>
      <p:sp>
        <p:nvSpPr>
          <p:cNvPr id="13" name="TextBox 12"/>
          <p:cNvSpPr txBox="1"/>
          <p:nvPr/>
        </p:nvSpPr>
        <p:spPr>
          <a:xfrm>
            <a:off x="15289" y="862123"/>
            <a:ext cx="3718736" cy="684803"/>
          </a:xfrm>
          <a:prstGeom prst="rect">
            <a:avLst/>
          </a:prstGeom>
          <a:noFill/>
        </p:spPr>
        <p:txBody>
          <a:bodyPr wrap="square" rtlCol="0">
            <a:spAutoFit/>
          </a:bodyPr>
          <a:lstStyle/>
          <a:p>
            <a:r>
              <a:rPr lang="en-GB" sz="900" b="1" dirty="0" smtClean="0"/>
              <a:t>Aerobic Respiration (exercise):</a:t>
            </a:r>
          </a:p>
          <a:p>
            <a:pPr marL="171450" indent="-171450">
              <a:buFont typeface="Arial" pitchFamily="34" charset="0"/>
              <a:buChar char="•"/>
            </a:pPr>
            <a:r>
              <a:rPr lang="en-GB" sz="700" dirty="0" smtClean="0"/>
              <a:t>Energy is created </a:t>
            </a:r>
            <a:r>
              <a:rPr lang="en-GB" sz="700" b="1" dirty="0" smtClean="0"/>
              <a:t>with</a:t>
            </a:r>
            <a:r>
              <a:rPr lang="en-GB" sz="700" dirty="0" smtClean="0"/>
              <a:t> the presence of oxygen.</a:t>
            </a:r>
          </a:p>
          <a:p>
            <a:pPr marL="171450" indent="-171450">
              <a:buFont typeface="Arial" pitchFamily="34" charset="0"/>
              <a:buChar char="•"/>
            </a:pPr>
            <a:r>
              <a:rPr lang="en-GB" sz="700" dirty="0" smtClean="0"/>
              <a:t>Used for </a:t>
            </a:r>
            <a:r>
              <a:rPr lang="en-GB" sz="700" b="1" dirty="0" smtClean="0"/>
              <a:t>low intensity</a:t>
            </a:r>
            <a:r>
              <a:rPr lang="en-GB" sz="700" dirty="0" smtClean="0"/>
              <a:t>, </a:t>
            </a:r>
            <a:r>
              <a:rPr lang="en-GB" sz="700" b="1" dirty="0" smtClean="0"/>
              <a:t>long duration </a:t>
            </a:r>
            <a:r>
              <a:rPr lang="en-GB" sz="700" dirty="0" smtClean="0"/>
              <a:t>activities.</a:t>
            </a:r>
          </a:p>
          <a:p>
            <a:pPr marL="171450" indent="-171450">
              <a:buFont typeface="Arial" pitchFamily="34" charset="0"/>
              <a:buChar char="•"/>
            </a:pPr>
            <a:r>
              <a:rPr lang="en-GB" sz="700" dirty="0"/>
              <a:t>Very effective method of producing </a:t>
            </a:r>
            <a:r>
              <a:rPr lang="en-GB" sz="700" dirty="0" smtClean="0"/>
              <a:t>energy. However </a:t>
            </a:r>
            <a:r>
              <a:rPr lang="en-GB" sz="700" dirty="0"/>
              <a:t>the process is slow and gradual, much slower than anaerobic</a:t>
            </a:r>
            <a:r>
              <a:rPr lang="en-GB" sz="700" dirty="0" smtClean="0"/>
              <a:t>.</a:t>
            </a:r>
            <a:endParaRPr lang="en-GB" sz="700" dirty="0"/>
          </a:p>
        </p:txBody>
      </p:sp>
      <p:sp>
        <p:nvSpPr>
          <p:cNvPr id="16" name="TextBox 15"/>
          <p:cNvSpPr txBox="1"/>
          <p:nvPr/>
        </p:nvSpPr>
        <p:spPr>
          <a:xfrm>
            <a:off x="14439" y="1474430"/>
            <a:ext cx="3539072" cy="984885"/>
          </a:xfrm>
          <a:prstGeom prst="rect">
            <a:avLst/>
          </a:prstGeom>
          <a:noFill/>
        </p:spPr>
        <p:txBody>
          <a:bodyPr wrap="square" rtlCol="0">
            <a:spAutoFit/>
          </a:bodyPr>
          <a:lstStyle/>
          <a:p>
            <a:r>
              <a:rPr lang="en-GB" sz="900" b="1" dirty="0" smtClean="0"/>
              <a:t>Anaerobic Respiration (exercise):</a:t>
            </a:r>
          </a:p>
          <a:p>
            <a:pPr marL="171450" indent="-171450">
              <a:buFont typeface="Arial" pitchFamily="34" charset="0"/>
              <a:buChar char="•"/>
            </a:pPr>
            <a:r>
              <a:rPr lang="en-GB" sz="700" dirty="0" smtClean="0"/>
              <a:t>Energy is created </a:t>
            </a:r>
            <a:r>
              <a:rPr lang="en-GB" sz="700" b="1" dirty="0" smtClean="0"/>
              <a:t>without</a:t>
            </a:r>
            <a:r>
              <a:rPr lang="en-GB" sz="700" dirty="0" smtClean="0"/>
              <a:t> the presence of oxygen.</a:t>
            </a:r>
          </a:p>
          <a:p>
            <a:pPr marL="171450" indent="-171450">
              <a:buFont typeface="Arial" pitchFamily="34" charset="0"/>
              <a:buChar char="•"/>
            </a:pPr>
            <a:r>
              <a:rPr lang="en-GB" sz="700" dirty="0"/>
              <a:t>This is not an efficient process as it produces 1/20</a:t>
            </a:r>
            <a:r>
              <a:rPr lang="en-GB" sz="700" baseline="30000" dirty="0"/>
              <a:t>th</a:t>
            </a:r>
            <a:r>
              <a:rPr lang="en-GB" sz="700" dirty="0"/>
              <a:t> as much energy as aerobic respiration.</a:t>
            </a:r>
          </a:p>
          <a:p>
            <a:pPr marL="171450" indent="-171450">
              <a:buFont typeface="Arial" pitchFamily="34" charset="0"/>
              <a:buChar char="•"/>
            </a:pPr>
            <a:r>
              <a:rPr lang="en-GB" sz="700" dirty="0"/>
              <a:t>However the process is three times as quick so energy can be produced for </a:t>
            </a:r>
            <a:r>
              <a:rPr lang="en-GB" sz="700" b="1" dirty="0"/>
              <a:t>high intensity </a:t>
            </a:r>
            <a:r>
              <a:rPr lang="en-GB" sz="700" dirty="0"/>
              <a:t>(explosive) activities performed over a </a:t>
            </a:r>
            <a:r>
              <a:rPr lang="en-GB" sz="700" b="1" dirty="0"/>
              <a:t>short period of time</a:t>
            </a:r>
            <a:r>
              <a:rPr lang="en-GB" sz="700" dirty="0"/>
              <a:t>.</a:t>
            </a:r>
          </a:p>
          <a:p>
            <a:pPr marL="171450" indent="-171450">
              <a:buFont typeface="Arial" pitchFamily="34" charset="0"/>
              <a:buChar char="•"/>
            </a:pPr>
            <a:r>
              <a:rPr lang="en-GB" sz="700" dirty="0"/>
              <a:t>After a short period of time performance drops as lactic acid builds up, resulting in oxygen debt.</a:t>
            </a:r>
          </a:p>
        </p:txBody>
      </p:sp>
      <p:sp>
        <p:nvSpPr>
          <p:cNvPr id="17" name="TextBox 16"/>
          <p:cNvSpPr txBox="1"/>
          <p:nvPr/>
        </p:nvSpPr>
        <p:spPr>
          <a:xfrm>
            <a:off x="0" y="2409902"/>
            <a:ext cx="3539073" cy="661720"/>
          </a:xfrm>
          <a:prstGeom prst="rect">
            <a:avLst/>
          </a:prstGeom>
          <a:noFill/>
        </p:spPr>
        <p:txBody>
          <a:bodyPr wrap="square" rtlCol="0">
            <a:spAutoFit/>
          </a:bodyPr>
          <a:lstStyle/>
          <a:p>
            <a:r>
              <a:rPr lang="en-GB" sz="900" b="1" dirty="0" smtClean="0"/>
              <a:t>Oxygen Debt</a:t>
            </a:r>
          </a:p>
          <a:p>
            <a:pPr marL="171450" indent="-171450">
              <a:buFont typeface="Arial" pitchFamily="34" charset="0"/>
              <a:buChar char="•"/>
            </a:pPr>
            <a:r>
              <a:rPr lang="en-GB" sz="700" dirty="0" smtClean="0"/>
              <a:t>The amount of oxygen needed to break down the lactic acid within the body.</a:t>
            </a:r>
          </a:p>
          <a:p>
            <a:pPr marL="171450" indent="-171450">
              <a:buFont typeface="Arial" pitchFamily="34" charset="0"/>
              <a:buChar char="•"/>
            </a:pPr>
            <a:r>
              <a:rPr lang="en-GB" sz="700" dirty="0" smtClean="0"/>
              <a:t>Lactic acid is produced due to the body not having enough oxygen to break down the glucose. This means that the glucose is only partially broken down.</a:t>
            </a:r>
          </a:p>
          <a:p>
            <a:pPr marL="171450" indent="-171450">
              <a:buFont typeface="Arial" pitchFamily="34" charset="0"/>
              <a:buChar char="•"/>
            </a:pPr>
            <a:r>
              <a:rPr lang="en-GB" sz="700" dirty="0" smtClean="0"/>
              <a:t>Oxygen is paid back when the performer has stopped working</a:t>
            </a:r>
            <a:endParaRPr lang="en-GB" sz="700" dirty="0"/>
          </a:p>
        </p:txBody>
      </p:sp>
      <p:sp>
        <p:nvSpPr>
          <p:cNvPr id="2" name="TextBox 1"/>
          <p:cNvSpPr txBox="1"/>
          <p:nvPr/>
        </p:nvSpPr>
        <p:spPr>
          <a:xfrm>
            <a:off x="4290482" y="4053981"/>
            <a:ext cx="4813542" cy="1361911"/>
          </a:xfrm>
          <a:prstGeom prst="rect">
            <a:avLst/>
          </a:prstGeom>
          <a:noFill/>
        </p:spPr>
        <p:txBody>
          <a:bodyPr wrap="square" rtlCol="0">
            <a:spAutoFit/>
          </a:bodyPr>
          <a:lstStyle/>
          <a:p>
            <a:r>
              <a:rPr lang="en-GB" sz="800" b="1" dirty="0" smtClean="0"/>
              <a:t>Exam Example:</a:t>
            </a:r>
          </a:p>
          <a:p>
            <a:r>
              <a:rPr lang="en-GB" sz="800" b="1" dirty="0" smtClean="0"/>
              <a:t>11) </a:t>
            </a:r>
            <a:r>
              <a:rPr lang="en-GB" sz="800" dirty="0"/>
              <a:t>As soon as we start to exercise our breathing rate and depth of breathing increases.</a:t>
            </a:r>
          </a:p>
          <a:p>
            <a:r>
              <a:rPr lang="en-GB" sz="800" dirty="0"/>
              <a:t>(a) Explain </a:t>
            </a:r>
            <a:r>
              <a:rPr lang="en-GB" sz="800" b="1" dirty="0"/>
              <a:t>two </a:t>
            </a:r>
            <a:r>
              <a:rPr lang="en-GB" sz="800" dirty="0"/>
              <a:t>reasons why the respiratory system responds in this way when</a:t>
            </a:r>
          </a:p>
          <a:p>
            <a:r>
              <a:rPr lang="en-GB" sz="800" dirty="0"/>
              <a:t>beginning exercise</a:t>
            </a:r>
            <a:r>
              <a:rPr lang="en-GB" sz="800" dirty="0" smtClean="0"/>
              <a:t>.</a:t>
            </a:r>
          </a:p>
          <a:p>
            <a:endParaRPr lang="en-GB" sz="800" dirty="0"/>
          </a:p>
          <a:p>
            <a:r>
              <a:rPr lang="en-GB" sz="800" dirty="0"/>
              <a:t>1. </a:t>
            </a:r>
            <a:r>
              <a:rPr lang="en-GB" sz="800" b="1" dirty="0"/>
              <a:t>Explanation  </a:t>
            </a:r>
            <a:r>
              <a:rPr lang="en-GB" sz="800" b="1" dirty="0" smtClean="0"/>
              <a:t>1: </a:t>
            </a:r>
            <a:r>
              <a:rPr lang="en-GB" sz="800" dirty="0" smtClean="0"/>
              <a:t>Increased/more </a:t>
            </a:r>
            <a:r>
              <a:rPr lang="en-GB" sz="800" dirty="0"/>
              <a:t>demand for oxygen (1) </a:t>
            </a:r>
            <a:r>
              <a:rPr lang="en-GB" sz="800" dirty="0" smtClean="0"/>
              <a:t>to </a:t>
            </a:r>
            <a:r>
              <a:rPr lang="en-GB" sz="800" dirty="0"/>
              <a:t>supply (working) muscles/because need (more) energy for exercise/removal of lactate/removal of lactic acid (1) </a:t>
            </a:r>
          </a:p>
          <a:p>
            <a:endParaRPr lang="en-GB" sz="800" dirty="0" smtClean="0"/>
          </a:p>
          <a:p>
            <a:r>
              <a:rPr lang="en-GB" sz="800" dirty="0" smtClean="0"/>
              <a:t>2</a:t>
            </a:r>
            <a:r>
              <a:rPr lang="en-GB" sz="800" dirty="0"/>
              <a:t>. </a:t>
            </a:r>
            <a:r>
              <a:rPr lang="en-GB" sz="800" b="1" dirty="0" smtClean="0"/>
              <a:t>Explanation 2: </a:t>
            </a:r>
            <a:r>
              <a:rPr lang="en-GB" sz="800" b="1" dirty="0"/>
              <a:t> </a:t>
            </a:r>
            <a:r>
              <a:rPr lang="en-GB" sz="800" dirty="0" smtClean="0"/>
              <a:t>More </a:t>
            </a:r>
            <a:r>
              <a:rPr lang="en-GB" sz="800" dirty="0"/>
              <a:t>carbon dioxide is produced during exercise </a:t>
            </a:r>
            <a:r>
              <a:rPr lang="en-GB" sz="800" b="1" dirty="0"/>
              <a:t>(1) </a:t>
            </a:r>
            <a:r>
              <a:rPr lang="en-GB" sz="800" dirty="0" smtClean="0"/>
              <a:t>therefore </a:t>
            </a:r>
            <a:r>
              <a:rPr lang="en-GB" sz="800" dirty="0"/>
              <a:t>there is an increased need to remove carbon dioxide </a:t>
            </a:r>
            <a:r>
              <a:rPr lang="en-GB" sz="800" b="1" dirty="0"/>
              <a:t>(1) </a:t>
            </a:r>
            <a:r>
              <a:rPr lang="en-GB" sz="1050" dirty="0"/>
              <a:t>	</a:t>
            </a:r>
          </a:p>
        </p:txBody>
      </p:sp>
      <p:sp>
        <p:nvSpPr>
          <p:cNvPr id="14" name="TextBox 13"/>
          <p:cNvSpPr txBox="1"/>
          <p:nvPr/>
        </p:nvSpPr>
        <p:spPr>
          <a:xfrm>
            <a:off x="5796135" y="2203702"/>
            <a:ext cx="1224137" cy="261610"/>
          </a:xfrm>
          <a:prstGeom prst="rect">
            <a:avLst/>
          </a:prstGeom>
          <a:noFill/>
        </p:spPr>
        <p:txBody>
          <a:bodyPr wrap="square" rtlCol="0">
            <a:spAutoFit/>
          </a:bodyPr>
          <a:lstStyle/>
          <a:p>
            <a:r>
              <a:rPr lang="en-GB" sz="1100" b="1" u="sng" dirty="0" smtClean="0"/>
              <a:t>Spirometer Trace</a:t>
            </a:r>
          </a:p>
        </p:txBody>
      </p:sp>
      <p:pic>
        <p:nvPicPr>
          <p:cNvPr id="1026" name="Picture 2" descr="https://upload.wikimedia.org/wikipedia/en/thumb/1/16/Lungvolumes_Updated.png/550px-Lungvolumes_Updat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2220537"/>
            <a:ext cx="2909850" cy="180410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4246979" y="2990327"/>
            <a:ext cx="2808313" cy="1061829"/>
          </a:xfrm>
          <a:prstGeom prst="rect">
            <a:avLst/>
          </a:prstGeom>
          <a:noFill/>
        </p:spPr>
        <p:txBody>
          <a:bodyPr wrap="square" rtlCol="0">
            <a:spAutoFit/>
          </a:bodyPr>
          <a:lstStyle/>
          <a:p>
            <a:r>
              <a:rPr lang="en-GB" sz="900" b="1" dirty="0" smtClean="0"/>
              <a:t>During Exercise the following happens:</a:t>
            </a:r>
            <a:endParaRPr lang="en-GB" sz="900" b="1" dirty="0" smtClean="0"/>
          </a:p>
          <a:p>
            <a:pPr marL="457200" indent="-457200">
              <a:buAutoNum type="arabicParenR"/>
            </a:pPr>
            <a:r>
              <a:rPr lang="en-GB" sz="900" dirty="0" smtClean="0"/>
              <a:t>Respiratory rate - </a:t>
            </a:r>
            <a:r>
              <a:rPr lang="en-GB" sz="900" dirty="0" smtClean="0"/>
              <a:t>Increases</a:t>
            </a:r>
            <a:endParaRPr lang="en-GB" sz="900" dirty="0" smtClean="0"/>
          </a:p>
          <a:p>
            <a:pPr marL="457200" indent="-457200">
              <a:buAutoNum type="arabicParenR"/>
            </a:pPr>
            <a:r>
              <a:rPr lang="en-GB" sz="900" dirty="0" smtClean="0"/>
              <a:t>Tidal volume – </a:t>
            </a:r>
            <a:r>
              <a:rPr lang="en-GB" sz="900" dirty="0" smtClean="0"/>
              <a:t>increases</a:t>
            </a:r>
            <a:endParaRPr lang="en-GB" sz="900" dirty="0" smtClean="0"/>
          </a:p>
          <a:p>
            <a:pPr marL="457200" indent="-457200">
              <a:buAutoNum type="arabicParenR"/>
            </a:pPr>
            <a:r>
              <a:rPr lang="en-GB" sz="900" dirty="0" smtClean="0"/>
              <a:t>Minute Volume= </a:t>
            </a:r>
            <a:r>
              <a:rPr lang="en-GB" sz="900" dirty="0" smtClean="0"/>
              <a:t>increases</a:t>
            </a:r>
          </a:p>
          <a:p>
            <a:pPr marL="457200" indent="-457200">
              <a:buAutoNum type="arabicParenR"/>
            </a:pPr>
            <a:r>
              <a:rPr lang="en-GB" sz="900" dirty="0" smtClean="0"/>
              <a:t>Residual volume = stays the same.</a:t>
            </a:r>
          </a:p>
          <a:p>
            <a:pPr marL="457200" indent="-457200">
              <a:buAutoNum type="arabicParenR"/>
            </a:pPr>
            <a:r>
              <a:rPr lang="en-GB" sz="900" dirty="0" smtClean="0"/>
              <a:t>Expiratory reserve volume (ERV) = decreases</a:t>
            </a:r>
          </a:p>
          <a:p>
            <a:pPr marL="457200" indent="-457200">
              <a:buAutoNum type="arabicParenR"/>
            </a:pPr>
            <a:r>
              <a:rPr lang="en-GB" sz="900" dirty="0" smtClean="0"/>
              <a:t>Inspiratory reserve volume (IRV) = decreases</a:t>
            </a:r>
          </a:p>
        </p:txBody>
      </p:sp>
      <p:sp>
        <p:nvSpPr>
          <p:cNvPr id="18" name="TextBox 17"/>
          <p:cNvSpPr txBox="1"/>
          <p:nvPr/>
        </p:nvSpPr>
        <p:spPr>
          <a:xfrm>
            <a:off x="7219" y="3061401"/>
            <a:ext cx="4239760" cy="2231380"/>
          </a:xfrm>
          <a:prstGeom prst="rect">
            <a:avLst/>
          </a:prstGeom>
          <a:noFill/>
        </p:spPr>
        <p:txBody>
          <a:bodyPr wrap="square" rtlCol="0">
            <a:spAutoFit/>
          </a:bodyPr>
          <a:lstStyle/>
          <a:p>
            <a:r>
              <a:rPr lang="en-GB" sz="1100" b="1" u="sng" dirty="0" smtClean="0"/>
              <a:t>Inspiration / Expiration</a:t>
            </a:r>
            <a:endParaRPr lang="en-GB" sz="1100" b="1" u="sng" dirty="0" smtClean="0"/>
          </a:p>
          <a:p>
            <a:r>
              <a:rPr lang="en-GB" sz="800" b="1" dirty="0" smtClean="0"/>
              <a:t>Inspiration (How we breathe in):</a:t>
            </a:r>
          </a:p>
          <a:p>
            <a:pPr marL="171450" indent="-171450">
              <a:buFont typeface="Arial" panose="020B0604020202020204" pitchFamily="34" charset="0"/>
              <a:buChar char="•"/>
            </a:pPr>
            <a:r>
              <a:rPr lang="en-GB" sz="800" dirty="0" smtClean="0"/>
              <a:t>The </a:t>
            </a:r>
            <a:r>
              <a:rPr lang="en-GB" sz="800" dirty="0" smtClean="0"/>
              <a:t>diaphragm contracts and flattens.</a:t>
            </a:r>
          </a:p>
          <a:p>
            <a:pPr marL="171450" indent="-171450">
              <a:buFont typeface="Arial" panose="020B0604020202020204" pitchFamily="34" charset="0"/>
              <a:buChar char="•"/>
            </a:pPr>
            <a:r>
              <a:rPr lang="en-GB" sz="800" dirty="0" smtClean="0"/>
              <a:t>The intercostal muscles contract which causes the rib cage to rise.</a:t>
            </a:r>
          </a:p>
          <a:p>
            <a:pPr marL="171450" indent="-171450">
              <a:buFont typeface="Arial" panose="020B0604020202020204" pitchFamily="34" charset="0"/>
              <a:buChar char="•"/>
            </a:pPr>
            <a:r>
              <a:rPr lang="en-GB" sz="800" dirty="0" smtClean="0"/>
              <a:t>Both these actions cause the chest cavity to increase in size / volume.</a:t>
            </a:r>
          </a:p>
          <a:p>
            <a:pPr marL="171450" indent="-171450">
              <a:buFont typeface="Arial" panose="020B0604020202020204" pitchFamily="34" charset="0"/>
              <a:buChar char="•"/>
            </a:pPr>
            <a:r>
              <a:rPr lang="en-GB" sz="800" dirty="0" smtClean="0"/>
              <a:t>This reduces the pressure in the chest cavity, due to this the air passes from the higher pressure outside </a:t>
            </a:r>
            <a:r>
              <a:rPr lang="en-GB" sz="800" dirty="0" smtClean="0"/>
              <a:t>of the lungs to the lower pressure inside the lungs.</a:t>
            </a:r>
          </a:p>
          <a:p>
            <a:pPr marL="171450" indent="-171450">
              <a:buFont typeface="Arial" panose="020B0604020202020204" pitchFamily="34" charset="0"/>
              <a:buChar char="•"/>
            </a:pPr>
            <a:r>
              <a:rPr lang="en-GB" sz="800" dirty="0" smtClean="0"/>
              <a:t>This causes the lungs to expand and fill the chest cavity</a:t>
            </a:r>
          </a:p>
          <a:p>
            <a:endParaRPr lang="en-GB" sz="800" dirty="0"/>
          </a:p>
          <a:p>
            <a:r>
              <a:rPr lang="en-GB" sz="800" b="1" dirty="0" smtClean="0"/>
              <a:t>Expiration (How we breathe out):</a:t>
            </a:r>
          </a:p>
          <a:p>
            <a:pPr marL="171450" indent="-171450">
              <a:buFont typeface="Arial" panose="020B0604020202020204" pitchFamily="34" charset="0"/>
              <a:buChar char="•"/>
            </a:pPr>
            <a:r>
              <a:rPr lang="en-GB" sz="800" dirty="0" smtClean="0"/>
              <a:t>The diaphragm relaxes and bulges up, returning to its original dome shape.</a:t>
            </a:r>
          </a:p>
          <a:p>
            <a:pPr marL="171450" indent="-171450">
              <a:buFont typeface="Arial" panose="020B0604020202020204" pitchFamily="34" charset="0"/>
              <a:buChar char="•"/>
            </a:pPr>
            <a:r>
              <a:rPr lang="en-GB" sz="800" dirty="0" smtClean="0"/>
              <a:t>The intercostal muscles also relax causing the ribs cage to lower.</a:t>
            </a:r>
          </a:p>
          <a:p>
            <a:pPr marL="171450" indent="-171450">
              <a:buFont typeface="Arial" panose="020B0604020202020204" pitchFamily="34" charset="0"/>
              <a:buChar char="•"/>
            </a:pPr>
            <a:r>
              <a:rPr lang="en-GB" sz="800" dirty="0" smtClean="0"/>
              <a:t>Both these actions cause the chest cavity to decrease in size / volume.</a:t>
            </a:r>
          </a:p>
          <a:p>
            <a:pPr marL="171450" indent="-171450">
              <a:buFont typeface="Arial" panose="020B0604020202020204" pitchFamily="34" charset="0"/>
              <a:buChar char="•"/>
            </a:pPr>
            <a:r>
              <a:rPr lang="en-GB" sz="800" dirty="0" smtClean="0"/>
              <a:t>The reduction in the size of the chest cavity increases the pressure of the air in the lungs and causes it to be expelled.</a:t>
            </a:r>
          </a:p>
          <a:p>
            <a:pPr marL="171450" indent="-171450">
              <a:buFont typeface="Arial" panose="020B0604020202020204" pitchFamily="34" charset="0"/>
              <a:buChar char="•"/>
            </a:pPr>
            <a:r>
              <a:rPr lang="en-GB" sz="800" dirty="0" smtClean="0"/>
              <a:t>The air passes from the high pressure in the lungs to the low pressure in the bronchi and trachea.</a:t>
            </a:r>
          </a:p>
        </p:txBody>
      </p:sp>
      <p:pic>
        <p:nvPicPr>
          <p:cNvPr id="3" name="Picture 2"/>
          <p:cNvPicPr>
            <a:picLocks noChangeAspect="1"/>
          </p:cNvPicPr>
          <p:nvPr/>
        </p:nvPicPr>
        <p:blipFill>
          <a:blip r:embed="rId3"/>
          <a:stretch>
            <a:fillRect/>
          </a:stretch>
        </p:blipFill>
        <p:spPr>
          <a:xfrm>
            <a:off x="421850" y="5262676"/>
            <a:ext cx="3410497" cy="1564281"/>
          </a:xfrm>
          <a:prstGeom prst="rect">
            <a:avLst/>
          </a:prstGeom>
        </p:spPr>
      </p:pic>
      <p:sp>
        <p:nvSpPr>
          <p:cNvPr id="19" name="TextBox 18"/>
          <p:cNvSpPr txBox="1"/>
          <p:nvPr/>
        </p:nvSpPr>
        <p:spPr>
          <a:xfrm>
            <a:off x="4307918" y="5414826"/>
            <a:ext cx="4510469" cy="1354217"/>
          </a:xfrm>
          <a:prstGeom prst="rect">
            <a:avLst/>
          </a:prstGeom>
          <a:noFill/>
        </p:spPr>
        <p:txBody>
          <a:bodyPr wrap="square" rtlCol="0">
            <a:spAutoFit/>
          </a:bodyPr>
          <a:lstStyle/>
          <a:p>
            <a:r>
              <a:rPr lang="en-GB" sz="900" b="1" u="sng" dirty="0" smtClean="0"/>
              <a:t>Additional muscles used during inspiration and expiration during exercise</a:t>
            </a:r>
            <a:r>
              <a:rPr lang="en-GB" sz="900" b="1" dirty="0" smtClean="0"/>
              <a:t>:</a:t>
            </a:r>
          </a:p>
          <a:p>
            <a:endParaRPr lang="en-GB" sz="900" b="1" dirty="0"/>
          </a:p>
          <a:p>
            <a:r>
              <a:rPr lang="en-GB" sz="800" b="1" dirty="0" smtClean="0"/>
              <a:t>During inspiration:</a:t>
            </a:r>
          </a:p>
          <a:p>
            <a:r>
              <a:rPr lang="en-GB" sz="800" dirty="0" smtClean="0"/>
              <a:t>When exercising the </a:t>
            </a:r>
            <a:r>
              <a:rPr lang="en-GB" sz="800" b="1" dirty="0" smtClean="0"/>
              <a:t>PECTORALS</a:t>
            </a:r>
            <a:r>
              <a:rPr lang="en-GB" sz="800" dirty="0" smtClean="0"/>
              <a:t> and </a:t>
            </a:r>
            <a:r>
              <a:rPr lang="en-GB" sz="800" b="1" dirty="0" smtClean="0"/>
              <a:t>STERNOCLEIDOMASTOID</a:t>
            </a:r>
            <a:r>
              <a:rPr lang="en-GB" sz="800" dirty="0" smtClean="0"/>
              <a:t> muscles contract assisting the performer inhale air. These allow the chest cavity to further increase in size (have a larger volume) so more air can enter the lungs.</a:t>
            </a:r>
          </a:p>
          <a:p>
            <a:endParaRPr lang="en-GB" sz="800" b="1" dirty="0"/>
          </a:p>
          <a:p>
            <a:r>
              <a:rPr lang="en-GB" sz="800" b="1" dirty="0" smtClean="0"/>
              <a:t>During expiration:</a:t>
            </a:r>
          </a:p>
          <a:p>
            <a:r>
              <a:rPr lang="en-GB" sz="800" dirty="0" smtClean="0"/>
              <a:t>When exercising the </a:t>
            </a:r>
            <a:r>
              <a:rPr lang="en-GB" sz="800" b="1" dirty="0" smtClean="0"/>
              <a:t>ABDOMINAL</a:t>
            </a:r>
            <a:r>
              <a:rPr lang="en-GB" sz="800" dirty="0" smtClean="0"/>
              <a:t> muscles contract  assisting the performer exhale air. </a:t>
            </a:r>
            <a:r>
              <a:rPr lang="en-GB" sz="800" dirty="0" smtClean="0"/>
              <a:t>They help force air out of the lungs faster and so speed up expiration.</a:t>
            </a:r>
            <a:endParaRPr lang="en-GB" sz="800" dirty="0" smtClean="0"/>
          </a:p>
        </p:txBody>
      </p:sp>
    </p:spTree>
    <p:extLst>
      <p:ext uri="{BB962C8B-B14F-4D97-AF65-F5344CB8AC3E}">
        <p14:creationId xmlns:p14="http://schemas.microsoft.com/office/powerpoint/2010/main" val="1991835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marL="0" indent="0">
              <a:buNone/>
            </a:pPr>
            <a:r>
              <a:rPr lang="en-GB" sz="1400" b="1" u="sng" dirty="0" smtClean="0"/>
              <a:t>The Pathway of Air into the Body</a:t>
            </a:r>
          </a:p>
          <a:p>
            <a:r>
              <a:rPr lang="en-GB" sz="1200" dirty="0" smtClean="0"/>
              <a:t>When we breathe in, air moves through the </a:t>
            </a:r>
            <a:r>
              <a:rPr lang="en-GB" sz="1200" u="sng" dirty="0" smtClean="0"/>
              <a:t>mouth and nose</a:t>
            </a:r>
            <a:r>
              <a:rPr lang="en-GB" sz="1200" dirty="0" smtClean="0"/>
              <a:t>. </a:t>
            </a:r>
          </a:p>
          <a:p>
            <a:r>
              <a:rPr lang="en-GB" sz="1200" dirty="0" smtClean="0"/>
              <a:t>It then travels down the </a:t>
            </a:r>
            <a:r>
              <a:rPr lang="en-GB" sz="1200" u="sng" dirty="0" smtClean="0"/>
              <a:t>trachea</a:t>
            </a:r>
            <a:r>
              <a:rPr lang="en-GB" sz="1200" dirty="0" smtClean="0"/>
              <a:t>. The inner surface of the trachea is covered in tiny hairs called </a:t>
            </a:r>
            <a:r>
              <a:rPr lang="en-GB" sz="1200" b="1" dirty="0" smtClean="0"/>
              <a:t>CILIA</a:t>
            </a:r>
            <a:r>
              <a:rPr lang="en-GB" sz="1200" dirty="0" smtClean="0"/>
              <a:t>, which catch particles of dust. The trachea is kept open </a:t>
            </a:r>
            <a:r>
              <a:rPr lang="en-GB" sz="1200" b="1" dirty="0" smtClean="0"/>
              <a:t>by RINGS OF CARTILAGE</a:t>
            </a:r>
            <a:r>
              <a:rPr lang="en-GB" sz="1200" dirty="0" smtClean="0"/>
              <a:t>.</a:t>
            </a:r>
          </a:p>
          <a:p>
            <a:r>
              <a:rPr lang="en-GB" sz="1200" dirty="0" smtClean="0"/>
              <a:t>Near the lungs the trachea divides into two tubes called </a:t>
            </a:r>
            <a:r>
              <a:rPr lang="en-GB" sz="1200" u="sng" dirty="0" smtClean="0"/>
              <a:t>bronchi</a:t>
            </a:r>
            <a:r>
              <a:rPr lang="en-GB" sz="1200" dirty="0" smtClean="0"/>
              <a:t> (one enters left lung and the other the right). </a:t>
            </a:r>
          </a:p>
          <a:p>
            <a:r>
              <a:rPr lang="en-GB" sz="1200" dirty="0" smtClean="0"/>
              <a:t>Once in the lungs the bronchi split into smaller bronchi before dividing into even smaller tubes called </a:t>
            </a:r>
            <a:r>
              <a:rPr lang="en-GB" sz="1200" u="sng" dirty="0" smtClean="0"/>
              <a:t>bronchioles</a:t>
            </a:r>
            <a:r>
              <a:rPr lang="en-GB" sz="1200" dirty="0" smtClean="0"/>
              <a:t>. </a:t>
            </a:r>
          </a:p>
          <a:p>
            <a:r>
              <a:rPr lang="en-GB" sz="1200" dirty="0" smtClean="0"/>
              <a:t>At the end of each bronchiole are openings to the </a:t>
            </a:r>
            <a:r>
              <a:rPr lang="en-GB" sz="1200" u="sng" dirty="0" smtClean="0"/>
              <a:t>alveoli</a:t>
            </a:r>
            <a:r>
              <a:rPr lang="en-GB" sz="1200" dirty="0" smtClean="0"/>
              <a:t>. There are usually several alveoli coming from one bronchiole, forming a little clump that resembles a cluster of grapes.</a:t>
            </a:r>
          </a:p>
          <a:p>
            <a:r>
              <a:rPr lang="en-GB" sz="1200" dirty="0" smtClean="0"/>
              <a:t>At the alveoli gaseous exchange occurs. Capillaries carrying blood surround each alveoli resulting in oxygen being passed into the bloodstream from the alveoli in exchange for carbon dioxide which passes from the blood stream into </a:t>
            </a:r>
            <a:r>
              <a:rPr lang="en-GB" sz="1200" dirty="0"/>
              <a:t>t</a:t>
            </a:r>
            <a:r>
              <a:rPr lang="en-GB" sz="1200" dirty="0" smtClean="0"/>
              <a:t>he alveoli.</a:t>
            </a:r>
            <a:endParaRPr lang="en-GB" sz="1200" dirty="0"/>
          </a:p>
        </p:txBody>
      </p:sp>
      <p:pic>
        <p:nvPicPr>
          <p:cNvPr id="2050" name="Picture 2" descr="Image result for pathway of air into the lun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2636912"/>
            <a:ext cx="3960440" cy="2614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601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74680c9d4a4bfb9d05f546411829a88b">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59684977595b47a425feb18d4a61deb0"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E46AD29-DC66-4347-A07E-942E1F223549}"/>
</file>

<file path=customXml/itemProps2.xml><?xml version="1.0" encoding="utf-8"?>
<ds:datastoreItem xmlns:ds="http://schemas.openxmlformats.org/officeDocument/2006/customXml" ds:itemID="{A315D911-0871-40FB-8487-CFC9F58A68DE}"/>
</file>

<file path=customXml/itemProps3.xml><?xml version="1.0" encoding="utf-8"?>
<ds:datastoreItem xmlns:ds="http://schemas.openxmlformats.org/officeDocument/2006/customXml" ds:itemID="{F6756512-A27E-4B57-A9B8-744218B7D989}"/>
</file>

<file path=docProps/app.xml><?xml version="1.0" encoding="utf-8"?>
<Properties xmlns="http://schemas.openxmlformats.org/officeDocument/2006/extended-properties" xmlns:vt="http://schemas.openxmlformats.org/officeDocument/2006/docPropsVTypes">
  <TotalTime>706</TotalTime>
  <Words>965</Words>
  <Application>Microsoft Office PowerPoint</Application>
  <PresentationFormat>On-screen Show (4:3)</PresentationFormat>
  <Paragraphs>76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Wingdings</vt:lpstr>
      <vt:lpstr>Office Theme</vt:lpstr>
      <vt:lpstr>PowerPoint Presentation</vt:lpstr>
      <vt:lpstr>PowerPoint Presentation</vt:lpstr>
    </vt:vector>
  </TitlesOfParts>
  <Company>Hodgson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Paul Egan</cp:lastModifiedBy>
  <cp:revision>73</cp:revision>
  <cp:lastPrinted>2016-05-12T07:25:34Z</cp:lastPrinted>
  <dcterms:created xsi:type="dcterms:W3CDTF">2015-05-14T06:37:39Z</dcterms:created>
  <dcterms:modified xsi:type="dcterms:W3CDTF">2018-03-18T09:44:01Z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ies>
</file>