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5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196E525-927B-47D6-80CC-2E3114CF2C7D}"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581331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96E525-927B-47D6-80CC-2E3114CF2C7D}"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238210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96E525-927B-47D6-80CC-2E3114CF2C7D}"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455841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196E525-927B-47D6-80CC-2E3114CF2C7D}"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2656268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196E525-927B-47D6-80CC-2E3114CF2C7D}" type="datetimeFigureOut">
              <a:rPr lang="en-GB" smtClean="0"/>
              <a:t>21/03/2018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183770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196E525-927B-47D6-80CC-2E3114CF2C7D}" type="datetimeFigureOut">
              <a:rPr lang="en-GB" smtClean="0"/>
              <a:t>21/03/2018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407693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96E525-927B-47D6-80CC-2E3114CF2C7D}" type="datetimeFigureOut">
              <a:rPr lang="en-GB" smtClean="0"/>
              <a:t>21/03/2018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4238047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96E525-927B-47D6-80CC-2E3114CF2C7D}"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240231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96E525-927B-47D6-80CC-2E3114CF2C7D}"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3537821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96E525-927B-47D6-80CC-2E3114CF2C7D}"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1984068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196E525-927B-47D6-80CC-2E3114CF2C7D}"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5E2169-D62E-4CB8-9212-6D481216F5BB}" type="slidenum">
              <a:rPr lang="en-GB" smtClean="0"/>
              <a:t>‹#›</a:t>
            </a:fld>
            <a:endParaRPr lang="en-GB"/>
          </a:p>
        </p:txBody>
      </p:sp>
    </p:spTree>
    <p:extLst>
      <p:ext uri="{BB962C8B-B14F-4D97-AF65-F5344CB8AC3E}">
        <p14:creationId xmlns:p14="http://schemas.microsoft.com/office/powerpoint/2010/main" val="1968483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96E525-927B-47D6-80CC-2E3114CF2C7D}" type="datetimeFigureOut">
              <a:rPr lang="en-GB" smtClean="0"/>
              <a:t>21/03/2018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5E2169-D62E-4CB8-9212-6D481216F5BB}" type="slidenum">
              <a:rPr lang="en-GB" smtClean="0"/>
              <a:t>‹#›</a:t>
            </a:fld>
            <a:endParaRPr lang="en-GB"/>
          </a:p>
        </p:txBody>
      </p:sp>
    </p:spTree>
    <p:extLst>
      <p:ext uri="{BB962C8B-B14F-4D97-AF65-F5344CB8AC3E}">
        <p14:creationId xmlns:p14="http://schemas.microsoft.com/office/powerpoint/2010/main" val="4038390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hyperlink" Target="http://www.google.co.uk/url?sa=i&amp;rct=j&amp;q=&amp;esrc=s&amp;source=images&amp;cd=&amp;cad=rja&amp;uact=8&amp;ved=2ahUKEwihhYCQif3ZAhUElxQKHT6ACo8QjRx6BAgAEAU&amp;url=http://physicaltherapyweb.com/hyper-extension-internal-rotation-heri-test/&amp;psig=AOvVaw3VePkuxYBeT6PI8UQDIx0u&amp;ust=1521709858859447" TargetMode="External"/><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google.co.uk/url?sa=i&amp;rct=j&amp;q=&amp;esrc=s&amp;source=images&amp;cd=&amp;cad=rja&amp;uact=8&amp;ved=2ahUKEwiupobcjP3ZAhUDtxQKHceMBdAQjRx6BAgAEAU&amp;url=http://www.racerxvt.com/article/core-training-for-sports-performance&amp;psig=AOvVaw3ZXNG3G5CnabzaplGcTsYO&amp;ust=1521710812739155" TargetMode="External"/><Relationship Id="rId11" Type="http://schemas.openxmlformats.org/officeDocument/2006/relationships/hyperlink" Target="http://www.google.co.uk/url?sa=i&amp;rct=j&amp;q=&amp;esrc=s&amp;source=images&amp;cd=&amp;cad=rja&amp;uact=8&amp;ved=2ahUKEwixuvbakf3ZAhULtxQKHbkWB_YQjRx6BAgAEAU&amp;url=http://www.nolanlee.com/blog/anatomy-language-part-ii&amp;psig=AOvVaw0tTEdtxDdBdF6MoqizMED2&amp;ust=1521712151146348"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707" y="185038"/>
            <a:ext cx="1223787" cy="2988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Image result for flexion and extension of the shoulder">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99" y="5630914"/>
            <a:ext cx="1187135" cy="14777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751" y="4817517"/>
            <a:ext cx="1153828" cy="846386"/>
          </a:xfrm>
          <a:prstGeom prst="rect">
            <a:avLst/>
          </a:prstGeom>
          <a:noFill/>
        </p:spPr>
        <p:txBody>
          <a:bodyPr wrap="square" rtlCol="0">
            <a:spAutoFit/>
          </a:bodyPr>
          <a:lstStyle/>
          <a:p>
            <a:pPr algn="ctr"/>
            <a:r>
              <a:rPr lang="en-GB" sz="700" b="1" u="sng" dirty="0" smtClean="0"/>
              <a:t>Flexion and extension at the shoulder</a:t>
            </a:r>
          </a:p>
          <a:p>
            <a:r>
              <a:rPr lang="en-GB" sz="700" dirty="0" smtClean="0"/>
              <a:t>- The </a:t>
            </a:r>
            <a:r>
              <a:rPr lang="en-GB" sz="700" b="1" dirty="0" smtClean="0"/>
              <a:t>Deltoid</a:t>
            </a:r>
            <a:r>
              <a:rPr lang="en-GB" sz="700" dirty="0" smtClean="0"/>
              <a:t> causes flexion at the shoulder</a:t>
            </a:r>
          </a:p>
          <a:p>
            <a:r>
              <a:rPr lang="en-GB" sz="700" dirty="0" smtClean="0"/>
              <a:t>- The </a:t>
            </a:r>
            <a:r>
              <a:rPr lang="en-GB" sz="700" b="1" dirty="0" err="1" smtClean="0"/>
              <a:t>Latissimus</a:t>
            </a:r>
            <a:r>
              <a:rPr lang="en-GB" sz="700" b="1" dirty="0" smtClean="0"/>
              <a:t> </a:t>
            </a:r>
            <a:r>
              <a:rPr lang="en-GB" sz="700" b="1" dirty="0" err="1" smtClean="0"/>
              <a:t>dorsi</a:t>
            </a:r>
            <a:r>
              <a:rPr lang="en-GB" sz="700" b="1" dirty="0" smtClean="0"/>
              <a:t> </a:t>
            </a:r>
            <a:r>
              <a:rPr lang="en-GB" sz="700" dirty="0" smtClean="0"/>
              <a:t>causes extension at the shoulder</a:t>
            </a:r>
            <a:endParaRPr lang="en-GB" sz="700" dirty="0"/>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5565818"/>
            <a:ext cx="914286" cy="118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203559" y="4827031"/>
            <a:ext cx="1153828" cy="738664"/>
          </a:xfrm>
          <a:prstGeom prst="rect">
            <a:avLst/>
          </a:prstGeom>
          <a:noFill/>
        </p:spPr>
        <p:txBody>
          <a:bodyPr wrap="square" rtlCol="0">
            <a:spAutoFit/>
          </a:bodyPr>
          <a:lstStyle/>
          <a:p>
            <a:pPr algn="ctr"/>
            <a:r>
              <a:rPr lang="en-GB" sz="700" b="1" u="sng" dirty="0" smtClean="0"/>
              <a:t>Flexion and extension at the elbow</a:t>
            </a:r>
          </a:p>
          <a:p>
            <a:r>
              <a:rPr lang="en-GB" sz="700" dirty="0" smtClean="0"/>
              <a:t>- The</a:t>
            </a:r>
            <a:r>
              <a:rPr lang="en-GB" sz="700" b="1" dirty="0" smtClean="0"/>
              <a:t> Biceps</a:t>
            </a:r>
            <a:r>
              <a:rPr lang="en-GB" sz="700" dirty="0" smtClean="0"/>
              <a:t> cause flexion at the elbow</a:t>
            </a:r>
          </a:p>
          <a:p>
            <a:r>
              <a:rPr lang="en-GB" sz="700" dirty="0" smtClean="0"/>
              <a:t>- The</a:t>
            </a:r>
            <a:r>
              <a:rPr lang="en-GB" sz="700" b="1" dirty="0" smtClean="0"/>
              <a:t> Triceps </a:t>
            </a:r>
            <a:r>
              <a:rPr lang="en-GB" sz="700" dirty="0" smtClean="0"/>
              <a:t>cause extension at the elbow</a:t>
            </a:r>
            <a:endParaRPr lang="en-GB" sz="700" dirty="0"/>
          </a:p>
        </p:txBody>
      </p:sp>
      <p:pic>
        <p:nvPicPr>
          <p:cNvPr id="1031" name="Picture 7" descr="Image result for flexion and extension at the knee">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7744" y="5708116"/>
            <a:ext cx="1296144" cy="104339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473313" y="4823293"/>
            <a:ext cx="1153828" cy="738664"/>
          </a:xfrm>
          <a:prstGeom prst="rect">
            <a:avLst/>
          </a:prstGeom>
          <a:noFill/>
        </p:spPr>
        <p:txBody>
          <a:bodyPr wrap="square" rtlCol="0">
            <a:spAutoFit/>
          </a:bodyPr>
          <a:lstStyle/>
          <a:p>
            <a:pPr algn="ctr"/>
            <a:r>
              <a:rPr lang="en-GB" sz="700" b="1" u="sng" dirty="0" smtClean="0"/>
              <a:t>Flexion and extension at the knee</a:t>
            </a:r>
          </a:p>
          <a:p>
            <a:r>
              <a:rPr lang="en-GB" sz="700" dirty="0" smtClean="0"/>
              <a:t> - The</a:t>
            </a:r>
            <a:r>
              <a:rPr lang="en-GB" sz="700" b="1" dirty="0" smtClean="0"/>
              <a:t> Hamstrings</a:t>
            </a:r>
            <a:r>
              <a:rPr lang="en-GB" sz="700" dirty="0" smtClean="0"/>
              <a:t> cause flexion at the knee</a:t>
            </a:r>
          </a:p>
          <a:p>
            <a:r>
              <a:rPr lang="en-GB" sz="700" dirty="0" smtClean="0"/>
              <a:t>- The</a:t>
            </a:r>
            <a:r>
              <a:rPr lang="en-GB" sz="700" b="1" dirty="0" smtClean="0"/>
              <a:t> Quadriceps </a:t>
            </a:r>
            <a:r>
              <a:rPr lang="en-GB" sz="700" dirty="0" smtClean="0"/>
              <a:t>cause extension at the knee</a:t>
            </a:r>
            <a:endParaRPr lang="en-GB" sz="700" dirty="0"/>
          </a:p>
        </p:txBody>
      </p:sp>
      <p:pic>
        <p:nvPicPr>
          <p:cNvPr id="1032"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1215" y="5710993"/>
            <a:ext cx="924311" cy="1097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627141" y="4827154"/>
            <a:ext cx="1153828" cy="738664"/>
          </a:xfrm>
          <a:prstGeom prst="rect">
            <a:avLst/>
          </a:prstGeom>
          <a:noFill/>
        </p:spPr>
        <p:txBody>
          <a:bodyPr wrap="square" rtlCol="0">
            <a:spAutoFit/>
          </a:bodyPr>
          <a:lstStyle/>
          <a:p>
            <a:pPr algn="ctr"/>
            <a:r>
              <a:rPr lang="en-GB" sz="700" b="1" u="sng" dirty="0" smtClean="0"/>
              <a:t>Flexion and extension at the hip</a:t>
            </a:r>
          </a:p>
          <a:p>
            <a:r>
              <a:rPr lang="en-GB" sz="700" dirty="0" smtClean="0"/>
              <a:t>- The</a:t>
            </a:r>
            <a:r>
              <a:rPr lang="en-GB" sz="700" b="1" dirty="0" smtClean="0"/>
              <a:t> Hip Flexors</a:t>
            </a:r>
            <a:r>
              <a:rPr lang="en-GB" sz="700" dirty="0" smtClean="0"/>
              <a:t> cause flexion at the hip</a:t>
            </a:r>
          </a:p>
          <a:p>
            <a:r>
              <a:rPr lang="en-GB" sz="700" dirty="0" smtClean="0"/>
              <a:t>- The</a:t>
            </a:r>
            <a:r>
              <a:rPr lang="en-GB" sz="700" b="1" dirty="0" smtClean="0"/>
              <a:t> </a:t>
            </a:r>
            <a:r>
              <a:rPr lang="en-GB" sz="700" b="1" dirty="0" err="1" smtClean="0"/>
              <a:t>Gluteals</a:t>
            </a:r>
            <a:r>
              <a:rPr lang="en-GB" sz="700" b="1" dirty="0" smtClean="0"/>
              <a:t> </a:t>
            </a:r>
            <a:r>
              <a:rPr lang="en-GB" sz="700" dirty="0" smtClean="0"/>
              <a:t>cause extension at the hip</a:t>
            </a:r>
            <a:endParaRPr lang="en-GB" sz="700" dirty="0"/>
          </a:p>
        </p:txBody>
      </p:sp>
      <p:pic>
        <p:nvPicPr>
          <p:cNvPr id="10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54874" y="5800736"/>
            <a:ext cx="750442"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822324" y="4816752"/>
            <a:ext cx="1153828" cy="954107"/>
          </a:xfrm>
          <a:prstGeom prst="rect">
            <a:avLst/>
          </a:prstGeom>
          <a:noFill/>
        </p:spPr>
        <p:txBody>
          <a:bodyPr wrap="square" rtlCol="0">
            <a:spAutoFit/>
          </a:bodyPr>
          <a:lstStyle/>
          <a:p>
            <a:pPr algn="ctr"/>
            <a:r>
              <a:rPr lang="en-GB" sz="700" b="1" u="sng" dirty="0" smtClean="0"/>
              <a:t>Flexion and extension at the ankle</a:t>
            </a:r>
          </a:p>
          <a:p>
            <a:r>
              <a:rPr lang="en-GB" sz="700" dirty="0" smtClean="0"/>
              <a:t>- The</a:t>
            </a:r>
            <a:r>
              <a:rPr lang="en-GB" sz="700" b="1" dirty="0" smtClean="0"/>
              <a:t> </a:t>
            </a:r>
            <a:r>
              <a:rPr lang="en-GB" sz="700" b="1" dirty="0" err="1" smtClean="0"/>
              <a:t>Tibialis</a:t>
            </a:r>
            <a:r>
              <a:rPr lang="en-GB" sz="700" b="1" dirty="0" smtClean="0"/>
              <a:t> Anterior</a:t>
            </a:r>
            <a:r>
              <a:rPr lang="en-GB" sz="700" dirty="0" smtClean="0"/>
              <a:t> causes dorsiflexion at the ankle</a:t>
            </a:r>
          </a:p>
          <a:p>
            <a:r>
              <a:rPr lang="en-GB" sz="700" dirty="0" smtClean="0"/>
              <a:t>- The</a:t>
            </a:r>
            <a:r>
              <a:rPr lang="en-GB" sz="700" b="1" dirty="0" smtClean="0"/>
              <a:t> Gastrocnemius </a:t>
            </a:r>
            <a:r>
              <a:rPr lang="en-GB" sz="700" dirty="0" smtClean="0"/>
              <a:t>cause plantar flexion at the ankle</a:t>
            </a:r>
            <a:endParaRPr lang="en-GB" sz="700" dirty="0"/>
          </a:p>
        </p:txBody>
      </p:sp>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8144" y="5717389"/>
            <a:ext cx="1440160" cy="110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5872319" y="5255581"/>
            <a:ext cx="1153828" cy="415498"/>
          </a:xfrm>
          <a:prstGeom prst="rect">
            <a:avLst/>
          </a:prstGeom>
          <a:noFill/>
        </p:spPr>
        <p:txBody>
          <a:bodyPr wrap="square" rtlCol="0">
            <a:spAutoFit/>
          </a:bodyPr>
          <a:lstStyle/>
          <a:p>
            <a:pPr algn="ctr"/>
            <a:r>
              <a:rPr lang="en-GB" sz="700" b="1" u="sng" dirty="0" smtClean="0"/>
              <a:t>Rotation of the Shoulder</a:t>
            </a:r>
          </a:p>
          <a:p>
            <a:r>
              <a:rPr lang="en-GB" sz="700" dirty="0" smtClean="0"/>
              <a:t>- The</a:t>
            </a:r>
            <a:r>
              <a:rPr lang="en-GB" sz="700" b="1" dirty="0" smtClean="0"/>
              <a:t> Rotator Cuff </a:t>
            </a:r>
            <a:r>
              <a:rPr lang="en-GB" sz="700" dirty="0" smtClean="0"/>
              <a:t>causes rotation at the shoulder</a:t>
            </a:r>
            <a:endParaRPr lang="en-GB" sz="700" dirty="0"/>
          </a:p>
        </p:txBody>
      </p:sp>
      <p:pic>
        <p:nvPicPr>
          <p:cNvPr id="1036" name="Picture 12" descr="Image result for abduction and adduction at the shoulder">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64962" y="5671079"/>
            <a:ext cx="1879038" cy="114398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643492" y="4816752"/>
            <a:ext cx="1153828" cy="846386"/>
          </a:xfrm>
          <a:prstGeom prst="rect">
            <a:avLst/>
          </a:prstGeom>
          <a:noFill/>
        </p:spPr>
        <p:txBody>
          <a:bodyPr wrap="square" rtlCol="0">
            <a:spAutoFit/>
          </a:bodyPr>
          <a:lstStyle/>
          <a:p>
            <a:pPr algn="ctr"/>
            <a:r>
              <a:rPr lang="en-GB" sz="700" b="1" u="sng" dirty="0" smtClean="0"/>
              <a:t>Abduction and Adduction at the shoulder</a:t>
            </a:r>
          </a:p>
          <a:p>
            <a:r>
              <a:rPr lang="en-GB" sz="700" dirty="0" smtClean="0"/>
              <a:t>- The</a:t>
            </a:r>
            <a:r>
              <a:rPr lang="en-GB" sz="700" b="1" dirty="0" smtClean="0"/>
              <a:t> deltoid </a:t>
            </a:r>
            <a:r>
              <a:rPr lang="en-GB" sz="700" dirty="0" smtClean="0"/>
              <a:t>causes abduction at the shoulder</a:t>
            </a:r>
          </a:p>
          <a:p>
            <a:r>
              <a:rPr lang="en-GB" sz="700" dirty="0" smtClean="0"/>
              <a:t>- The</a:t>
            </a:r>
            <a:r>
              <a:rPr lang="en-GB" sz="700" b="1" dirty="0" smtClean="0"/>
              <a:t> Pectorals / </a:t>
            </a:r>
            <a:r>
              <a:rPr lang="en-GB" sz="700" b="1" dirty="0" err="1" smtClean="0"/>
              <a:t>Latissimus</a:t>
            </a:r>
            <a:r>
              <a:rPr lang="en-GB" sz="700" b="1" dirty="0" smtClean="0"/>
              <a:t> </a:t>
            </a:r>
            <a:r>
              <a:rPr lang="en-GB" sz="700" b="1" dirty="0" err="1" smtClean="0"/>
              <a:t>Dorsi</a:t>
            </a:r>
            <a:r>
              <a:rPr lang="en-GB" sz="700" b="1" dirty="0" smtClean="0"/>
              <a:t> </a:t>
            </a:r>
            <a:r>
              <a:rPr lang="en-GB" sz="700" dirty="0" smtClean="0"/>
              <a:t>cause adduction at the shoulder</a:t>
            </a:r>
            <a:endParaRPr lang="en-GB" sz="700" dirty="0"/>
          </a:p>
        </p:txBody>
      </p:sp>
      <p:pic>
        <p:nvPicPr>
          <p:cNvPr id="1039"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52520" y="262931"/>
            <a:ext cx="3314700"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1882601" y="260648"/>
            <a:ext cx="14413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882601" y="1268760"/>
            <a:ext cx="14413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882601" y="836712"/>
            <a:ext cx="14413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004807" y="1052736"/>
            <a:ext cx="1441326"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347475" y="133690"/>
            <a:ext cx="672009" cy="253916"/>
          </a:xfrm>
          <a:prstGeom prst="rect">
            <a:avLst/>
          </a:prstGeom>
          <a:noFill/>
        </p:spPr>
        <p:txBody>
          <a:bodyPr wrap="square" rtlCol="0">
            <a:spAutoFit/>
          </a:bodyPr>
          <a:lstStyle/>
          <a:p>
            <a:r>
              <a:rPr lang="en-GB" sz="1050" dirty="0" smtClean="0"/>
              <a:t>Cranium</a:t>
            </a:r>
            <a:endParaRPr lang="en-GB" sz="1050" dirty="0"/>
          </a:p>
        </p:txBody>
      </p:sp>
      <p:sp>
        <p:nvSpPr>
          <p:cNvPr id="27" name="TextBox 26"/>
          <p:cNvSpPr txBox="1"/>
          <p:nvPr/>
        </p:nvSpPr>
        <p:spPr>
          <a:xfrm>
            <a:off x="3323927" y="709754"/>
            <a:ext cx="672009" cy="253916"/>
          </a:xfrm>
          <a:prstGeom prst="rect">
            <a:avLst/>
          </a:prstGeom>
          <a:noFill/>
        </p:spPr>
        <p:txBody>
          <a:bodyPr wrap="square" rtlCol="0">
            <a:spAutoFit/>
          </a:bodyPr>
          <a:lstStyle/>
          <a:p>
            <a:r>
              <a:rPr lang="en-GB" sz="1050" dirty="0" smtClean="0"/>
              <a:t>Sternum</a:t>
            </a:r>
            <a:endParaRPr lang="en-GB" sz="1050" dirty="0"/>
          </a:p>
        </p:txBody>
      </p:sp>
      <p:sp>
        <p:nvSpPr>
          <p:cNvPr id="28" name="TextBox 27"/>
          <p:cNvSpPr txBox="1"/>
          <p:nvPr/>
        </p:nvSpPr>
        <p:spPr>
          <a:xfrm>
            <a:off x="3446133" y="925778"/>
            <a:ext cx="672009" cy="253916"/>
          </a:xfrm>
          <a:prstGeom prst="rect">
            <a:avLst/>
          </a:prstGeom>
          <a:noFill/>
        </p:spPr>
        <p:txBody>
          <a:bodyPr wrap="square" rtlCol="0">
            <a:spAutoFit/>
          </a:bodyPr>
          <a:lstStyle/>
          <a:p>
            <a:r>
              <a:rPr lang="en-GB" sz="1050" dirty="0" smtClean="0"/>
              <a:t>Ribs</a:t>
            </a:r>
            <a:endParaRPr lang="en-GB" sz="1050" dirty="0"/>
          </a:p>
        </p:txBody>
      </p:sp>
      <p:sp>
        <p:nvSpPr>
          <p:cNvPr id="29" name="TextBox 28"/>
          <p:cNvSpPr txBox="1"/>
          <p:nvPr/>
        </p:nvSpPr>
        <p:spPr>
          <a:xfrm>
            <a:off x="3337523" y="1141802"/>
            <a:ext cx="780619" cy="253916"/>
          </a:xfrm>
          <a:prstGeom prst="rect">
            <a:avLst/>
          </a:prstGeom>
          <a:noFill/>
        </p:spPr>
        <p:txBody>
          <a:bodyPr wrap="square" rtlCol="0">
            <a:spAutoFit/>
          </a:bodyPr>
          <a:lstStyle/>
          <a:p>
            <a:r>
              <a:rPr lang="en-GB" sz="1050" dirty="0" smtClean="0"/>
              <a:t>Vertebrae</a:t>
            </a:r>
            <a:endParaRPr lang="en-GB" sz="1050" dirty="0"/>
          </a:p>
        </p:txBody>
      </p:sp>
      <p:pic>
        <p:nvPicPr>
          <p:cNvPr id="1041" name="Picture 17" descr="Main muscles of the body: sternocleidomastoid, pectorals, biceps, intercostals, rotator cuffs, abdominals, quadriceps, tibialis anterior, deltoid, triceps, latissimus dorsi, hamstrings, gastrocnemiu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49800" y="133593"/>
            <a:ext cx="4676847" cy="3335252"/>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flipH="1">
            <a:off x="6588224" y="1916832"/>
            <a:ext cx="1152128" cy="504056"/>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252218" y="2426005"/>
            <a:ext cx="672009" cy="253916"/>
          </a:xfrm>
          <a:prstGeom prst="rect">
            <a:avLst/>
          </a:prstGeom>
          <a:noFill/>
        </p:spPr>
        <p:txBody>
          <a:bodyPr wrap="square" rtlCol="0">
            <a:spAutoFit/>
          </a:bodyPr>
          <a:lstStyle/>
          <a:p>
            <a:r>
              <a:rPr lang="en-GB" sz="1050" dirty="0" err="1" smtClean="0"/>
              <a:t>Gluteals</a:t>
            </a:r>
            <a:endParaRPr lang="en-GB" sz="1050" dirty="0"/>
          </a:p>
        </p:txBody>
      </p:sp>
      <p:cxnSp>
        <p:nvCxnSpPr>
          <p:cNvPr id="35" name="Straight Connector 34"/>
          <p:cNvCxnSpPr/>
          <p:nvPr/>
        </p:nvCxnSpPr>
        <p:spPr>
          <a:xfrm>
            <a:off x="5330095" y="1726927"/>
            <a:ext cx="826081" cy="1198017"/>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930196" y="2920061"/>
            <a:ext cx="874052" cy="253916"/>
          </a:xfrm>
          <a:prstGeom prst="rect">
            <a:avLst/>
          </a:prstGeom>
          <a:noFill/>
        </p:spPr>
        <p:txBody>
          <a:bodyPr wrap="square" rtlCol="0">
            <a:spAutoFit/>
          </a:bodyPr>
          <a:lstStyle/>
          <a:p>
            <a:r>
              <a:rPr lang="en-GB" sz="1050" dirty="0" smtClean="0"/>
              <a:t>Hip Flexors</a:t>
            </a:r>
            <a:endParaRPr lang="en-GB" sz="1050" dirty="0"/>
          </a:p>
        </p:txBody>
      </p:sp>
      <p:sp>
        <p:nvSpPr>
          <p:cNvPr id="30" name="TextBox 29"/>
          <p:cNvSpPr txBox="1"/>
          <p:nvPr/>
        </p:nvSpPr>
        <p:spPr>
          <a:xfrm>
            <a:off x="107504" y="3429000"/>
            <a:ext cx="3096344" cy="1338828"/>
          </a:xfrm>
          <a:prstGeom prst="rect">
            <a:avLst/>
          </a:prstGeom>
          <a:noFill/>
        </p:spPr>
        <p:txBody>
          <a:bodyPr wrap="square" rtlCol="0">
            <a:spAutoFit/>
          </a:bodyPr>
          <a:lstStyle/>
          <a:p>
            <a:pPr algn="ctr"/>
            <a:r>
              <a:rPr lang="en-GB" sz="800" b="1" u="sng" dirty="0" smtClean="0"/>
              <a:t>Types of Muscle Contraction</a:t>
            </a:r>
          </a:p>
          <a:p>
            <a:r>
              <a:rPr lang="en-GB" sz="800" b="1" dirty="0"/>
              <a:t>Isotonic Contractions</a:t>
            </a:r>
          </a:p>
          <a:p>
            <a:pPr marL="114300" indent="0">
              <a:buNone/>
            </a:pPr>
            <a:r>
              <a:rPr lang="en-GB" sz="800" dirty="0"/>
              <a:t>These contractions occur when there is movement of the body. The ends of the muscles move closer together to cause the movement.</a:t>
            </a:r>
          </a:p>
          <a:p>
            <a:pPr marL="114300" indent="0">
              <a:buNone/>
            </a:pPr>
            <a:endParaRPr lang="en-GB" sz="800" b="1" u="sng" dirty="0"/>
          </a:p>
          <a:p>
            <a:r>
              <a:rPr lang="en-GB" sz="800" b="1" dirty="0"/>
              <a:t>Isometric Contractions</a:t>
            </a:r>
          </a:p>
          <a:p>
            <a:pPr marL="114300" indent="0">
              <a:buNone/>
            </a:pPr>
            <a:r>
              <a:rPr lang="en-GB" sz="800" dirty="0"/>
              <a:t>This type of contraction takes place when the body is being held in the same position. The length of the muscle during these contractions stays the same length.</a:t>
            </a:r>
          </a:p>
          <a:p>
            <a:pPr algn="ctr"/>
            <a:endParaRPr lang="en-GB" sz="900" dirty="0"/>
          </a:p>
        </p:txBody>
      </p:sp>
      <p:cxnSp>
        <p:nvCxnSpPr>
          <p:cNvPr id="3" name="Straight Arrow Connector 2"/>
          <p:cNvCxnSpPr/>
          <p:nvPr/>
        </p:nvCxnSpPr>
        <p:spPr>
          <a:xfrm>
            <a:off x="3050227" y="3933056"/>
            <a:ext cx="1377757"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3050227" y="3859251"/>
            <a:ext cx="1420788" cy="738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451302" y="3651502"/>
            <a:ext cx="4493473" cy="307777"/>
          </a:xfrm>
          <a:prstGeom prst="rect">
            <a:avLst/>
          </a:prstGeom>
          <a:noFill/>
        </p:spPr>
        <p:txBody>
          <a:bodyPr wrap="square" rtlCol="0">
            <a:spAutoFit/>
          </a:bodyPr>
          <a:lstStyle/>
          <a:p>
            <a:r>
              <a:rPr lang="en-GB" sz="700" b="1" u="sng" dirty="0" smtClean="0"/>
              <a:t>Isotonic Concentric Contraction</a:t>
            </a:r>
            <a:r>
              <a:rPr lang="en-GB" sz="700" b="1" dirty="0" smtClean="0"/>
              <a:t> </a:t>
            </a:r>
            <a:r>
              <a:rPr lang="en-GB" sz="700" dirty="0" smtClean="0"/>
              <a:t>occurs when the muscle shortens e.g. biceps contracting concentrically during the upwards phase of a bicep curl / triceps contracting concentrically during the upwards phase of a press-up  </a:t>
            </a:r>
            <a:endParaRPr lang="en-GB" sz="700" dirty="0"/>
          </a:p>
        </p:txBody>
      </p:sp>
      <p:sp>
        <p:nvSpPr>
          <p:cNvPr id="37" name="TextBox 36"/>
          <p:cNvSpPr txBox="1"/>
          <p:nvPr/>
        </p:nvSpPr>
        <p:spPr>
          <a:xfrm>
            <a:off x="4489720" y="4211215"/>
            <a:ext cx="4493473" cy="523220"/>
          </a:xfrm>
          <a:prstGeom prst="rect">
            <a:avLst/>
          </a:prstGeom>
          <a:noFill/>
        </p:spPr>
        <p:txBody>
          <a:bodyPr wrap="square" rtlCol="0">
            <a:spAutoFit/>
          </a:bodyPr>
          <a:lstStyle/>
          <a:p>
            <a:r>
              <a:rPr lang="en-GB" sz="700" b="1" u="sng" dirty="0" smtClean="0"/>
              <a:t>Isotonic Eccentric Contraction</a:t>
            </a:r>
            <a:r>
              <a:rPr lang="en-GB" sz="700" b="1" dirty="0" smtClean="0"/>
              <a:t> </a:t>
            </a:r>
            <a:r>
              <a:rPr lang="en-GB" sz="700" dirty="0" smtClean="0"/>
              <a:t>occurs </a:t>
            </a:r>
            <a:r>
              <a:rPr lang="en-GB" sz="700" dirty="0" smtClean="0"/>
              <a:t>when the </a:t>
            </a:r>
            <a:r>
              <a:rPr lang="en-GB" sz="700" dirty="0"/>
              <a:t>muscle </a:t>
            </a:r>
            <a:r>
              <a:rPr lang="en-GB" sz="700" dirty="0" smtClean="0"/>
              <a:t>lengthening (antagonist) is </a:t>
            </a:r>
            <a:r>
              <a:rPr lang="en-GB" sz="700" dirty="0"/>
              <a:t>under tension. </a:t>
            </a:r>
            <a:r>
              <a:rPr lang="en-GB" sz="700" dirty="0" smtClean="0"/>
              <a:t>An </a:t>
            </a:r>
            <a:r>
              <a:rPr lang="en-GB" sz="700" dirty="0"/>
              <a:t>eccentric contraction provides the control of a movement on the downward phase and it works to resist the force of </a:t>
            </a:r>
            <a:r>
              <a:rPr lang="en-GB" sz="700" dirty="0" smtClean="0"/>
              <a:t>gravity </a:t>
            </a:r>
            <a:r>
              <a:rPr lang="en-GB" sz="700" dirty="0" err="1" smtClean="0"/>
              <a:t>e.g</a:t>
            </a:r>
            <a:r>
              <a:rPr lang="en-GB" sz="700" dirty="0" smtClean="0"/>
              <a:t> biceps contracting </a:t>
            </a:r>
            <a:r>
              <a:rPr lang="en-GB" sz="700" dirty="0" err="1" smtClean="0"/>
              <a:t>eccentically</a:t>
            </a:r>
            <a:r>
              <a:rPr lang="en-GB" sz="700" dirty="0" smtClean="0"/>
              <a:t> when lowering the weight in a bicep curl / triceps contracting </a:t>
            </a:r>
            <a:r>
              <a:rPr lang="en-GB" sz="700" dirty="0" err="1" smtClean="0"/>
              <a:t>eccentically</a:t>
            </a:r>
            <a:r>
              <a:rPr lang="en-GB" sz="700" dirty="0" smtClean="0"/>
              <a:t> during the downwards phase of a press-up. </a:t>
            </a:r>
            <a:endParaRPr lang="en-GB" sz="700" dirty="0"/>
          </a:p>
        </p:txBody>
      </p:sp>
      <p:cxnSp>
        <p:nvCxnSpPr>
          <p:cNvPr id="38" name="Straight Connector 37"/>
          <p:cNvCxnSpPr/>
          <p:nvPr/>
        </p:nvCxnSpPr>
        <p:spPr>
          <a:xfrm>
            <a:off x="2035001" y="2132856"/>
            <a:ext cx="10152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035001" y="2780928"/>
            <a:ext cx="857668" cy="6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966300" y="3025523"/>
            <a:ext cx="720663" cy="21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004807" y="1556792"/>
            <a:ext cx="10454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901924" y="709754"/>
            <a:ext cx="753752"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099613" y="1429834"/>
            <a:ext cx="780619" cy="253916"/>
          </a:xfrm>
          <a:prstGeom prst="rect">
            <a:avLst/>
          </a:prstGeom>
          <a:noFill/>
        </p:spPr>
        <p:txBody>
          <a:bodyPr wrap="square" rtlCol="0">
            <a:spAutoFit/>
          </a:bodyPr>
          <a:lstStyle/>
          <a:p>
            <a:r>
              <a:rPr lang="en-GB" sz="1050" dirty="0" smtClean="0"/>
              <a:t>Pelvis</a:t>
            </a:r>
            <a:endParaRPr lang="en-GB" sz="1050" dirty="0"/>
          </a:p>
        </p:txBody>
      </p:sp>
      <p:sp>
        <p:nvSpPr>
          <p:cNvPr id="52" name="TextBox 51"/>
          <p:cNvSpPr txBox="1"/>
          <p:nvPr/>
        </p:nvSpPr>
        <p:spPr>
          <a:xfrm>
            <a:off x="3016457" y="2005898"/>
            <a:ext cx="780619" cy="253916"/>
          </a:xfrm>
          <a:prstGeom prst="rect">
            <a:avLst/>
          </a:prstGeom>
          <a:noFill/>
        </p:spPr>
        <p:txBody>
          <a:bodyPr wrap="square" rtlCol="0">
            <a:spAutoFit/>
          </a:bodyPr>
          <a:lstStyle/>
          <a:p>
            <a:r>
              <a:rPr lang="en-GB" sz="1050" dirty="0" smtClean="0"/>
              <a:t>Femur</a:t>
            </a:r>
            <a:endParaRPr lang="en-GB" sz="1050" dirty="0"/>
          </a:p>
        </p:txBody>
      </p:sp>
      <p:sp>
        <p:nvSpPr>
          <p:cNvPr id="53" name="TextBox 52"/>
          <p:cNvSpPr txBox="1"/>
          <p:nvPr/>
        </p:nvSpPr>
        <p:spPr>
          <a:xfrm>
            <a:off x="2879312" y="2657087"/>
            <a:ext cx="780619" cy="253916"/>
          </a:xfrm>
          <a:prstGeom prst="rect">
            <a:avLst/>
          </a:prstGeom>
          <a:noFill/>
        </p:spPr>
        <p:txBody>
          <a:bodyPr wrap="square" rtlCol="0">
            <a:spAutoFit/>
          </a:bodyPr>
          <a:lstStyle/>
          <a:p>
            <a:r>
              <a:rPr lang="en-GB" sz="1050" dirty="0" smtClean="0"/>
              <a:t>Fibula</a:t>
            </a:r>
            <a:endParaRPr lang="en-GB" sz="1050" dirty="0"/>
          </a:p>
        </p:txBody>
      </p:sp>
      <p:sp>
        <p:nvSpPr>
          <p:cNvPr id="54" name="TextBox 53"/>
          <p:cNvSpPr txBox="1"/>
          <p:nvPr/>
        </p:nvSpPr>
        <p:spPr>
          <a:xfrm>
            <a:off x="2709303" y="2924944"/>
            <a:ext cx="780619" cy="253916"/>
          </a:xfrm>
          <a:prstGeom prst="rect">
            <a:avLst/>
          </a:prstGeom>
          <a:noFill/>
        </p:spPr>
        <p:txBody>
          <a:bodyPr wrap="square" rtlCol="0">
            <a:spAutoFit/>
          </a:bodyPr>
          <a:lstStyle/>
          <a:p>
            <a:r>
              <a:rPr lang="en-GB" sz="1050" dirty="0" smtClean="0"/>
              <a:t>Talus</a:t>
            </a:r>
            <a:endParaRPr lang="en-GB" sz="1050" dirty="0"/>
          </a:p>
        </p:txBody>
      </p:sp>
      <p:sp>
        <p:nvSpPr>
          <p:cNvPr id="55" name="TextBox 54"/>
          <p:cNvSpPr txBox="1"/>
          <p:nvPr/>
        </p:nvSpPr>
        <p:spPr>
          <a:xfrm>
            <a:off x="223856" y="567207"/>
            <a:ext cx="780619" cy="253916"/>
          </a:xfrm>
          <a:prstGeom prst="rect">
            <a:avLst/>
          </a:prstGeom>
          <a:noFill/>
        </p:spPr>
        <p:txBody>
          <a:bodyPr wrap="square" rtlCol="0">
            <a:spAutoFit/>
          </a:bodyPr>
          <a:lstStyle/>
          <a:p>
            <a:r>
              <a:rPr lang="en-GB" sz="1050" dirty="0" smtClean="0"/>
              <a:t>Scapul</a:t>
            </a:r>
            <a:r>
              <a:rPr lang="en-GB" sz="1050" dirty="0"/>
              <a:t>a</a:t>
            </a:r>
            <a:endParaRPr lang="en-GB" sz="1050" dirty="0"/>
          </a:p>
        </p:txBody>
      </p:sp>
      <p:sp>
        <p:nvSpPr>
          <p:cNvPr id="56" name="TextBox 55"/>
          <p:cNvSpPr txBox="1"/>
          <p:nvPr/>
        </p:nvSpPr>
        <p:spPr>
          <a:xfrm>
            <a:off x="223855" y="887886"/>
            <a:ext cx="780619" cy="253916"/>
          </a:xfrm>
          <a:prstGeom prst="rect">
            <a:avLst/>
          </a:prstGeom>
          <a:noFill/>
        </p:spPr>
        <p:txBody>
          <a:bodyPr wrap="square" rtlCol="0">
            <a:spAutoFit/>
          </a:bodyPr>
          <a:lstStyle/>
          <a:p>
            <a:r>
              <a:rPr lang="en-GB" sz="1050" dirty="0" err="1" smtClean="0"/>
              <a:t>Humerus</a:t>
            </a:r>
            <a:endParaRPr lang="en-GB" sz="1050" dirty="0"/>
          </a:p>
        </p:txBody>
      </p:sp>
      <p:cxnSp>
        <p:nvCxnSpPr>
          <p:cNvPr id="57" name="Straight Connector 56"/>
          <p:cNvCxnSpPr/>
          <p:nvPr/>
        </p:nvCxnSpPr>
        <p:spPr>
          <a:xfrm flipH="1">
            <a:off x="893831" y="1015352"/>
            <a:ext cx="6538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793912" y="1395718"/>
            <a:ext cx="7537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655372" y="1574884"/>
            <a:ext cx="7537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1054324" y="2780928"/>
            <a:ext cx="7537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985929" y="2325935"/>
            <a:ext cx="753752"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360108" y="2653970"/>
            <a:ext cx="780619" cy="253916"/>
          </a:xfrm>
          <a:prstGeom prst="rect">
            <a:avLst/>
          </a:prstGeom>
          <a:noFill/>
        </p:spPr>
        <p:txBody>
          <a:bodyPr wrap="square" rtlCol="0">
            <a:spAutoFit/>
          </a:bodyPr>
          <a:lstStyle/>
          <a:p>
            <a:r>
              <a:rPr lang="en-GB" sz="1050" dirty="0" smtClean="0"/>
              <a:t>Tibia</a:t>
            </a:r>
            <a:endParaRPr lang="en-GB" sz="1050" dirty="0"/>
          </a:p>
        </p:txBody>
      </p:sp>
      <p:sp>
        <p:nvSpPr>
          <p:cNvPr id="64" name="TextBox 63"/>
          <p:cNvSpPr txBox="1"/>
          <p:nvPr/>
        </p:nvSpPr>
        <p:spPr>
          <a:xfrm>
            <a:off x="374227" y="2166972"/>
            <a:ext cx="780619" cy="253916"/>
          </a:xfrm>
          <a:prstGeom prst="rect">
            <a:avLst/>
          </a:prstGeom>
          <a:noFill/>
        </p:spPr>
        <p:txBody>
          <a:bodyPr wrap="square" rtlCol="0">
            <a:spAutoFit/>
          </a:bodyPr>
          <a:lstStyle/>
          <a:p>
            <a:r>
              <a:rPr lang="en-GB" sz="1050" dirty="0" smtClean="0"/>
              <a:t>Patella</a:t>
            </a:r>
            <a:endParaRPr lang="en-GB" sz="1050" dirty="0"/>
          </a:p>
        </p:txBody>
      </p:sp>
      <p:sp>
        <p:nvSpPr>
          <p:cNvPr id="65" name="TextBox 64"/>
          <p:cNvSpPr txBox="1"/>
          <p:nvPr/>
        </p:nvSpPr>
        <p:spPr>
          <a:xfrm>
            <a:off x="13293" y="1425592"/>
            <a:ext cx="780619" cy="253916"/>
          </a:xfrm>
          <a:prstGeom prst="rect">
            <a:avLst/>
          </a:prstGeom>
          <a:noFill/>
        </p:spPr>
        <p:txBody>
          <a:bodyPr wrap="square" rtlCol="0">
            <a:spAutoFit/>
          </a:bodyPr>
          <a:lstStyle/>
          <a:p>
            <a:r>
              <a:rPr lang="en-GB" sz="1050" dirty="0" smtClean="0"/>
              <a:t>Radius</a:t>
            </a:r>
            <a:endParaRPr lang="en-GB" sz="1050" dirty="0"/>
          </a:p>
        </p:txBody>
      </p:sp>
      <p:sp>
        <p:nvSpPr>
          <p:cNvPr id="66" name="TextBox 65"/>
          <p:cNvSpPr txBox="1"/>
          <p:nvPr/>
        </p:nvSpPr>
        <p:spPr>
          <a:xfrm>
            <a:off x="413585" y="1256247"/>
            <a:ext cx="780619" cy="253916"/>
          </a:xfrm>
          <a:prstGeom prst="rect">
            <a:avLst/>
          </a:prstGeom>
          <a:noFill/>
        </p:spPr>
        <p:txBody>
          <a:bodyPr wrap="square" rtlCol="0">
            <a:spAutoFit/>
          </a:bodyPr>
          <a:lstStyle/>
          <a:p>
            <a:r>
              <a:rPr lang="en-GB" sz="1050" dirty="0" smtClean="0"/>
              <a:t>Ulna</a:t>
            </a:r>
            <a:endParaRPr lang="en-GB" sz="1050" dirty="0"/>
          </a:p>
        </p:txBody>
      </p:sp>
    </p:spTree>
    <p:extLst>
      <p:ext uri="{BB962C8B-B14F-4D97-AF65-F5344CB8AC3E}">
        <p14:creationId xmlns:p14="http://schemas.microsoft.com/office/powerpoint/2010/main" val="2781408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9611" y="2824142"/>
            <a:ext cx="1808955" cy="276999"/>
          </a:xfrm>
          <a:prstGeom prst="rect">
            <a:avLst/>
          </a:prstGeom>
          <a:noFill/>
        </p:spPr>
        <p:txBody>
          <a:bodyPr wrap="square" rtlCol="0">
            <a:spAutoFit/>
          </a:bodyPr>
          <a:lstStyle/>
          <a:p>
            <a:pPr algn="ctr"/>
            <a:r>
              <a:rPr lang="en-GB" sz="1200" b="1" u="sng" dirty="0" err="1" smtClean="0"/>
              <a:t>Musculo</a:t>
            </a:r>
            <a:r>
              <a:rPr lang="en-GB" sz="1200" b="1" u="sng" dirty="0" smtClean="0"/>
              <a:t>-skeletal System</a:t>
            </a:r>
            <a:endParaRPr lang="en-GB" sz="1200" dirty="0"/>
          </a:p>
        </p:txBody>
      </p:sp>
      <p:sp>
        <p:nvSpPr>
          <p:cNvPr id="5" name="TextBox 4"/>
          <p:cNvSpPr txBox="1"/>
          <p:nvPr/>
        </p:nvSpPr>
        <p:spPr>
          <a:xfrm>
            <a:off x="172908" y="20758"/>
            <a:ext cx="8856984" cy="1369606"/>
          </a:xfrm>
          <a:prstGeom prst="rect">
            <a:avLst/>
          </a:prstGeom>
          <a:noFill/>
        </p:spPr>
        <p:txBody>
          <a:bodyPr wrap="square" rtlCol="0">
            <a:spAutoFit/>
          </a:bodyPr>
          <a:lstStyle/>
          <a:p>
            <a:r>
              <a:rPr lang="en-GB" sz="1100" b="1" u="sng" dirty="0" smtClean="0"/>
              <a:t>Function of the Skeleton</a:t>
            </a:r>
          </a:p>
          <a:p>
            <a:pPr marL="171450" indent="-171450">
              <a:buFont typeface="Arial" pitchFamily="34" charset="0"/>
              <a:buChar char="•"/>
            </a:pPr>
            <a:r>
              <a:rPr lang="en-GB" sz="900" b="1" dirty="0" smtClean="0"/>
              <a:t>Support: </a:t>
            </a:r>
            <a:r>
              <a:rPr lang="en-GB" sz="900" dirty="0" smtClean="0"/>
              <a:t>the bones are solid and rigid. They keep us upright and hold the rest of the body – the muscles and organs – in place.</a:t>
            </a:r>
            <a:endParaRPr lang="en-GB" sz="900" b="1" dirty="0" smtClean="0"/>
          </a:p>
          <a:p>
            <a:pPr marL="171450" indent="-171450">
              <a:buFont typeface="Arial" pitchFamily="34" charset="0"/>
              <a:buChar char="•"/>
            </a:pPr>
            <a:r>
              <a:rPr lang="en-GB" sz="900" b="1" dirty="0" smtClean="0"/>
              <a:t>Movement: </a:t>
            </a:r>
            <a:r>
              <a:rPr lang="en-GB" sz="900" dirty="0" smtClean="0"/>
              <a:t>the skeleton helps the body move by providing anchor points for the muscles to pull against.</a:t>
            </a:r>
          </a:p>
          <a:p>
            <a:pPr marL="171450" indent="-171450">
              <a:buFont typeface="Arial" pitchFamily="34" charset="0"/>
              <a:buChar char="•"/>
            </a:pPr>
            <a:r>
              <a:rPr lang="en-GB" sz="900" b="1" dirty="0" smtClean="0"/>
              <a:t>Structural shape and points for attachment: </a:t>
            </a:r>
            <a:r>
              <a:rPr lang="en-GB" sz="900" dirty="0" smtClean="0"/>
              <a:t> the skeleton gives us our general shape such as height and build. The skeleton also provides anchorage points for the muscles to attach via tendons, so when muscles contract movement occurs. </a:t>
            </a:r>
          </a:p>
          <a:p>
            <a:pPr marL="171450" indent="-171450">
              <a:buFont typeface="Arial" pitchFamily="34" charset="0"/>
              <a:buChar char="•"/>
            </a:pPr>
            <a:r>
              <a:rPr lang="en-GB" sz="900" b="1" dirty="0" smtClean="0"/>
              <a:t>Protection: </a:t>
            </a:r>
            <a:r>
              <a:rPr lang="en-GB" sz="900" dirty="0" smtClean="0"/>
              <a:t>certain parts of the skeleton enclose and protect the body’s organs from external forces e.g. the brain is inside the cranium. This function is especially important in activities that involve contact. E.g. rugby, boxing.</a:t>
            </a:r>
            <a:endParaRPr lang="en-GB" sz="900" b="1" dirty="0" smtClean="0"/>
          </a:p>
          <a:p>
            <a:pPr marL="171450" indent="-171450">
              <a:buFont typeface="Arial" pitchFamily="34" charset="0"/>
              <a:buChar char="•"/>
            </a:pPr>
            <a:r>
              <a:rPr lang="en-GB" sz="900" b="1" dirty="0" smtClean="0"/>
              <a:t>Production of Blood Cells:</a:t>
            </a:r>
            <a:r>
              <a:rPr lang="en-GB" sz="900" dirty="0" smtClean="0"/>
              <a:t> the bone marrow in long bones and ribs produce red and white blood cells.</a:t>
            </a:r>
            <a:endParaRPr lang="en-GB" sz="900" b="1" dirty="0" smtClean="0"/>
          </a:p>
          <a:p>
            <a:pPr marL="171450" indent="-171450">
              <a:buFont typeface="Arial" pitchFamily="34" charset="0"/>
              <a:buChar char="•"/>
            </a:pPr>
            <a:r>
              <a:rPr lang="en-GB" sz="900" b="1" dirty="0" smtClean="0"/>
              <a:t>Mineral Storage: </a:t>
            </a:r>
            <a:r>
              <a:rPr lang="en-GB" sz="900" dirty="0" smtClean="0"/>
              <a:t>bones store several minerals e.g. calcium, which can be released into the blood when needed.</a:t>
            </a:r>
            <a:endParaRPr lang="en-GB" sz="900" b="1" dirty="0" smtClean="0"/>
          </a:p>
        </p:txBody>
      </p:sp>
      <p:sp>
        <p:nvSpPr>
          <p:cNvPr id="6" name="TextBox 5"/>
          <p:cNvSpPr txBox="1"/>
          <p:nvPr/>
        </p:nvSpPr>
        <p:spPr>
          <a:xfrm>
            <a:off x="5861540" y="967171"/>
            <a:ext cx="3096344" cy="1200329"/>
          </a:xfrm>
          <a:prstGeom prst="rect">
            <a:avLst/>
          </a:prstGeom>
          <a:noFill/>
        </p:spPr>
        <p:txBody>
          <a:bodyPr wrap="square" rtlCol="0">
            <a:spAutoFit/>
          </a:bodyPr>
          <a:lstStyle/>
          <a:p>
            <a:pPr algn="ctr"/>
            <a:r>
              <a:rPr lang="en-GB" sz="900" b="1" u="sng" dirty="0" smtClean="0"/>
              <a:t>Types of Bones</a:t>
            </a:r>
            <a:endParaRPr lang="en-GB" sz="900" dirty="0"/>
          </a:p>
          <a:p>
            <a:r>
              <a:rPr lang="en-GB" sz="900" b="1" dirty="0" smtClean="0"/>
              <a:t>FLAT</a:t>
            </a:r>
            <a:r>
              <a:rPr lang="en-GB" sz="900" dirty="0" smtClean="0"/>
              <a:t> bones protect vital organs e.g. </a:t>
            </a:r>
            <a:r>
              <a:rPr lang="en-GB" sz="900" u="sng" dirty="0" smtClean="0"/>
              <a:t>cranium</a:t>
            </a:r>
            <a:r>
              <a:rPr lang="en-GB" sz="900" dirty="0" smtClean="0"/>
              <a:t> protects your brain, </a:t>
            </a:r>
            <a:r>
              <a:rPr lang="en-GB" sz="900" u="sng" dirty="0" smtClean="0"/>
              <a:t>ribs</a:t>
            </a:r>
            <a:r>
              <a:rPr lang="en-GB" sz="900" dirty="0" smtClean="0"/>
              <a:t> protect heart and lungs.</a:t>
            </a:r>
          </a:p>
          <a:p>
            <a:r>
              <a:rPr lang="en-GB" sz="900" b="1" dirty="0" smtClean="0"/>
              <a:t>LONG</a:t>
            </a:r>
            <a:r>
              <a:rPr lang="en-GB" sz="900" dirty="0" smtClean="0"/>
              <a:t> bones enable gross (large) movements e.g. </a:t>
            </a:r>
            <a:r>
              <a:rPr lang="en-GB" sz="900" u="sng" dirty="0" smtClean="0"/>
              <a:t>femur, tibia and fibula</a:t>
            </a:r>
            <a:r>
              <a:rPr lang="en-GB" sz="900" dirty="0" smtClean="0"/>
              <a:t> in the leg which allow us to run, </a:t>
            </a:r>
            <a:r>
              <a:rPr lang="en-GB" sz="900" u="sng" dirty="0" err="1" smtClean="0"/>
              <a:t>humerus</a:t>
            </a:r>
            <a:r>
              <a:rPr lang="en-GB" sz="900" u="sng" dirty="0" smtClean="0"/>
              <a:t>, radius and ulna</a:t>
            </a:r>
            <a:r>
              <a:rPr lang="en-GB" sz="900" dirty="0" smtClean="0"/>
              <a:t> in arm which allows us to throw a ball.</a:t>
            </a:r>
          </a:p>
          <a:p>
            <a:r>
              <a:rPr lang="en-GB" sz="900" b="1" dirty="0" smtClean="0"/>
              <a:t>SHORT </a:t>
            </a:r>
            <a:r>
              <a:rPr lang="en-GB" sz="900" dirty="0" smtClean="0"/>
              <a:t>bones enable fine (small) movements e.g. fingers allowing you to spin a cricket ball.</a:t>
            </a:r>
            <a:endParaRPr lang="en-GB" sz="900" b="1" dirty="0" smtClean="0"/>
          </a:p>
        </p:txBody>
      </p:sp>
      <p:sp>
        <p:nvSpPr>
          <p:cNvPr id="7" name="TextBox 6"/>
          <p:cNvSpPr txBox="1"/>
          <p:nvPr/>
        </p:nvSpPr>
        <p:spPr>
          <a:xfrm>
            <a:off x="3485276" y="1455990"/>
            <a:ext cx="2232248" cy="1338828"/>
          </a:xfrm>
          <a:prstGeom prst="rect">
            <a:avLst/>
          </a:prstGeom>
          <a:noFill/>
        </p:spPr>
        <p:txBody>
          <a:bodyPr wrap="square" rtlCol="0">
            <a:spAutoFit/>
          </a:bodyPr>
          <a:lstStyle/>
          <a:p>
            <a:pPr algn="ctr"/>
            <a:r>
              <a:rPr lang="en-GB" sz="900" b="1" u="sng" dirty="0" smtClean="0"/>
              <a:t>Bones Located at Joints</a:t>
            </a:r>
            <a:endParaRPr lang="en-GB" sz="900" dirty="0"/>
          </a:p>
          <a:p>
            <a:r>
              <a:rPr lang="en-GB" sz="900" b="1" dirty="0" smtClean="0"/>
              <a:t>Head and Neck = </a:t>
            </a:r>
            <a:r>
              <a:rPr lang="en-GB" sz="900" dirty="0" smtClean="0"/>
              <a:t>Cranium and Vertebrae</a:t>
            </a:r>
          </a:p>
          <a:p>
            <a:r>
              <a:rPr lang="en-GB" sz="900" b="1" dirty="0" smtClean="0"/>
              <a:t>Shoulder = </a:t>
            </a:r>
            <a:r>
              <a:rPr lang="en-GB" sz="900" dirty="0" smtClean="0"/>
              <a:t>Scapula and </a:t>
            </a:r>
            <a:r>
              <a:rPr lang="en-GB" sz="900" dirty="0" err="1" smtClean="0"/>
              <a:t>Humerus</a:t>
            </a:r>
            <a:endParaRPr lang="en-GB" sz="900" dirty="0" smtClean="0"/>
          </a:p>
          <a:p>
            <a:r>
              <a:rPr lang="en-GB" sz="900" b="1" dirty="0" smtClean="0"/>
              <a:t>Chest = </a:t>
            </a:r>
            <a:r>
              <a:rPr lang="en-GB" sz="900" dirty="0" smtClean="0"/>
              <a:t>Ribs and Sternum</a:t>
            </a:r>
          </a:p>
          <a:p>
            <a:r>
              <a:rPr lang="en-GB" sz="900" b="1" dirty="0" smtClean="0"/>
              <a:t>Elbow = </a:t>
            </a:r>
            <a:r>
              <a:rPr lang="en-GB" sz="900" dirty="0" err="1" smtClean="0"/>
              <a:t>Humerus</a:t>
            </a:r>
            <a:r>
              <a:rPr lang="en-GB" sz="900" dirty="0" smtClean="0"/>
              <a:t>, Radius, Ulna</a:t>
            </a:r>
          </a:p>
          <a:p>
            <a:r>
              <a:rPr lang="en-GB" sz="900" b="1" dirty="0" smtClean="0"/>
              <a:t>Hip = </a:t>
            </a:r>
            <a:r>
              <a:rPr lang="en-GB" sz="900" dirty="0" smtClean="0"/>
              <a:t>Pelvis, </a:t>
            </a:r>
            <a:r>
              <a:rPr lang="en-GB" sz="900" dirty="0" smtClean="0"/>
              <a:t>Femur</a:t>
            </a:r>
          </a:p>
          <a:p>
            <a:endParaRPr lang="en-GB" sz="900" dirty="0" smtClean="0"/>
          </a:p>
          <a:p>
            <a:r>
              <a:rPr lang="en-GB" sz="900" b="1" dirty="0" smtClean="0"/>
              <a:t>Knee = </a:t>
            </a:r>
            <a:r>
              <a:rPr lang="en-GB" sz="900" dirty="0" smtClean="0"/>
              <a:t>Femur, Tibia, Patella</a:t>
            </a:r>
          </a:p>
          <a:p>
            <a:r>
              <a:rPr lang="en-GB" sz="900" b="1" dirty="0" smtClean="0"/>
              <a:t>Ankle = </a:t>
            </a:r>
            <a:r>
              <a:rPr lang="en-GB" sz="900" dirty="0" smtClean="0"/>
              <a:t>Tibia, Fibula, Talus</a:t>
            </a:r>
            <a:endParaRPr lang="en-GB" sz="900" b="1" dirty="0" smtClean="0"/>
          </a:p>
        </p:txBody>
      </p:sp>
      <p:sp>
        <p:nvSpPr>
          <p:cNvPr id="8" name="TextBox 7"/>
          <p:cNvSpPr txBox="1"/>
          <p:nvPr/>
        </p:nvSpPr>
        <p:spPr>
          <a:xfrm>
            <a:off x="186599" y="1458232"/>
            <a:ext cx="3096344" cy="1200329"/>
          </a:xfrm>
          <a:prstGeom prst="rect">
            <a:avLst/>
          </a:prstGeom>
          <a:noFill/>
        </p:spPr>
        <p:txBody>
          <a:bodyPr wrap="square" rtlCol="0">
            <a:spAutoFit/>
          </a:bodyPr>
          <a:lstStyle/>
          <a:p>
            <a:pPr algn="ctr"/>
            <a:r>
              <a:rPr lang="en-GB" sz="900" b="1" u="sng" dirty="0" smtClean="0"/>
              <a:t>Types of Bones</a:t>
            </a:r>
            <a:endParaRPr lang="en-GB" sz="900" dirty="0"/>
          </a:p>
          <a:p>
            <a:r>
              <a:rPr lang="en-GB" sz="900" b="1" dirty="0" smtClean="0"/>
              <a:t>FLAT</a:t>
            </a:r>
            <a:r>
              <a:rPr lang="en-GB" sz="900" dirty="0" smtClean="0"/>
              <a:t> bones protect vital organs e.g. </a:t>
            </a:r>
            <a:r>
              <a:rPr lang="en-GB" sz="900" u="sng" dirty="0" smtClean="0"/>
              <a:t>cranium</a:t>
            </a:r>
            <a:r>
              <a:rPr lang="en-GB" sz="900" dirty="0" smtClean="0"/>
              <a:t> protects your brain, </a:t>
            </a:r>
            <a:r>
              <a:rPr lang="en-GB" sz="900" u="sng" dirty="0" smtClean="0"/>
              <a:t>ribs</a:t>
            </a:r>
            <a:r>
              <a:rPr lang="en-GB" sz="900" dirty="0" smtClean="0"/>
              <a:t> protect heart and lungs.</a:t>
            </a:r>
          </a:p>
          <a:p>
            <a:r>
              <a:rPr lang="en-GB" sz="900" b="1" dirty="0" smtClean="0"/>
              <a:t>LONG</a:t>
            </a:r>
            <a:r>
              <a:rPr lang="en-GB" sz="900" dirty="0" smtClean="0"/>
              <a:t> bones enable gross (large) movements e.g. </a:t>
            </a:r>
            <a:r>
              <a:rPr lang="en-GB" sz="900" u="sng" dirty="0" smtClean="0"/>
              <a:t>femur, tibia and fibula</a:t>
            </a:r>
            <a:r>
              <a:rPr lang="en-GB" sz="900" dirty="0" smtClean="0"/>
              <a:t> in the leg which allow us to run, </a:t>
            </a:r>
            <a:r>
              <a:rPr lang="en-GB" sz="900" u="sng" dirty="0" err="1" smtClean="0"/>
              <a:t>humerus</a:t>
            </a:r>
            <a:r>
              <a:rPr lang="en-GB" sz="900" u="sng" dirty="0" smtClean="0"/>
              <a:t>, radius and ulna</a:t>
            </a:r>
            <a:r>
              <a:rPr lang="en-GB" sz="900" dirty="0" smtClean="0"/>
              <a:t> in arm which allows us to throw a ball.</a:t>
            </a:r>
          </a:p>
          <a:p>
            <a:r>
              <a:rPr lang="en-GB" sz="900" b="1" dirty="0" smtClean="0"/>
              <a:t>SHORT </a:t>
            </a:r>
            <a:r>
              <a:rPr lang="en-GB" sz="900" dirty="0" smtClean="0"/>
              <a:t>bones enable fine (small) movements e.g. fingers allowing you to spin a cricket ball.</a:t>
            </a:r>
            <a:endParaRPr lang="en-GB" sz="900" b="1" dirty="0" smtClean="0"/>
          </a:p>
        </p:txBody>
      </p:sp>
      <p:pic>
        <p:nvPicPr>
          <p:cNvPr id="2050" name="Picture 2" descr="Synovial joint: featuring articular cartilage, ligament, synovial membrane, joint capsule, bursa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301" y="2930044"/>
            <a:ext cx="2376264" cy="17365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30293" y="2653045"/>
            <a:ext cx="1808955" cy="276999"/>
          </a:xfrm>
          <a:prstGeom prst="rect">
            <a:avLst/>
          </a:prstGeom>
          <a:noFill/>
        </p:spPr>
        <p:txBody>
          <a:bodyPr wrap="square" rtlCol="0">
            <a:spAutoFit/>
          </a:bodyPr>
          <a:lstStyle/>
          <a:p>
            <a:pPr algn="ctr"/>
            <a:r>
              <a:rPr lang="en-GB" sz="1200" b="1" u="sng" dirty="0" smtClean="0"/>
              <a:t>Synovial Joints</a:t>
            </a:r>
            <a:endParaRPr lang="en-GB" sz="1200" dirty="0"/>
          </a:p>
        </p:txBody>
      </p:sp>
      <p:cxnSp>
        <p:nvCxnSpPr>
          <p:cNvPr id="11" name="Straight Connector 10"/>
          <p:cNvCxnSpPr/>
          <p:nvPr/>
        </p:nvCxnSpPr>
        <p:spPr>
          <a:xfrm flipH="1" flipV="1">
            <a:off x="729342" y="3110002"/>
            <a:ext cx="1008111" cy="8640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2315" y="2856086"/>
            <a:ext cx="874052" cy="215444"/>
          </a:xfrm>
          <a:prstGeom prst="rect">
            <a:avLst/>
          </a:prstGeom>
          <a:noFill/>
        </p:spPr>
        <p:txBody>
          <a:bodyPr wrap="square" rtlCol="0">
            <a:spAutoFit/>
          </a:bodyPr>
          <a:lstStyle/>
          <a:p>
            <a:r>
              <a:rPr lang="en-GB" sz="800" dirty="0" smtClean="0"/>
              <a:t>Synovial Fluid</a:t>
            </a:r>
            <a:endParaRPr lang="en-GB" sz="800" dirty="0"/>
          </a:p>
        </p:txBody>
      </p:sp>
      <p:sp>
        <p:nvSpPr>
          <p:cNvPr id="15" name="Rectangle 14"/>
          <p:cNvSpPr/>
          <p:nvPr/>
        </p:nvSpPr>
        <p:spPr>
          <a:xfrm>
            <a:off x="0" y="4643323"/>
            <a:ext cx="3289547" cy="2139047"/>
          </a:xfrm>
          <a:prstGeom prst="rect">
            <a:avLst/>
          </a:prstGeom>
        </p:spPr>
        <p:txBody>
          <a:bodyPr wrap="square">
            <a:spAutoFit/>
          </a:bodyPr>
          <a:lstStyle/>
          <a:p>
            <a:r>
              <a:rPr lang="en-GB" sz="700" u="sng" dirty="0" smtClean="0"/>
              <a:t>Ligaments</a:t>
            </a:r>
          </a:p>
          <a:p>
            <a:r>
              <a:rPr lang="en-GB" sz="700" dirty="0" smtClean="0"/>
              <a:t>Attaches bone to bone to keep the joint stable </a:t>
            </a:r>
            <a:r>
              <a:rPr lang="en-GB" sz="700" dirty="0" err="1" smtClean="0"/>
              <a:t>eg</a:t>
            </a:r>
            <a:r>
              <a:rPr lang="en-GB" sz="700" dirty="0" smtClean="0"/>
              <a:t> knee when kicking the ball or restricts movement/prevents movement to stop injury.</a:t>
            </a:r>
          </a:p>
          <a:p>
            <a:r>
              <a:rPr lang="en-GB" sz="700" u="sng" dirty="0" smtClean="0"/>
              <a:t>Cartilage</a:t>
            </a:r>
          </a:p>
          <a:p>
            <a:r>
              <a:rPr lang="en-GB" sz="700" dirty="0" smtClean="0"/>
              <a:t>Found between bones and prevents friction by stopping the bones from rubbing together.</a:t>
            </a:r>
          </a:p>
          <a:p>
            <a:r>
              <a:rPr lang="en-GB" sz="700" u="sng" dirty="0" smtClean="0"/>
              <a:t>Synovial Membrane</a:t>
            </a:r>
          </a:p>
          <a:p>
            <a:r>
              <a:rPr lang="en-GB" sz="700" dirty="0" smtClean="0"/>
              <a:t>Secrets synovial fluid.</a:t>
            </a:r>
          </a:p>
          <a:p>
            <a:r>
              <a:rPr lang="en-GB" sz="700" u="sng" dirty="0" smtClean="0"/>
              <a:t>Synovial Fluid</a:t>
            </a:r>
          </a:p>
          <a:p>
            <a:r>
              <a:rPr lang="en-GB" sz="700" dirty="0" smtClean="0"/>
              <a:t>Is produced by the synovial membrane and helps lubricate the joint. </a:t>
            </a:r>
          </a:p>
          <a:p>
            <a:r>
              <a:rPr lang="en-GB" sz="700" u="sng" dirty="0" smtClean="0"/>
              <a:t>Joint Capsule</a:t>
            </a:r>
          </a:p>
          <a:p>
            <a:r>
              <a:rPr lang="en-GB" sz="700" dirty="0" smtClean="0"/>
              <a:t>This is lined with synovial membrane. It encloses the joint making sure the cartilage and synovial fluid remain in place.</a:t>
            </a:r>
          </a:p>
          <a:p>
            <a:r>
              <a:rPr lang="en-GB" sz="700" u="sng" dirty="0" err="1" smtClean="0"/>
              <a:t>Bursae</a:t>
            </a:r>
            <a:endParaRPr lang="en-GB" sz="700" u="sng" dirty="0" smtClean="0"/>
          </a:p>
          <a:p>
            <a:r>
              <a:rPr lang="en-GB" sz="700" dirty="0" smtClean="0"/>
              <a:t>Fluid filled sac providing cushion between bones and tendons. This stops friction at the joint. </a:t>
            </a:r>
          </a:p>
          <a:p>
            <a:r>
              <a:rPr lang="en-GB" sz="700" u="sng" dirty="0" smtClean="0"/>
              <a:t>Tendons</a:t>
            </a:r>
          </a:p>
          <a:p>
            <a:r>
              <a:rPr lang="en-GB" sz="700" dirty="0" smtClean="0"/>
              <a:t>Attach muscle to bone. When a muscle contracts to move a joint, it is the tendon which pulls on the bone, keeps muscles/bones stable or holds join in </a:t>
            </a:r>
            <a:r>
              <a:rPr lang="en-GB" sz="700" dirty="0" smtClean="0"/>
              <a:t>place.</a:t>
            </a:r>
            <a:endParaRPr lang="en-GB" sz="700" dirty="0" smtClean="0"/>
          </a:p>
        </p:txBody>
      </p:sp>
      <p:cxnSp>
        <p:nvCxnSpPr>
          <p:cNvPr id="17" name="Straight Connector 16"/>
          <p:cNvCxnSpPr/>
          <p:nvPr/>
        </p:nvCxnSpPr>
        <p:spPr>
          <a:xfrm flipH="1">
            <a:off x="729342" y="4138151"/>
            <a:ext cx="490142" cy="519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16147" y="4144528"/>
            <a:ext cx="874052" cy="215444"/>
          </a:xfrm>
          <a:prstGeom prst="rect">
            <a:avLst/>
          </a:prstGeom>
          <a:noFill/>
        </p:spPr>
        <p:txBody>
          <a:bodyPr wrap="square" rtlCol="0">
            <a:spAutoFit/>
          </a:bodyPr>
          <a:lstStyle/>
          <a:p>
            <a:r>
              <a:rPr lang="en-GB" sz="800" dirty="0" smtClean="0"/>
              <a:t>Tendon</a:t>
            </a:r>
            <a:endParaRPr lang="en-GB" sz="8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537" y="3576564"/>
            <a:ext cx="709067" cy="772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284" y="3534204"/>
            <a:ext cx="649409" cy="751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3073258" y="3164236"/>
            <a:ext cx="2232248" cy="369332"/>
          </a:xfrm>
          <a:prstGeom prst="rect">
            <a:avLst/>
          </a:prstGeom>
          <a:noFill/>
        </p:spPr>
        <p:txBody>
          <a:bodyPr wrap="square" rtlCol="0">
            <a:spAutoFit/>
          </a:bodyPr>
          <a:lstStyle/>
          <a:p>
            <a:pPr algn="ctr"/>
            <a:r>
              <a:rPr lang="en-GB" sz="900" b="1" u="sng" dirty="0" smtClean="0"/>
              <a:t>Types of Joint</a:t>
            </a:r>
          </a:p>
          <a:p>
            <a:pPr algn="ctr"/>
            <a:r>
              <a:rPr lang="en-GB" sz="900" b="1" dirty="0" smtClean="0"/>
              <a:t>Ball and Socket Joint</a:t>
            </a:r>
            <a:endParaRPr lang="en-GB" sz="900" b="1" dirty="0" smtClean="0"/>
          </a:p>
        </p:txBody>
      </p:sp>
      <p:sp>
        <p:nvSpPr>
          <p:cNvPr id="18" name="TextBox 17"/>
          <p:cNvSpPr txBox="1"/>
          <p:nvPr/>
        </p:nvSpPr>
        <p:spPr>
          <a:xfrm>
            <a:off x="3160570" y="4359972"/>
            <a:ext cx="2232248" cy="646331"/>
          </a:xfrm>
          <a:prstGeom prst="rect">
            <a:avLst/>
          </a:prstGeom>
          <a:noFill/>
        </p:spPr>
        <p:txBody>
          <a:bodyPr wrap="square" rtlCol="0">
            <a:spAutoFit/>
          </a:bodyPr>
          <a:lstStyle/>
          <a:p>
            <a:pPr algn="ctr"/>
            <a:r>
              <a:rPr lang="en-GB" sz="900" b="1" dirty="0" smtClean="0"/>
              <a:t>Location in Body: </a:t>
            </a:r>
            <a:r>
              <a:rPr lang="en-GB" sz="900" dirty="0" smtClean="0"/>
              <a:t>Shoulder and Hip</a:t>
            </a:r>
          </a:p>
          <a:p>
            <a:pPr algn="ctr"/>
            <a:r>
              <a:rPr lang="en-GB" sz="900" b="1" dirty="0" smtClean="0"/>
              <a:t>Type of Movement Allowed by Joint: </a:t>
            </a:r>
            <a:r>
              <a:rPr lang="en-GB" sz="900" dirty="0" smtClean="0"/>
              <a:t>Flexion, Extension, Adduction, Abduction, Rotation</a:t>
            </a:r>
            <a:r>
              <a:rPr lang="en-GB" sz="900" dirty="0" smtClean="0"/>
              <a:t> </a:t>
            </a:r>
            <a:endParaRPr lang="en-GB" sz="900" dirty="0" smtClean="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7132" y="5416430"/>
            <a:ext cx="1439124" cy="687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3160570" y="5006303"/>
            <a:ext cx="2232248" cy="230832"/>
          </a:xfrm>
          <a:prstGeom prst="rect">
            <a:avLst/>
          </a:prstGeom>
          <a:noFill/>
        </p:spPr>
        <p:txBody>
          <a:bodyPr wrap="square" rtlCol="0">
            <a:spAutoFit/>
          </a:bodyPr>
          <a:lstStyle/>
          <a:p>
            <a:pPr algn="ctr"/>
            <a:r>
              <a:rPr lang="en-GB" sz="900" b="1" dirty="0" smtClean="0"/>
              <a:t>Hinge Joint</a:t>
            </a:r>
            <a:endParaRPr lang="en-GB" sz="900" b="1" dirty="0" smtClean="0"/>
          </a:p>
        </p:txBody>
      </p:sp>
      <p:cxnSp>
        <p:nvCxnSpPr>
          <p:cNvPr id="3" name="Straight Connector 2"/>
          <p:cNvCxnSpPr/>
          <p:nvPr/>
        </p:nvCxnSpPr>
        <p:spPr>
          <a:xfrm flipH="1" flipV="1">
            <a:off x="3485276" y="5237135"/>
            <a:ext cx="288032" cy="323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4045366" y="5992495"/>
            <a:ext cx="144016" cy="4320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85276" y="5920486"/>
            <a:ext cx="466712"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4045366" y="5389535"/>
            <a:ext cx="50638" cy="323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4654070" y="5920488"/>
            <a:ext cx="440654" cy="9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870094" y="5237135"/>
            <a:ext cx="126162" cy="544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4514088" y="5347579"/>
            <a:ext cx="18964" cy="323312"/>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55520" y="6404509"/>
            <a:ext cx="538772" cy="184666"/>
          </a:xfrm>
          <a:prstGeom prst="rect">
            <a:avLst/>
          </a:prstGeom>
          <a:noFill/>
        </p:spPr>
        <p:txBody>
          <a:bodyPr wrap="square" rtlCol="0">
            <a:spAutoFit/>
          </a:bodyPr>
          <a:lstStyle/>
          <a:p>
            <a:pPr algn="ctr"/>
            <a:r>
              <a:rPr lang="en-GB" sz="600" dirty="0" smtClean="0"/>
              <a:t>Tibia</a:t>
            </a:r>
            <a:endParaRPr lang="en-GB" sz="600" dirty="0"/>
          </a:p>
        </p:txBody>
      </p:sp>
      <p:sp>
        <p:nvSpPr>
          <p:cNvPr id="37" name="TextBox 36"/>
          <p:cNvSpPr txBox="1"/>
          <p:nvPr/>
        </p:nvSpPr>
        <p:spPr>
          <a:xfrm>
            <a:off x="3160570" y="6307359"/>
            <a:ext cx="538772" cy="184666"/>
          </a:xfrm>
          <a:prstGeom prst="rect">
            <a:avLst/>
          </a:prstGeom>
          <a:noFill/>
        </p:spPr>
        <p:txBody>
          <a:bodyPr wrap="square" rtlCol="0">
            <a:spAutoFit/>
          </a:bodyPr>
          <a:lstStyle/>
          <a:p>
            <a:pPr algn="ctr"/>
            <a:r>
              <a:rPr lang="en-GB" sz="600" dirty="0" smtClean="0"/>
              <a:t>Fibula</a:t>
            </a:r>
            <a:endParaRPr lang="en-GB" sz="600" dirty="0"/>
          </a:p>
        </p:txBody>
      </p:sp>
      <p:sp>
        <p:nvSpPr>
          <p:cNvPr id="38" name="TextBox 37"/>
          <p:cNvSpPr txBox="1"/>
          <p:nvPr/>
        </p:nvSpPr>
        <p:spPr>
          <a:xfrm>
            <a:off x="3160570" y="5064744"/>
            <a:ext cx="538772" cy="184666"/>
          </a:xfrm>
          <a:prstGeom prst="rect">
            <a:avLst/>
          </a:prstGeom>
          <a:noFill/>
        </p:spPr>
        <p:txBody>
          <a:bodyPr wrap="square" rtlCol="0">
            <a:spAutoFit/>
          </a:bodyPr>
          <a:lstStyle/>
          <a:p>
            <a:pPr algn="ctr"/>
            <a:r>
              <a:rPr lang="en-GB" sz="600" dirty="0" smtClean="0"/>
              <a:t>Femur</a:t>
            </a:r>
            <a:endParaRPr lang="en-GB" sz="600" dirty="0"/>
          </a:p>
        </p:txBody>
      </p:sp>
      <p:sp>
        <p:nvSpPr>
          <p:cNvPr id="39" name="TextBox 38"/>
          <p:cNvSpPr txBox="1"/>
          <p:nvPr/>
        </p:nvSpPr>
        <p:spPr>
          <a:xfrm>
            <a:off x="3737921" y="5200052"/>
            <a:ext cx="538772" cy="184666"/>
          </a:xfrm>
          <a:prstGeom prst="rect">
            <a:avLst/>
          </a:prstGeom>
          <a:noFill/>
        </p:spPr>
        <p:txBody>
          <a:bodyPr wrap="square" rtlCol="0">
            <a:spAutoFit/>
          </a:bodyPr>
          <a:lstStyle/>
          <a:p>
            <a:pPr algn="ctr"/>
            <a:r>
              <a:rPr lang="en-GB" sz="600" dirty="0" smtClean="0"/>
              <a:t>Patella</a:t>
            </a:r>
            <a:endParaRPr lang="en-GB" sz="600" dirty="0"/>
          </a:p>
        </p:txBody>
      </p:sp>
      <p:sp>
        <p:nvSpPr>
          <p:cNvPr id="40" name="TextBox 39"/>
          <p:cNvSpPr txBox="1"/>
          <p:nvPr/>
        </p:nvSpPr>
        <p:spPr>
          <a:xfrm>
            <a:off x="4263666" y="5166642"/>
            <a:ext cx="538772" cy="184666"/>
          </a:xfrm>
          <a:prstGeom prst="rect">
            <a:avLst/>
          </a:prstGeom>
          <a:noFill/>
        </p:spPr>
        <p:txBody>
          <a:bodyPr wrap="square" rtlCol="0">
            <a:spAutoFit/>
          </a:bodyPr>
          <a:lstStyle/>
          <a:p>
            <a:pPr algn="ctr"/>
            <a:r>
              <a:rPr lang="en-GB" sz="600" dirty="0" err="1" smtClean="0"/>
              <a:t>Humerus</a:t>
            </a:r>
            <a:endParaRPr lang="en-GB" sz="600" dirty="0"/>
          </a:p>
        </p:txBody>
      </p:sp>
      <p:sp>
        <p:nvSpPr>
          <p:cNvPr id="41" name="TextBox 40"/>
          <p:cNvSpPr txBox="1"/>
          <p:nvPr/>
        </p:nvSpPr>
        <p:spPr>
          <a:xfrm>
            <a:off x="4970928" y="5826774"/>
            <a:ext cx="538772" cy="184666"/>
          </a:xfrm>
          <a:prstGeom prst="rect">
            <a:avLst/>
          </a:prstGeom>
          <a:noFill/>
        </p:spPr>
        <p:txBody>
          <a:bodyPr wrap="square" rtlCol="0">
            <a:spAutoFit/>
          </a:bodyPr>
          <a:lstStyle/>
          <a:p>
            <a:pPr algn="ctr"/>
            <a:r>
              <a:rPr lang="en-GB" sz="600" dirty="0" smtClean="0"/>
              <a:t>Ulna</a:t>
            </a:r>
            <a:endParaRPr lang="en-GB" sz="600" dirty="0"/>
          </a:p>
        </p:txBody>
      </p:sp>
      <p:sp>
        <p:nvSpPr>
          <p:cNvPr id="42" name="TextBox 41"/>
          <p:cNvSpPr txBox="1"/>
          <p:nvPr/>
        </p:nvSpPr>
        <p:spPr>
          <a:xfrm>
            <a:off x="4767637" y="5052469"/>
            <a:ext cx="538772" cy="184666"/>
          </a:xfrm>
          <a:prstGeom prst="rect">
            <a:avLst/>
          </a:prstGeom>
          <a:noFill/>
        </p:spPr>
        <p:txBody>
          <a:bodyPr wrap="square" rtlCol="0">
            <a:spAutoFit/>
          </a:bodyPr>
          <a:lstStyle/>
          <a:p>
            <a:pPr algn="ctr"/>
            <a:r>
              <a:rPr lang="en-GB" sz="600" dirty="0" smtClean="0"/>
              <a:t>Radius</a:t>
            </a:r>
            <a:endParaRPr lang="en-GB" sz="600" dirty="0"/>
          </a:p>
        </p:txBody>
      </p:sp>
      <p:sp>
        <p:nvSpPr>
          <p:cNvPr id="43" name="TextBox 42"/>
          <p:cNvSpPr txBox="1"/>
          <p:nvPr/>
        </p:nvSpPr>
        <p:spPr>
          <a:xfrm>
            <a:off x="3423249" y="5708574"/>
            <a:ext cx="538772" cy="184666"/>
          </a:xfrm>
          <a:prstGeom prst="rect">
            <a:avLst/>
          </a:prstGeom>
          <a:noFill/>
        </p:spPr>
        <p:txBody>
          <a:bodyPr wrap="square" rtlCol="0">
            <a:spAutoFit/>
          </a:bodyPr>
          <a:lstStyle/>
          <a:p>
            <a:pPr algn="ctr"/>
            <a:r>
              <a:rPr lang="en-GB" sz="600" dirty="0" smtClean="0">
                <a:solidFill>
                  <a:schemeClr val="bg1"/>
                </a:solidFill>
              </a:rPr>
              <a:t>Knee</a:t>
            </a:r>
            <a:endParaRPr lang="en-GB" sz="600" dirty="0">
              <a:solidFill>
                <a:schemeClr val="bg1"/>
              </a:solidFill>
            </a:endParaRPr>
          </a:p>
        </p:txBody>
      </p:sp>
      <p:sp>
        <p:nvSpPr>
          <p:cNvPr id="44" name="TextBox 43"/>
          <p:cNvSpPr txBox="1"/>
          <p:nvPr/>
        </p:nvSpPr>
        <p:spPr>
          <a:xfrm>
            <a:off x="4177862" y="5919107"/>
            <a:ext cx="538772" cy="184666"/>
          </a:xfrm>
          <a:prstGeom prst="rect">
            <a:avLst/>
          </a:prstGeom>
          <a:noFill/>
        </p:spPr>
        <p:txBody>
          <a:bodyPr wrap="square" rtlCol="0">
            <a:spAutoFit/>
          </a:bodyPr>
          <a:lstStyle/>
          <a:p>
            <a:pPr algn="ctr"/>
            <a:r>
              <a:rPr lang="en-GB" sz="600" dirty="0" smtClean="0">
                <a:solidFill>
                  <a:schemeClr val="bg1"/>
                </a:solidFill>
              </a:rPr>
              <a:t>Elbow</a:t>
            </a:r>
            <a:endParaRPr lang="en-GB" sz="600" dirty="0">
              <a:solidFill>
                <a:schemeClr val="bg1"/>
              </a:solidFill>
            </a:endParaRPr>
          </a:p>
        </p:txBody>
      </p:sp>
      <p:sp>
        <p:nvSpPr>
          <p:cNvPr id="45" name="TextBox 44"/>
          <p:cNvSpPr txBox="1"/>
          <p:nvPr/>
        </p:nvSpPr>
        <p:spPr>
          <a:xfrm>
            <a:off x="4428871" y="6145776"/>
            <a:ext cx="2161658" cy="507831"/>
          </a:xfrm>
          <a:prstGeom prst="rect">
            <a:avLst/>
          </a:prstGeom>
          <a:noFill/>
        </p:spPr>
        <p:txBody>
          <a:bodyPr wrap="square" rtlCol="0">
            <a:spAutoFit/>
          </a:bodyPr>
          <a:lstStyle/>
          <a:p>
            <a:pPr algn="ctr"/>
            <a:r>
              <a:rPr lang="en-GB" sz="900" b="1" dirty="0" smtClean="0"/>
              <a:t>Location in Body: </a:t>
            </a:r>
            <a:r>
              <a:rPr lang="en-GB" sz="900" dirty="0" smtClean="0"/>
              <a:t>Knee</a:t>
            </a:r>
            <a:r>
              <a:rPr lang="en-GB" sz="900" dirty="0" smtClean="0"/>
              <a:t> and Elbow</a:t>
            </a:r>
          </a:p>
          <a:p>
            <a:pPr algn="ctr"/>
            <a:r>
              <a:rPr lang="en-GB" sz="900" b="1" dirty="0" smtClean="0"/>
              <a:t>Type of Movement Allowed by Joint: </a:t>
            </a:r>
            <a:r>
              <a:rPr lang="en-GB" sz="900" dirty="0" smtClean="0"/>
              <a:t>Flexion and Extension</a:t>
            </a:r>
            <a:endParaRPr lang="en-GB" sz="900" dirty="0" smtClean="0"/>
          </a:p>
        </p:txBody>
      </p:sp>
      <p:sp>
        <p:nvSpPr>
          <p:cNvPr id="2048" name="Rectangle 2047"/>
          <p:cNvSpPr/>
          <p:nvPr/>
        </p:nvSpPr>
        <p:spPr>
          <a:xfrm>
            <a:off x="5405503" y="2146703"/>
            <a:ext cx="3751183" cy="2693045"/>
          </a:xfrm>
          <a:prstGeom prst="rect">
            <a:avLst/>
          </a:prstGeom>
        </p:spPr>
        <p:txBody>
          <a:bodyPr wrap="square">
            <a:spAutoFit/>
          </a:bodyPr>
          <a:lstStyle/>
          <a:p>
            <a:pPr algn="ctr"/>
            <a:r>
              <a:rPr lang="en-GB" sz="800" b="1" u="sng" dirty="0" smtClean="0"/>
              <a:t>How do MUSCLES WORK?</a:t>
            </a:r>
          </a:p>
          <a:p>
            <a:pPr marL="114300" indent="0">
              <a:buNone/>
            </a:pPr>
            <a:r>
              <a:rPr lang="en-GB" sz="800" dirty="0" smtClean="0"/>
              <a:t>Muscles </a:t>
            </a:r>
            <a:r>
              <a:rPr lang="en-GB" sz="800" dirty="0"/>
              <a:t>can only PULL they cannot push. This means that they must work in pairs to allow parts of the body to move back and forth</a:t>
            </a:r>
            <a:r>
              <a:rPr lang="en-GB" sz="800" dirty="0" smtClean="0"/>
              <a:t>. </a:t>
            </a:r>
            <a:r>
              <a:rPr lang="en-GB" sz="800" dirty="0"/>
              <a:t>THESE PAIRS ARE </a:t>
            </a:r>
            <a:r>
              <a:rPr lang="en-GB" sz="800" dirty="0" smtClean="0"/>
              <a:t>CALLED </a:t>
            </a:r>
            <a:r>
              <a:rPr lang="en-GB" sz="800" b="1" dirty="0" smtClean="0"/>
              <a:t>ANTAGONISTIC PAIRS.</a:t>
            </a:r>
          </a:p>
          <a:p>
            <a:endParaRPr lang="en-GB" sz="900" dirty="0" smtClean="0"/>
          </a:p>
          <a:p>
            <a:r>
              <a:rPr lang="en-GB" sz="800" b="1" u="sng" dirty="0" smtClean="0"/>
              <a:t>Antagonistic Pairs</a:t>
            </a:r>
            <a:endParaRPr lang="en-GB" sz="800" b="1" u="sng" dirty="0"/>
          </a:p>
          <a:p>
            <a:pPr marL="171450" indent="-171450">
              <a:buFont typeface="Arial" pitchFamily="34" charset="0"/>
              <a:buChar char="•"/>
            </a:pPr>
            <a:r>
              <a:rPr lang="en-GB" sz="800" dirty="0" smtClean="0"/>
              <a:t>A </a:t>
            </a:r>
            <a:r>
              <a:rPr lang="en-GB" sz="800" dirty="0"/>
              <a:t>muscle must work in partnership with another muscle to allow movement to occur. </a:t>
            </a:r>
          </a:p>
          <a:p>
            <a:pPr marL="171450" indent="-171450">
              <a:buFont typeface="Arial" pitchFamily="34" charset="0"/>
              <a:buChar char="•"/>
            </a:pPr>
            <a:r>
              <a:rPr lang="en-GB" sz="800" dirty="0"/>
              <a:t>The muscle that causes the movement (the pulling muscle) is called the </a:t>
            </a:r>
            <a:r>
              <a:rPr lang="en-GB" sz="800" b="1" dirty="0"/>
              <a:t>AGONIST</a:t>
            </a:r>
            <a:r>
              <a:rPr lang="en-GB" sz="800" dirty="0"/>
              <a:t> or </a:t>
            </a:r>
            <a:r>
              <a:rPr lang="en-GB" sz="800" b="1" dirty="0"/>
              <a:t>PRIME MOVER</a:t>
            </a:r>
            <a:r>
              <a:rPr lang="en-GB" sz="800" dirty="0"/>
              <a:t>. When this muscle </a:t>
            </a:r>
            <a:r>
              <a:rPr lang="en-GB" sz="800" u="sng" dirty="0" smtClean="0"/>
              <a:t>contracts </a:t>
            </a:r>
            <a:r>
              <a:rPr lang="en-GB" sz="800" dirty="0" smtClean="0"/>
              <a:t>in </a:t>
            </a:r>
            <a:r>
              <a:rPr lang="en-GB" sz="800" dirty="0"/>
              <a:t>becomes </a:t>
            </a:r>
            <a:r>
              <a:rPr lang="en-GB" sz="800" u="sng" dirty="0"/>
              <a:t>shorter</a:t>
            </a:r>
            <a:r>
              <a:rPr lang="en-GB" sz="800" dirty="0"/>
              <a:t>.</a:t>
            </a:r>
          </a:p>
          <a:p>
            <a:pPr marL="171450" indent="-171450">
              <a:buFont typeface="Arial" pitchFamily="34" charset="0"/>
              <a:buChar char="•"/>
            </a:pPr>
            <a:r>
              <a:rPr lang="en-GB" sz="800" dirty="0"/>
              <a:t>During this time the other muscle within this partnership is </a:t>
            </a:r>
            <a:r>
              <a:rPr lang="en-GB" sz="800" u="sng" dirty="0"/>
              <a:t>relaxing</a:t>
            </a:r>
            <a:r>
              <a:rPr lang="en-GB" sz="800" dirty="0"/>
              <a:t>. This muscle is called the </a:t>
            </a:r>
            <a:r>
              <a:rPr lang="en-GB" sz="800" b="1" dirty="0"/>
              <a:t>ANTAGONIST</a:t>
            </a:r>
            <a:r>
              <a:rPr lang="en-GB" sz="800" dirty="0"/>
              <a:t> and is </a:t>
            </a:r>
            <a:r>
              <a:rPr lang="en-GB" sz="800" u="sng" dirty="0"/>
              <a:t>lengthening</a:t>
            </a:r>
            <a:r>
              <a:rPr lang="en-GB" sz="800" dirty="0"/>
              <a:t> while it </a:t>
            </a:r>
            <a:r>
              <a:rPr lang="en-GB" sz="800" u="sng" dirty="0" smtClean="0"/>
              <a:t>relaxes.</a:t>
            </a:r>
          </a:p>
          <a:p>
            <a:r>
              <a:rPr lang="en-GB" sz="800" u="sng" dirty="0" smtClean="0"/>
              <a:t>EXAMPLES:</a:t>
            </a:r>
          </a:p>
          <a:p>
            <a:r>
              <a:rPr lang="en-GB" sz="800" dirty="0" smtClean="0"/>
              <a:t>When </a:t>
            </a:r>
            <a:r>
              <a:rPr lang="en-GB" sz="800" dirty="0"/>
              <a:t>we flex our elbow the </a:t>
            </a:r>
            <a:r>
              <a:rPr lang="en-GB" sz="800" u="sng" dirty="0"/>
              <a:t>bicep</a:t>
            </a:r>
            <a:r>
              <a:rPr lang="en-GB" sz="800" dirty="0"/>
              <a:t> is the </a:t>
            </a:r>
            <a:r>
              <a:rPr lang="en-GB" sz="800" b="1" dirty="0"/>
              <a:t>agonist</a:t>
            </a:r>
            <a:r>
              <a:rPr lang="en-GB" sz="800" dirty="0"/>
              <a:t> and the </a:t>
            </a:r>
            <a:r>
              <a:rPr lang="en-GB" sz="800" u="sng" dirty="0" err="1"/>
              <a:t>tricep</a:t>
            </a:r>
            <a:r>
              <a:rPr lang="en-GB" sz="800" u="sng" dirty="0"/>
              <a:t> </a:t>
            </a:r>
            <a:r>
              <a:rPr lang="en-GB" sz="800" dirty="0"/>
              <a:t>is the </a:t>
            </a:r>
            <a:r>
              <a:rPr lang="en-GB" sz="800" b="1" dirty="0"/>
              <a:t>antagonist</a:t>
            </a:r>
            <a:r>
              <a:rPr lang="en-GB" sz="800" dirty="0"/>
              <a:t>. However these roles are reversed when the elbow </a:t>
            </a:r>
            <a:r>
              <a:rPr lang="en-GB" sz="800" dirty="0" smtClean="0"/>
              <a:t>extends ,with </a:t>
            </a:r>
            <a:r>
              <a:rPr lang="en-GB" sz="800" dirty="0"/>
              <a:t>the </a:t>
            </a:r>
            <a:r>
              <a:rPr lang="en-GB" sz="800" u="sng" dirty="0" err="1"/>
              <a:t>tricep</a:t>
            </a:r>
            <a:r>
              <a:rPr lang="en-GB" sz="800" dirty="0"/>
              <a:t> becoming the </a:t>
            </a:r>
            <a:r>
              <a:rPr lang="en-GB" sz="800" b="1" dirty="0"/>
              <a:t>agonist</a:t>
            </a:r>
            <a:r>
              <a:rPr lang="en-GB" sz="800" dirty="0"/>
              <a:t> and the </a:t>
            </a:r>
            <a:r>
              <a:rPr lang="en-GB" sz="800" u="sng" dirty="0"/>
              <a:t>bicep</a:t>
            </a:r>
            <a:r>
              <a:rPr lang="en-GB" sz="800" dirty="0"/>
              <a:t> becoming the </a:t>
            </a:r>
            <a:r>
              <a:rPr lang="en-GB" sz="800" b="1" dirty="0" smtClean="0"/>
              <a:t>antagonist</a:t>
            </a:r>
            <a:r>
              <a:rPr lang="en-GB" sz="800" dirty="0" smtClean="0"/>
              <a:t>.</a:t>
            </a:r>
          </a:p>
          <a:p>
            <a:endParaRPr lang="en-GB" sz="800" dirty="0"/>
          </a:p>
          <a:p>
            <a:r>
              <a:rPr lang="en-GB" sz="800" dirty="0" smtClean="0"/>
              <a:t>When dorsiflexion occurs  in our ankle the </a:t>
            </a:r>
            <a:r>
              <a:rPr lang="en-GB" sz="800" u="sng" dirty="0" err="1" smtClean="0"/>
              <a:t>tibialis</a:t>
            </a:r>
            <a:r>
              <a:rPr lang="en-GB" sz="800" u="sng" dirty="0" smtClean="0"/>
              <a:t> anterior </a:t>
            </a:r>
            <a:r>
              <a:rPr lang="en-GB" sz="800" dirty="0" smtClean="0"/>
              <a:t>is the </a:t>
            </a:r>
            <a:r>
              <a:rPr lang="en-GB" sz="800" b="1" dirty="0" smtClean="0"/>
              <a:t>agonist</a:t>
            </a:r>
            <a:r>
              <a:rPr lang="en-GB" sz="800" dirty="0" smtClean="0"/>
              <a:t> and the  </a:t>
            </a:r>
            <a:r>
              <a:rPr lang="en-GB" sz="800" u="sng" dirty="0" smtClean="0"/>
              <a:t>gastrocnemius</a:t>
            </a:r>
            <a:r>
              <a:rPr lang="en-GB" sz="800" dirty="0" smtClean="0"/>
              <a:t> is the </a:t>
            </a:r>
            <a:r>
              <a:rPr lang="en-GB" sz="800" b="1" dirty="0" smtClean="0"/>
              <a:t>antagonist</a:t>
            </a:r>
            <a:r>
              <a:rPr lang="en-GB" sz="800" dirty="0" smtClean="0"/>
              <a:t>. However these roles are reversed when plantar flexion occurs at the ankle, with the </a:t>
            </a:r>
            <a:r>
              <a:rPr lang="en-GB" sz="800" u="sng" dirty="0" smtClean="0"/>
              <a:t>gastrocnemius</a:t>
            </a:r>
            <a:r>
              <a:rPr lang="en-GB" sz="800" dirty="0" smtClean="0"/>
              <a:t> becoming the </a:t>
            </a:r>
            <a:r>
              <a:rPr lang="en-GB" sz="800" b="1" dirty="0" smtClean="0"/>
              <a:t>agonist </a:t>
            </a:r>
            <a:r>
              <a:rPr lang="en-GB" sz="800" dirty="0" smtClean="0"/>
              <a:t>and the </a:t>
            </a:r>
            <a:r>
              <a:rPr lang="en-GB" sz="800" u="sng" dirty="0" err="1" smtClean="0"/>
              <a:t>tibialis</a:t>
            </a:r>
            <a:r>
              <a:rPr lang="en-GB" sz="800" u="sng" dirty="0" smtClean="0"/>
              <a:t> anterior </a:t>
            </a:r>
            <a:r>
              <a:rPr lang="en-GB" sz="800" dirty="0" smtClean="0"/>
              <a:t>becoming the </a:t>
            </a:r>
            <a:r>
              <a:rPr lang="en-GB" sz="800" b="1" dirty="0" smtClean="0"/>
              <a:t>antagonist.</a:t>
            </a:r>
          </a:p>
        </p:txBody>
      </p:sp>
      <p:graphicFrame>
        <p:nvGraphicFramePr>
          <p:cNvPr id="49" name="Table 48"/>
          <p:cNvGraphicFramePr>
            <a:graphicFrameLocks noGrp="1"/>
          </p:cNvGraphicFramePr>
          <p:nvPr>
            <p:extLst>
              <p:ext uri="{D42A27DB-BD31-4B8C-83A1-F6EECF244321}">
                <p14:modId xmlns:p14="http://schemas.microsoft.com/office/powerpoint/2010/main" val="3867099463"/>
              </p:ext>
            </p:extLst>
          </p:nvPr>
        </p:nvGraphicFramePr>
        <p:xfrm>
          <a:off x="5581708" y="4815774"/>
          <a:ext cx="3448184" cy="914400"/>
        </p:xfrm>
        <a:graphic>
          <a:graphicData uri="http://schemas.openxmlformats.org/drawingml/2006/table">
            <a:tbl>
              <a:tblPr firstRow="1" bandRow="1">
                <a:tableStyleId>{5C22544A-7EE6-4342-B048-85BDC9FD1C3A}</a:tableStyleId>
              </a:tblPr>
              <a:tblGrid>
                <a:gridCol w="1631231"/>
                <a:gridCol w="1816953"/>
              </a:tblGrid>
              <a:tr h="157760">
                <a:tc>
                  <a:txBody>
                    <a:bodyPr/>
                    <a:lstStyle/>
                    <a:p>
                      <a:pPr algn="ctr"/>
                      <a:r>
                        <a:rPr lang="en-GB" sz="600" dirty="0" smtClean="0"/>
                        <a:t>BICEPS</a:t>
                      </a:r>
                      <a:endParaRPr lang="en-GB" sz="600" dirty="0"/>
                    </a:p>
                  </a:txBody>
                  <a:tcPr/>
                </a:tc>
                <a:tc>
                  <a:txBody>
                    <a:bodyPr/>
                    <a:lstStyle/>
                    <a:p>
                      <a:pPr algn="ctr"/>
                      <a:r>
                        <a:rPr lang="en-GB" sz="600" dirty="0" smtClean="0"/>
                        <a:t>TRICEPS</a:t>
                      </a:r>
                      <a:endParaRPr lang="en-GB" sz="600" dirty="0"/>
                    </a:p>
                  </a:txBody>
                  <a:tcPr/>
                </a:tc>
              </a:tr>
              <a:tr h="157760">
                <a:tc>
                  <a:txBody>
                    <a:bodyPr/>
                    <a:lstStyle/>
                    <a:p>
                      <a:pPr algn="ctr"/>
                      <a:r>
                        <a:rPr lang="en-GB" sz="600" dirty="0" smtClean="0"/>
                        <a:t>HAMSTRINGS</a:t>
                      </a:r>
                      <a:endParaRPr lang="en-GB" sz="600" dirty="0"/>
                    </a:p>
                  </a:txBody>
                  <a:tcPr/>
                </a:tc>
                <a:tc>
                  <a:txBody>
                    <a:bodyPr/>
                    <a:lstStyle/>
                    <a:p>
                      <a:pPr algn="ctr"/>
                      <a:r>
                        <a:rPr lang="en-GB" sz="600" dirty="0" smtClean="0"/>
                        <a:t>QUADRICEPS</a:t>
                      </a:r>
                      <a:endParaRPr lang="en-GB" sz="600" dirty="0"/>
                    </a:p>
                  </a:txBody>
                  <a:tcPr/>
                </a:tc>
              </a:tr>
              <a:tr h="176132">
                <a:tc>
                  <a:txBody>
                    <a:bodyPr/>
                    <a:lstStyle/>
                    <a:p>
                      <a:pPr algn="ctr"/>
                      <a:r>
                        <a:rPr lang="en-GB" sz="600" dirty="0" smtClean="0"/>
                        <a:t>GASTROCNEMIUS</a:t>
                      </a:r>
                      <a:endParaRPr lang="en-GB" sz="600" dirty="0"/>
                    </a:p>
                  </a:txBody>
                  <a:tcPr/>
                </a:tc>
                <a:tc>
                  <a:txBody>
                    <a:bodyPr/>
                    <a:lstStyle/>
                    <a:p>
                      <a:pPr algn="ctr"/>
                      <a:r>
                        <a:rPr lang="en-GB" sz="600" dirty="0" smtClean="0"/>
                        <a:t>TIBIALIS ANTERIOR</a:t>
                      </a:r>
                      <a:endParaRPr lang="en-GB" sz="600" dirty="0"/>
                    </a:p>
                  </a:txBody>
                  <a:tcPr/>
                </a:tc>
              </a:tr>
              <a:tr h="157760">
                <a:tc>
                  <a:txBody>
                    <a:bodyPr/>
                    <a:lstStyle/>
                    <a:p>
                      <a:pPr algn="ctr"/>
                      <a:r>
                        <a:rPr lang="en-GB" sz="600" dirty="0" smtClean="0"/>
                        <a:t>HIP FLEXORS</a:t>
                      </a:r>
                      <a:endParaRPr lang="en-GB" sz="600" dirty="0"/>
                    </a:p>
                  </a:txBody>
                  <a:tcPr/>
                </a:tc>
                <a:tc>
                  <a:txBody>
                    <a:bodyPr/>
                    <a:lstStyle/>
                    <a:p>
                      <a:pPr algn="ctr"/>
                      <a:r>
                        <a:rPr lang="en-GB" sz="600" dirty="0" smtClean="0"/>
                        <a:t>GLUTEALS</a:t>
                      </a:r>
                      <a:endParaRPr lang="en-GB" sz="600" dirty="0"/>
                    </a:p>
                  </a:txBody>
                  <a:tcPr/>
                </a:tc>
              </a:tr>
              <a:tr h="176132">
                <a:tc>
                  <a:txBody>
                    <a:bodyPr/>
                    <a:lstStyle/>
                    <a:p>
                      <a:pPr algn="ctr"/>
                      <a:r>
                        <a:rPr lang="en-GB" sz="600" dirty="0" smtClean="0"/>
                        <a:t>DELTOID</a:t>
                      </a:r>
                      <a:r>
                        <a:rPr lang="en-GB" sz="600" baseline="0" dirty="0" smtClean="0"/>
                        <a:t> </a:t>
                      </a:r>
                      <a:endParaRPr lang="en-GB" sz="600" dirty="0"/>
                    </a:p>
                  </a:txBody>
                  <a:tcPr/>
                </a:tc>
                <a:tc>
                  <a:txBody>
                    <a:bodyPr/>
                    <a:lstStyle/>
                    <a:p>
                      <a:pPr algn="ctr"/>
                      <a:r>
                        <a:rPr lang="en-GB" sz="600" dirty="0" smtClean="0"/>
                        <a:t>LATISSIMUS DORSI</a:t>
                      </a:r>
                      <a:endParaRPr lang="en-GB" sz="600" dirty="0"/>
                    </a:p>
                  </a:txBody>
                  <a:tcPr/>
                </a:tc>
              </a:tr>
            </a:tbl>
          </a:graphicData>
        </a:graphic>
      </p:graphicFrame>
    </p:spTree>
    <p:extLst>
      <p:ext uri="{BB962C8B-B14F-4D97-AF65-F5344CB8AC3E}">
        <p14:creationId xmlns:p14="http://schemas.microsoft.com/office/powerpoint/2010/main" val="276864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20571E-F360-4ECD-B0A4-7823FF13C21E}"/>
</file>

<file path=customXml/itemProps2.xml><?xml version="1.0" encoding="utf-8"?>
<ds:datastoreItem xmlns:ds="http://schemas.openxmlformats.org/officeDocument/2006/customXml" ds:itemID="{3167EAA7-1A1F-4212-8F4B-D8E86550ED20}"/>
</file>

<file path=customXml/itemProps3.xml><?xml version="1.0" encoding="utf-8"?>
<ds:datastoreItem xmlns:ds="http://schemas.openxmlformats.org/officeDocument/2006/customXml" ds:itemID="{DC83EEA4-84BB-480B-800C-352D9F4434CF}"/>
</file>

<file path=docProps/app.xml><?xml version="1.0" encoding="utf-8"?>
<Properties xmlns="http://schemas.openxmlformats.org/officeDocument/2006/extended-properties" xmlns:vt="http://schemas.openxmlformats.org/officeDocument/2006/docPropsVTypes">
  <TotalTime>186</TotalTime>
  <Words>1116</Words>
  <Application>Microsoft Office PowerPoint</Application>
  <PresentationFormat>On-screen Show (4:3)</PresentationFormat>
  <Paragraphs>123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Hodgson Academy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22</cp:revision>
  <cp:lastPrinted>2018-03-21T17:10:59Z</cp:lastPrinted>
  <dcterms:created xsi:type="dcterms:W3CDTF">2018-03-21T09:09:37Z</dcterms:created>
  <dcterms:modified xsi:type="dcterms:W3CDTF">2018-03-21T17:19:17Z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