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810" r:id="rId5"/>
    <p:sldId id="811" r:id="rId6"/>
    <p:sldId id="815" r:id="rId7"/>
    <p:sldId id="779" r:id="rId8"/>
    <p:sldId id="781" r:id="rId9"/>
    <p:sldId id="785" r:id="rId10"/>
    <p:sldId id="787" r:id="rId11"/>
    <p:sldId id="789" r:id="rId12"/>
    <p:sldId id="791" r:id="rId13"/>
    <p:sldId id="793" r:id="rId14"/>
    <p:sldId id="795" r:id="rId15"/>
    <p:sldId id="796" r:id="rId16"/>
    <p:sldId id="798" r:id="rId17"/>
    <p:sldId id="817" r:id="rId18"/>
    <p:sldId id="800" r:id="rId19"/>
    <p:sldId id="801" r:id="rId20"/>
    <p:sldId id="81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C6FC0-FAD9-4A00-8AAC-2816EDE2901B}" v="25" dt="2025-03-31T14:25:44.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5"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Dyer (CCHSG)" userId="730459f1-a2a2-4cff-96b6-f6f7ead6ed20" providerId="ADAL" clId="{46AC6FC0-FAD9-4A00-8AAC-2816EDE2901B}"/>
    <pc:docChg chg="custSel addSld modSld sldOrd">
      <pc:chgData name="LDyer (CCHSG)" userId="730459f1-a2a2-4cff-96b6-f6f7ead6ed20" providerId="ADAL" clId="{46AC6FC0-FAD9-4A00-8AAC-2816EDE2901B}" dt="2025-03-31T14:25:48.706" v="72"/>
      <pc:docMkLst>
        <pc:docMk/>
      </pc:docMkLst>
      <pc:sldChg chg="addSp delSp modSp new mod">
        <pc:chgData name="LDyer (CCHSG)" userId="730459f1-a2a2-4cff-96b6-f6f7ead6ed20" providerId="ADAL" clId="{46AC6FC0-FAD9-4A00-8AAC-2816EDE2901B}" dt="2025-03-31T14:23:43.494" v="45" actId="1076"/>
        <pc:sldMkLst>
          <pc:docMk/>
          <pc:sldMk cId="355391730" sldId="816"/>
        </pc:sldMkLst>
        <pc:spChg chg="add del mod">
          <ac:chgData name="LDyer (CCHSG)" userId="730459f1-a2a2-4cff-96b6-f6f7ead6ed20" providerId="ADAL" clId="{46AC6FC0-FAD9-4A00-8AAC-2816EDE2901B}" dt="2025-03-31T14:22:23.931" v="27" actId="478"/>
          <ac:spMkLst>
            <pc:docMk/>
            <pc:sldMk cId="355391730" sldId="816"/>
            <ac:spMk id="2" creationId="{FD7F526D-291E-7AAF-9188-4F107709777B}"/>
          </ac:spMkLst>
        </pc:spChg>
        <pc:picChg chg="add mod">
          <ac:chgData name="LDyer (CCHSG)" userId="730459f1-a2a2-4cff-96b6-f6f7ead6ed20" providerId="ADAL" clId="{46AC6FC0-FAD9-4A00-8AAC-2816EDE2901B}" dt="2025-03-31T14:23:09.912" v="40" actId="14100"/>
          <ac:picMkLst>
            <pc:docMk/>
            <pc:sldMk cId="355391730" sldId="816"/>
            <ac:picMk id="4" creationId="{4E17E8AD-4DB3-66E2-1720-C8A91DD72B93}"/>
          </ac:picMkLst>
        </pc:picChg>
        <pc:picChg chg="add mod">
          <ac:chgData name="LDyer (CCHSG)" userId="730459f1-a2a2-4cff-96b6-f6f7ead6ed20" providerId="ADAL" clId="{46AC6FC0-FAD9-4A00-8AAC-2816EDE2901B}" dt="2025-03-31T14:21:28.085" v="18" actId="14100"/>
          <ac:picMkLst>
            <pc:docMk/>
            <pc:sldMk cId="355391730" sldId="816"/>
            <ac:picMk id="6" creationId="{C7212AF2-F602-1DDC-4320-145905B2FCDC}"/>
          </ac:picMkLst>
        </pc:picChg>
        <pc:picChg chg="add mod modCrop">
          <ac:chgData name="LDyer (CCHSG)" userId="730459f1-a2a2-4cff-96b6-f6f7ead6ed20" providerId="ADAL" clId="{46AC6FC0-FAD9-4A00-8AAC-2816EDE2901B}" dt="2025-03-31T14:23:04.461" v="38" actId="1076"/>
          <ac:picMkLst>
            <pc:docMk/>
            <pc:sldMk cId="355391730" sldId="816"/>
            <ac:picMk id="8" creationId="{3D90974A-29D0-70C2-5D67-4449A2E33770}"/>
          </ac:picMkLst>
        </pc:picChg>
        <pc:picChg chg="add mod">
          <ac:chgData name="LDyer (CCHSG)" userId="730459f1-a2a2-4cff-96b6-f6f7ead6ed20" providerId="ADAL" clId="{46AC6FC0-FAD9-4A00-8AAC-2816EDE2901B}" dt="2025-03-31T14:23:06.880" v="39" actId="1076"/>
          <ac:picMkLst>
            <pc:docMk/>
            <pc:sldMk cId="355391730" sldId="816"/>
            <ac:picMk id="10" creationId="{A6162E50-5AE4-5077-E4CE-AB37CCFA6CAC}"/>
          </ac:picMkLst>
        </pc:picChg>
        <pc:picChg chg="add mod">
          <ac:chgData name="LDyer (CCHSG)" userId="730459f1-a2a2-4cff-96b6-f6f7ead6ed20" providerId="ADAL" clId="{46AC6FC0-FAD9-4A00-8AAC-2816EDE2901B}" dt="2025-03-31T14:23:43.494" v="45" actId="1076"/>
          <ac:picMkLst>
            <pc:docMk/>
            <pc:sldMk cId="355391730" sldId="816"/>
            <ac:picMk id="12" creationId="{A765664B-FE36-C77D-8074-3E5E6614962D}"/>
          </ac:picMkLst>
        </pc:picChg>
      </pc:sldChg>
      <pc:sldChg chg="addSp delSp modSp add mod ord">
        <pc:chgData name="LDyer (CCHSG)" userId="730459f1-a2a2-4cff-96b6-f6f7ead6ed20" providerId="ADAL" clId="{46AC6FC0-FAD9-4A00-8AAC-2816EDE2901B}" dt="2025-03-31T14:25:48.706" v="72"/>
        <pc:sldMkLst>
          <pc:docMk/>
          <pc:sldMk cId="1348209308" sldId="817"/>
        </pc:sldMkLst>
        <pc:spChg chg="mod">
          <ac:chgData name="LDyer (CCHSG)" userId="730459f1-a2a2-4cff-96b6-f6f7ead6ed20" providerId="ADAL" clId="{46AC6FC0-FAD9-4A00-8AAC-2816EDE2901B}" dt="2025-03-31T14:25:44.996" v="70" actId="1076"/>
          <ac:spMkLst>
            <pc:docMk/>
            <pc:sldMk cId="1348209308" sldId="817"/>
            <ac:spMk id="2" creationId="{2D4EC397-DA52-B139-8304-D981B903F4F0}"/>
          </ac:spMkLst>
        </pc:spChg>
        <pc:spChg chg="add mod">
          <ac:chgData name="LDyer (CCHSG)" userId="730459f1-a2a2-4cff-96b6-f6f7ead6ed20" providerId="ADAL" clId="{46AC6FC0-FAD9-4A00-8AAC-2816EDE2901B}" dt="2025-03-31T14:25:40.231" v="68" actId="1076"/>
          <ac:spMkLst>
            <pc:docMk/>
            <pc:sldMk cId="1348209308" sldId="817"/>
            <ac:spMk id="3" creationId="{04D42B88-D91F-8F58-4615-85F31B4628A7}"/>
          </ac:spMkLst>
        </pc:spChg>
        <pc:picChg chg="del">
          <ac:chgData name="LDyer (CCHSG)" userId="730459f1-a2a2-4cff-96b6-f6f7ead6ed20" providerId="ADAL" clId="{46AC6FC0-FAD9-4A00-8AAC-2816EDE2901B}" dt="2025-03-31T14:22:16.803" v="23" actId="478"/>
          <ac:picMkLst>
            <pc:docMk/>
            <pc:sldMk cId="1348209308" sldId="817"/>
            <ac:picMk id="4" creationId="{48A19021-DF28-0611-90C8-B89EFF1C3FDB}"/>
          </ac:picMkLst>
        </pc:picChg>
        <pc:picChg chg="del">
          <ac:chgData name="LDyer (CCHSG)" userId="730459f1-a2a2-4cff-96b6-f6f7ead6ed20" providerId="ADAL" clId="{46AC6FC0-FAD9-4A00-8AAC-2816EDE2901B}" dt="2025-03-31T14:22:20.130" v="26" actId="478"/>
          <ac:picMkLst>
            <pc:docMk/>
            <pc:sldMk cId="1348209308" sldId="817"/>
            <ac:picMk id="6" creationId="{7194A1DD-1FFD-F91F-2F9B-B0F681A279FB}"/>
          </ac:picMkLst>
        </pc:picChg>
        <pc:picChg chg="del">
          <ac:chgData name="LDyer (CCHSG)" userId="730459f1-a2a2-4cff-96b6-f6f7ead6ed20" providerId="ADAL" clId="{46AC6FC0-FAD9-4A00-8AAC-2816EDE2901B}" dt="2025-03-31T14:22:19.203" v="25" actId="478"/>
          <ac:picMkLst>
            <pc:docMk/>
            <pc:sldMk cId="1348209308" sldId="817"/>
            <ac:picMk id="8" creationId="{34839C97-4260-DFA3-1E4C-9DE6E91BBD24}"/>
          </ac:picMkLst>
        </pc:picChg>
        <pc:picChg chg="del">
          <ac:chgData name="LDyer (CCHSG)" userId="730459f1-a2a2-4cff-96b6-f6f7ead6ed20" providerId="ADAL" clId="{46AC6FC0-FAD9-4A00-8AAC-2816EDE2901B}" dt="2025-03-31T14:22:18.187" v="24" actId="478"/>
          <ac:picMkLst>
            <pc:docMk/>
            <pc:sldMk cId="1348209308" sldId="817"/>
            <ac:picMk id="10" creationId="{8D0883EA-901E-3EA4-94AB-3BAE3C690AED}"/>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722A48-1DD0-4B78-8D9E-14AA4483D302}"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GB"/>
        </a:p>
      </dgm:t>
    </dgm:pt>
    <dgm:pt modelId="{9C469DA5-7399-488D-9738-4FAC6EC80969}">
      <dgm:prSet phldrT="[Text]" custT="1"/>
      <dgm:spPr/>
      <dgm:t>
        <a:bodyPr/>
        <a:lstStyle/>
        <a:p>
          <a:r>
            <a:rPr lang="en-GB" sz="1800" b="0" dirty="0">
              <a:latin typeface="+mn-lt"/>
              <a:cs typeface="Arial" charset="0"/>
            </a:rPr>
            <a:t>Quantitative data collection – This refers to actual values and readings which in turn are compared to national averages. </a:t>
          </a:r>
          <a:r>
            <a:rPr lang="en-GB" sz="1800" b="0" i="1" dirty="0">
              <a:latin typeface="+mn-lt"/>
              <a:cs typeface="Arial" charset="0"/>
            </a:rPr>
            <a:t>i.e. heart rate readings</a:t>
          </a:r>
          <a:endParaRPr lang="en-GB" sz="1800" i="1" dirty="0">
            <a:latin typeface="+mn-lt"/>
          </a:endParaRPr>
        </a:p>
      </dgm:t>
    </dgm:pt>
    <dgm:pt modelId="{D33FBF0A-F627-4995-82EA-1A1033059BA3}" type="parTrans" cxnId="{EC256609-66D2-45CB-8DB2-03493E7E1E96}">
      <dgm:prSet/>
      <dgm:spPr/>
      <dgm:t>
        <a:bodyPr/>
        <a:lstStyle/>
        <a:p>
          <a:endParaRPr lang="en-GB" sz="4000"/>
        </a:p>
      </dgm:t>
    </dgm:pt>
    <dgm:pt modelId="{0BD47636-54C6-46B0-BBC3-2B5FBE72823D}" type="sibTrans" cxnId="{EC256609-66D2-45CB-8DB2-03493E7E1E96}">
      <dgm:prSet/>
      <dgm:spPr/>
      <dgm:t>
        <a:bodyPr/>
        <a:lstStyle/>
        <a:p>
          <a:endParaRPr lang="en-GB" sz="4000"/>
        </a:p>
      </dgm:t>
    </dgm:pt>
    <dgm:pt modelId="{43A7D81A-C55B-498D-8851-A3751EBB85AD}">
      <dgm:prSet phldrT="[Text]" custT="1"/>
      <dgm:spPr/>
      <dgm:t>
        <a:bodyPr/>
        <a:lstStyle/>
        <a:p>
          <a:r>
            <a:rPr lang="en-GB" sz="1800" b="0" dirty="0">
              <a:latin typeface="+mn-lt"/>
              <a:cs typeface="Arial" charset="0"/>
            </a:rPr>
            <a:t>Qualitative data collection – This refers to </a:t>
          </a:r>
          <a:r>
            <a:rPr lang="en-GB" sz="1800" b="0" i="0" dirty="0"/>
            <a:t>open-ended testing procedures and less structured protocols. </a:t>
          </a:r>
          <a:br>
            <a:rPr lang="en-GB" sz="1800" b="0" i="0" dirty="0"/>
          </a:br>
          <a:r>
            <a:rPr lang="en-GB" sz="1800" b="0" i="1" dirty="0"/>
            <a:t>i.e. interviews/observations</a:t>
          </a:r>
          <a:endParaRPr lang="en-GB" sz="1800" i="1" dirty="0">
            <a:latin typeface="+mn-lt"/>
          </a:endParaRPr>
        </a:p>
      </dgm:t>
    </dgm:pt>
    <dgm:pt modelId="{D223CACE-E3EA-48C7-9C4F-AE6530F14E64}" type="parTrans" cxnId="{66ED9700-4C48-498E-B9A4-E0AE3F49780E}">
      <dgm:prSet/>
      <dgm:spPr/>
      <dgm:t>
        <a:bodyPr/>
        <a:lstStyle/>
        <a:p>
          <a:endParaRPr lang="en-GB" sz="4000"/>
        </a:p>
      </dgm:t>
    </dgm:pt>
    <dgm:pt modelId="{13FB9C1D-7F68-4563-BD2B-A11A98D979B6}" type="sibTrans" cxnId="{66ED9700-4C48-498E-B9A4-E0AE3F49780E}">
      <dgm:prSet/>
      <dgm:spPr/>
      <dgm:t>
        <a:bodyPr/>
        <a:lstStyle/>
        <a:p>
          <a:endParaRPr lang="en-GB" sz="4000"/>
        </a:p>
      </dgm:t>
    </dgm:pt>
    <dgm:pt modelId="{8F105422-1340-42A8-ADDA-6B603B93BA28}" type="pres">
      <dgm:prSet presAssocID="{FD722A48-1DD0-4B78-8D9E-14AA4483D302}" presName="Name0" presStyleCnt="0">
        <dgm:presLayoutVars>
          <dgm:dir/>
          <dgm:resizeHandles val="exact"/>
        </dgm:presLayoutVars>
      </dgm:prSet>
      <dgm:spPr/>
    </dgm:pt>
    <dgm:pt modelId="{650B906A-C0AB-46EB-A208-B3DA3E767CA4}" type="pres">
      <dgm:prSet presAssocID="{9C469DA5-7399-488D-9738-4FAC6EC80969}" presName="compNode" presStyleCnt="0"/>
      <dgm:spPr/>
    </dgm:pt>
    <dgm:pt modelId="{F561B2CF-C513-4D23-A287-888ACC000BE8}" type="pres">
      <dgm:prSet presAssocID="{9C469DA5-7399-488D-9738-4FAC6EC80969}" presName="pict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5B80C837-A76C-4C82-8954-548F44C8F5BF}" type="pres">
      <dgm:prSet presAssocID="{9C469DA5-7399-488D-9738-4FAC6EC80969}" presName="textRect" presStyleLbl="revTx" presStyleIdx="0" presStyleCnt="2">
        <dgm:presLayoutVars>
          <dgm:bulletEnabled val="1"/>
        </dgm:presLayoutVars>
      </dgm:prSet>
      <dgm:spPr/>
    </dgm:pt>
    <dgm:pt modelId="{794909F7-BA86-468C-8F4B-C72DE40181D0}" type="pres">
      <dgm:prSet presAssocID="{0BD47636-54C6-46B0-BBC3-2B5FBE72823D}" presName="sibTrans" presStyleLbl="sibTrans2D1" presStyleIdx="0" presStyleCnt="0"/>
      <dgm:spPr/>
    </dgm:pt>
    <dgm:pt modelId="{97DF9419-CA48-4C8B-97C8-DD7DB3293C95}" type="pres">
      <dgm:prSet presAssocID="{43A7D81A-C55B-498D-8851-A3751EBB85AD}" presName="compNode" presStyleCnt="0"/>
      <dgm:spPr/>
    </dgm:pt>
    <dgm:pt modelId="{E306A25F-CEEF-499A-8472-05C91C577385}" type="pres">
      <dgm:prSet presAssocID="{43A7D81A-C55B-498D-8851-A3751EBB85AD}" presName="pict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BD419E12-98C2-499D-9F34-179F8F0C9DED}" type="pres">
      <dgm:prSet presAssocID="{43A7D81A-C55B-498D-8851-A3751EBB85AD}" presName="textRect" presStyleLbl="revTx" presStyleIdx="1" presStyleCnt="2">
        <dgm:presLayoutVars>
          <dgm:bulletEnabled val="1"/>
        </dgm:presLayoutVars>
      </dgm:prSet>
      <dgm:spPr/>
    </dgm:pt>
  </dgm:ptLst>
  <dgm:cxnLst>
    <dgm:cxn modelId="{66ED9700-4C48-498E-B9A4-E0AE3F49780E}" srcId="{FD722A48-1DD0-4B78-8D9E-14AA4483D302}" destId="{43A7D81A-C55B-498D-8851-A3751EBB85AD}" srcOrd="1" destOrd="0" parTransId="{D223CACE-E3EA-48C7-9C4F-AE6530F14E64}" sibTransId="{13FB9C1D-7F68-4563-BD2B-A11A98D979B6}"/>
    <dgm:cxn modelId="{EC256609-66D2-45CB-8DB2-03493E7E1E96}" srcId="{FD722A48-1DD0-4B78-8D9E-14AA4483D302}" destId="{9C469DA5-7399-488D-9738-4FAC6EC80969}" srcOrd="0" destOrd="0" parTransId="{D33FBF0A-F627-4995-82EA-1A1033059BA3}" sibTransId="{0BD47636-54C6-46B0-BBC3-2B5FBE72823D}"/>
    <dgm:cxn modelId="{59313F0B-D538-4EE6-B2AF-A5DD10D1B3BD}" type="presOf" srcId="{43A7D81A-C55B-498D-8851-A3751EBB85AD}" destId="{BD419E12-98C2-499D-9F34-179F8F0C9DED}" srcOrd="0" destOrd="0" presId="urn:microsoft.com/office/officeart/2005/8/layout/pList1"/>
    <dgm:cxn modelId="{FB6CB21D-B9C4-4301-AA63-205B45E1FFCD}" type="presOf" srcId="{0BD47636-54C6-46B0-BBC3-2B5FBE72823D}" destId="{794909F7-BA86-468C-8F4B-C72DE40181D0}" srcOrd="0" destOrd="0" presId="urn:microsoft.com/office/officeart/2005/8/layout/pList1"/>
    <dgm:cxn modelId="{4B8DF38E-5694-4EE0-BC34-4BB0B6F105BB}" type="presOf" srcId="{FD722A48-1DD0-4B78-8D9E-14AA4483D302}" destId="{8F105422-1340-42A8-ADDA-6B603B93BA28}" srcOrd="0" destOrd="0" presId="urn:microsoft.com/office/officeart/2005/8/layout/pList1"/>
    <dgm:cxn modelId="{F281E1E7-E4C2-4565-8143-4579F736E75D}" type="presOf" srcId="{9C469DA5-7399-488D-9738-4FAC6EC80969}" destId="{5B80C837-A76C-4C82-8954-548F44C8F5BF}" srcOrd="0" destOrd="0" presId="urn:microsoft.com/office/officeart/2005/8/layout/pList1"/>
    <dgm:cxn modelId="{66F01737-87EE-4EB3-960F-BE8564C9465A}" type="presParOf" srcId="{8F105422-1340-42A8-ADDA-6B603B93BA28}" destId="{650B906A-C0AB-46EB-A208-B3DA3E767CA4}" srcOrd="0" destOrd="0" presId="urn:microsoft.com/office/officeart/2005/8/layout/pList1"/>
    <dgm:cxn modelId="{0E137829-E3FF-44A7-99D0-1B3ED2EBF8F9}" type="presParOf" srcId="{650B906A-C0AB-46EB-A208-B3DA3E767CA4}" destId="{F561B2CF-C513-4D23-A287-888ACC000BE8}" srcOrd="0" destOrd="0" presId="urn:microsoft.com/office/officeart/2005/8/layout/pList1"/>
    <dgm:cxn modelId="{DA5C9CA4-FC98-46CC-BEF4-BBCB25FBF080}" type="presParOf" srcId="{650B906A-C0AB-46EB-A208-B3DA3E767CA4}" destId="{5B80C837-A76C-4C82-8954-548F44C8F5BF}" srcOrd="1" destOrd="0" presId="urn:microsoft.com/office/officeart/2005/8/layout/pList1"/>
    <dgm:cxn modelId="{EEBD56FB-0C50-427D-B868-9BA47F8E3FCD}" type="presParOf" srcId="{8F105422-1340-42A8-ADDA-6B603B93BA28}" destId="{794909F7-BA86-468C-8F4B-C72DE40181D0}" srcOrd="1" destOrd="0" presId="urn:microsoft.com/office/officeart/2005/8/layout/pList1"/>
    <dgm:cxn modelId="{565B4A09-16CD-4D75-A1B2-C6F59437BAB1}" type="presParOf" srcId="{8F105422-1340-42A8-ADDA-6B603B93BA28}" destId="{97DF9419-CA48-4C8B-97C8-DD7DB3293C95}" srcOrd="2" destOrd="0" presId="urn:microsoft.com/office/officeart/2005/8/layout/pList1"/>
    <dgm:cxn modelId="{DC4096BC-CC8F-46C9-AFA2-506D207EDDCB}" type="presParOf" srcId="{97DF9419-CA48-4C8B-97C8-DD7DB3293C95}" destId="{E306A25F-CEEF-499A-8472-05C91C577385}" srcOrd="0" destOrd="0" presId="urn:microsoft.com/office/officeart/2005/8/layout/pList1"/>
    <dgm:cxn modelId="{795EE552-D63D-4A53-BDEB-3F93720F6394}" type="presParOf" srcId="{97DF9419-CA48-4C8B-97C8-DD7DB3293C95}" destId="{BD419E12-98C2-499D-9F34-179F8F0C9DE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1B2CF-C513-4D23-A287-888ACC000BE8}">
      <dsp:nvSpPr>
        <dsp:cNvPr id="0" name=""/>
        <dsp:cNvSpPr/>
      </dsp:nvSpPr>
      <dsp:spPr>
        <a:xfrm>
          <a:off x="3154" y="532574"/>
          <a:ext cx="4662208" cy="3212261"/>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0C837-A76C-4C82-8954-548F44C8F5BF}">
      <dsp:nvSpPr>
        <dsp:cNvPr id="0" name=""/>
        <dsp:cNvSpPr/>
      </dsp:nvSpPr>
      <dsp:spPr>
        <a:xfrm>
          <a:off x="3154" y="3744835"/>
          <a:ext cx="4662208" cy="1729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GB" sz="1800" b="0" kern="1200" dirty="0">
              <a:latin typeface="+mn-lt"/>
              <a:cs typeface="Arial" charset="0"/>
            </a:rPr>
            <a:t>Quantitative data collection – This refers to actual values and readings which in turn are compared to national averages. </a:t>
          </a:r>
          <a:r>
            <a:rPr lang="en-GB" sz="1800" b="0" i="1" kern="1200" dirty="0">
              <a:latin typeface="+mn-lt"/>
              <a:cs typeface="Arial" charset="0"/>
            </a:rPr>
            <a:t>i.e. heart rate readings</a:t>
          </a:r>
          <a:endParaRPr lang="en-GB" sz="1800" i="1" kern="1200" dirty="0">
            <a:latin typeface="+mn-lt"/>
          </a:endParaRPr>
        </a:p>
      </dsp:txBody>
      <dsp:txXfrm>
        <a:off x="3154" y="3744835"/>
        <a:ext cx="4662208" cy="1729679"/>
      </dsp:txXfrm>
    </dsp:sp>
    <dsp:sp modelId="{E306A25F-CEEF-499A-8472-05C91C577385}">
      <dsp:nvSpPr>
        <dsp:cNvPr id="0" name=""/>
        <dsp:cNvSpPr/>
      </dsp:nvSpPr>
      <dsp:spPr>
        <a:xfrm>
          <a:off x="5131779" y="532574"/>
          <a:ext cx="4662208" cy="3212261"/>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19E12-98C2-499D-9F34-179F8F0C9DED}">
      <dsp:nvSpPr>
        <dsp:cNvPr id="0" name=""/>
        <dsp:cNvSpPr/>
      </dsp:nvSpPr>
      <dsp:spPr>
        <a:xfrm>
          <a:off x="5131779" y="3744835"/>
          <a:ext cx="4662208" cy="1729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r>
            <a:rPr lang="en-GB" sz="1800" b="0" kern="1200" dirty="0">
              <a:latin typeface="+mn-lt"/>
              <a:cs typeface="Arial" charset="0"/>
            </a:rPr>
            <a:t>Qualitative data collection – This refers to </a:t>
          </a:r>
          <a:r>
            <a:rPr lang="en-GB" sz="1800" b="0" i="0" kern="1200" dirty="0"/>
            <a:t>open-ended testing procedures and less structured protocols. </a:t>
          </a:r>
          <a:br>
            <a:rPr lang="en-GB" sz="1800" b="0" i="0" kern="1200" dirty="0"/>
          </a:br>
          <a:r>
            <a:rPr lang="en-GB" sz="1800" b="0" i="1" kern="1200" dirty="0"/>
            <a:t>i.e. interviews/observations</a:t>
          </a:r>
          <a:endParaRPr lang="en-GB" sz="1800" i="1" kern="1200" dirty="0">
            <a:latin typeface="+mn-lt"/>
          </a:endParaRPr>
        </a:p>
      </dsp:txBody>
      <dsp:txXfrm>
        <a:off x="5131779" y="3744835"/>
        <a:ext cx="4662208" cy="1729679"/>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B8275-3552-4CF7-8DE8-6D1657109470}" type="datetimeFigureOut">
              <a:rPr lang="en-GB" smtClean="0"/>
              <a:t>20/04/2026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1F8CD0-6427-41E4-A3EE-F065588D4648}" type="slidenum">
              <a:rPr lang="en-GB" smtClean="0"/>
              <a:t>‹#›</a:t>
            </a:fld>
            <a:endParaRPr lang="en-GB"/>
          </a:p>
        </p:txBody>
      </p:sp>
    </p:spTree>
    <p:extLst>
      <p:ext uri="{BB962C8B-B14F-4D97-AF65-F5344CB8AC3E}">
        <p14:creationId xmlns:p14="http://schemas.microsoft.com/office/powerpoint/2010/main" val="107661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54CE3909-1095-8EF1-4C73-A6DCA5F1BE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96FEE845-AF35-4D70-9366-712062361329}" type="slidenum">
              <a:rPr lang="en-GB" altLang="en-US" sz="1200" b="0" smtClean="0">
                <a:solidFill>
                  <a:srgbClr val="000000"/>
                </a:solidFill>
                <a:latin typeface="Times New Roman" panose="02020603050405020304" pitchFamily="18" charset="0"/>
              </a:rPr>
              <a:pPr/>
              <a:t>3</a:t>
            </a:fld>
            <a:endParaRPr lang="en-GB" altLang="en-US" sz="1200" b="0">
              <a:solidFill>
                <a:srgbClr val="000000"/>
              </a:solidFill>
              <a:latin typeface="Times New Roman" panose="02020603050405020304" pitchFamily="18" charset="0"/>
            </a:endParaRPr>
          </a:p>
        </p:txBody>
      </p:sp>
      <p:sp>
        <p:nvSpPr>
          <p:cNvPr id="17411" name="Rectangle 2">
            <a:extLst>
              <a:ext uri="{FF2B5EF4-FFF2-40B4-BE49-F238E27FC236}">
                <a16:creationId xmlns:a16="http://schemas.microsoft.com/office/drawing/2014/main" id="{FCB90B77-959A-FB2E-5E96-03BE904FCBE7}"/>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FBF5F881-1E3C-7CC9-D929-5439BD6DE0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b="1"/>
              <a:t>Photo: </a:t>
            </a:r>
            <a:r>
              <a:rPr lang="en-GB" altLang="en-US"/>
              <a:t>© PE Resources Bank</a:t>
            </a:r>
          </a:p>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F0F80D69-5EFF-635B-779E-D1752387FF49}"/>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D8C76384-D06A-37BC-4087-95E2DE0AC3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r>
              <a:rPr lang="en-GB" altLang="en-US" b="1"/>
              <a:t>Diagram: </a:t>
            </a:r>
            <a:r>
              <a:rPr lang="en-GB" altLang="en-US"/>
              <a:t>© Sportplan</a:t>
            </a:r>
          </a:p>
          <a:p>
            <a:endParaRPr lang="en-GB" altLang="en-US"/>
          </a:p>
          <a:p>
            <a:endParaRPr lang="en-GB" altLang="en-US"/>
          </a:p>
        </p:txBody>
      </p:sp>
      <p:sp>
        <p:nvSpPr>
          <p:cNvPr id="21508" name="Slide Number Placeholder 3">
            <a:extLst>
              <a:ext uri="{FF2B5EF4-FFF2-40B4-BE49-F238E27FC236}">
                <a16:creationId xmlns:a16="http://schemas.microsoft.com/office/drawing/2014/main" id="{A15B7F37-A455-FCBC-C778-28D18B2C248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0980FA-BA37-4738-AFA3-C74A6F991C83}" type="slidenum">
              <a:rPr lang="en-GB" altLang="en-US" smtClean="0"/>
              <a:pPr>
                <a:spcBef>
                  <a:spcPct val="0"/>
                </a:spcBef>
              </a:pPr>
              <a:t>4</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3DBD0472-AF17-96C6-B458-0BD0F02FF1DC}"/>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9E139736-17C9-CC7C-FE4C-A54DFABEFD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endParaRPr lang="en-GB" altLang="en-US"/>
          </a:p>
          <a:p>
            <a:endParaRPr lang="en-GB" altLang="en-US"/>
          </a:p>
        </p:txBody>
      </p:sp>
      <p:sp>
        <p:nvSpPr>
          <p:cNvPr id="25604" name="Slide Number Placeholder 3">
            <a:extLst>
              <a:ext uri="{FF2B5EF4-FFF2-40B4-BE49-F238E27FC236}">
                <a16:creationId xmlns:a16="http://schemas.microsoft.com/office/drawing/2014/main" id="{05021185-6426-3DB8-0575-79BCCF9FEB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786E44C-B79A-439C-BD08-6E98085E98AB}" type="slidenum">
              <a:rPr lang="en-GB" altLang="en-US" smtClean="0"/>
              <a:pPr>
                <a:spcBef>
                  <a:spcPct val="0"/>
                </a:spcBef>
              </a:pPr>
              <a:t>5</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0D5B258B-0F17-C546-D7C0-DD8342BDCB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3004F802-F9B4-4220-9227-A91AF4BD81D2}" type="slidenum">
              <a:rPr lang="en-GB" altLang="en-US" sz="1200" b="0" smtClean="0">
                <a:latin typeface="Times New Roman" panose="02020603050405020304" pitchFamily="18" charset="0"/>
              </a:rPr>
              <a:pPr/>
              <a:t>6</a:t>
            </a:fld>
            <a:endParaRPr lang="en-GB" altLang="en-US" sz="1200" b="0">
              <a:latin typeface="Times New Roman" panose="02020603050405020304" pitchFamily="18" charset="0"/>
            </a:endParaRPr>
          </a:p>
        </p:txBody>
      </p:sp>
      <p:sp>
        <p:nvSpPr>
          <p:cNvPr id="29699" name="Rectangle 2">
            <a:extLst>
              <a:ext uri="{FF2B5EF4-FFF2-40B4-BE49-F238E27FC236}">
                <a16:creationId xmlns:a16="http://schemas.microsoft.com/office/drawing/2014/main" id="{0F0E3BDF-FE74-975F-9A2B-BF4C89DDF5EB}"/>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5BB13C64-5B71-AE11-9AD6-1A28A3CB80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b="1"/>
              <a:t>Photo: </a:t>
            </a:r>
            <a:r>
              <a:rPr lang="en-GB" altLang="en-US"/>
              <a:t>© PE Resources Bank</a:t>
            </a:r>
          </a:p>
          <a:p>
            <a:pPr eaLnBrk="1" hangingPunct="1">
              <a:spcBef>
                <a:spcPct val="0"/>
              </a:spcBef>
            </a:pPr>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E302B65F-F639-7ED9-CAAD-25A4D6FDAE03}"/>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C0097F4F-5D35-E60E-6719-00BD83ADC7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endParaRPr lang="en-GB" altLang="en-US"/>
          </a:p>
        </p:txBody>
      </p:sp>
      <p:sp>
        <p:nvSpPr>
          <p:cNvPr id="32772" name="Slide Number Placeholder 3">
            <a:extLst>
              <a:ext uri="{FF2B5EF4-FFF2-40B4-BE49-F238E27FC236}">
                <a16:creationId xmlns:a16="http://schemas.microsoft.com/office/drawing/2014/main" id="{409A51BA-118D-8A28-FF99-DAD012BD544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E6F84CA7-E879-48D2-BB8F-68611C496DBA}" type="slidenum">
              <a:rPr lang="en-GB" altLang="en-US" sz="1200" b="0" smtClean="0">
                <a:latin typeface="Times New Roman" panose="02020603050405020304" pitchFamily="18" charset="0"/>
              </a:rPr>
              <a:pPr/>
              <a:t>7</a:t>
            </a:fld>
            <a:endParaRPr lang="en-GB" altLang="en-US" sz="1200" b="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3C54666-2E27-BC7C-AA0A-ABEF0250632C}"/>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C64091C2-B0D0-F8F0-0CBD-AE38BD49630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endParaRPr lang="en-GB" altLang="en-US"/>
          </a:p>
        </p:txBody>
      </p:sp>
      <p:sp>
        <p:nvSpPr>
          <p:cNvPr id="36868" name="Slide Number Placeholder 3">
            <a:extLst>
              <a:ext uri="{FF2B5EF4-FFF2-40B4-BE49-F238E27FC236}">
                <a16:creationId xmlns:a16="http://schemas.microsoft.com/office/drawing/2014/main" id="{10682DDC-9A27-E072-1573-1311B3C6A3F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5B7F80D7-E7CB-416B-A50F-7E5ACFB86ECD}" type="slidenum">
              <a:rPr lang="en-GB" altLang="en-US" sz="1200" b="0" smtClean="0">
                <a:latin typeface="Times New Roman" panose="02020603050405020304" pitchFamily="18" charset="0"/>
              </a:rPr>
              <a:pPr/>
              <a:t>8</a:t>
            </a:fld>
            <a:endParaRPr lang="en-GB" altLang="en-US" sz="1200" b="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C757AA65-ED22-6027-3FD9-798CFEFBC8EB}"/>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FEA0ECC0-DB43-D027-748C-19E6222B96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endParaRPr lang="en-GB" altLang="en-US"/>
          </a:p>
        </p:txBody>
      </p:sp>
      <p:sp>
        <p:nvSpPr>
          <p:cNvPr id="40964" name="Slide Number Placeholder 3">
            <a:extLst>
              <a:ext uri="{FF2B5EF4-FFF2-40B4-BE49-F238E27FC236}">
                <a16:creationId xmlns:a16="http://schemas.microsoft.com/office/drawing/2014/main" id="{266F4D30-C068-BE8C-EF4D-373860CA16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765B9BA1-F511-4E2E-B34C-A7FF3ED09BF3}" type="slidenum">
              <a:rPr lang="en-GB" altLang="en-US" sz="1200" b="0" smtClean="0">
                <a:latin typeface="Times New Roman" panose="02020603050405020304" pitchFamily="18" charset="0"/>
              </a:rPr>
              <a:pPr/>
              <a:t>9</a:t>
            </a:fld>
            <a:endParaRPr lang="en-GB" altLang="en-US" sz="1200" b="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C058378-69DD-C17D-0E19-25E09FCC746D}"/>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5B4AA958-608B-14AB-DE96-DD063347542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endParaRPr lang="en-GB" altLang="en-US"/>
          </a:p>
        </p:txBody>
      </p:sp>
      <p:sp>
        <p:nvSpPr>
          <p:cNvPr id="45060" name="Slide Number Placeholder 3">
            <a:extLst>
              <a:ext uri="{FF2B5EF4-FFF2-40B4-BE49-F238E27FC236}">
                <a16:creationId xmlns:a16="http://schemas.microsoft.com/office/drawing/2014/main" id="{F87C94AD-1AF1-A17B-0431-1FCC167890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6224B428-4813-4D4E-BBA4-303B6FD4064C}" type="slidenum">
              <a:rPr lang="en-GB" altLang="en-US" sz="1200" b="0" smtClean="0">
                <a:latin typeface="Times New Roman" panose="02020603050405020304" pitchFamily="18" charset="0"/>
              </a:rPr>
              <a:pPr/>
              <a:t>10</a:t>
            </a:fld>
            <a:endParaRPr lang="en-GB" altLang="en-US" sz="1200" b="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77A14FAB-25D3-61E0-F7D7-F16B98DD4419}"/>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4813C7FE-0020-4D9D-3807-BD1D9FCF40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http://www.topendsports.com/testing/tests/1rm.htm</a:t>
            </a:r>
          </a:p>
        </p:txBody>
      </p:sp>
      <p:sp>
        <p:nvSpPr>
          <p:cNvPr id="49156" name="Slide Number Placeholder 3">
            <a:extLst>
              <a:ext uri="{FF2B5EF4-FFF2-40B4-BE49-F238E27FC236}">
                <a16:creationId xmlns:a16="http://schemas.microsoft.com/office/drawing/2014/main" id="{43E36241-558B-9451-E0FA-2D16574B4C4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AFD7E358-4C2B-4754-93CE-C42D05436D9E}" type="slidenum">
              <a:rPr lang="en-GB" altLang="en-US" sz="1200" b="0" smtClean="0">
                <a:latin typeface="Times New Roman" panose="02020603050405020304" pitchFamily="18" charset="0"/>
              </a:rPr>
              <a:pPr/>
              <a:t>11</a:t>
            </a:fld>
            <a:endParaRPr lang="en-GB" altLang="en-US" sz="1200" b="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E72812A2-115B-AC27-F77C-01225B3652D2}"/>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A2AF0AA8-3374-7F37-ED50-49F85A2B65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E3679BA5-01D2-1C23-4603-35614F66AB82}"/>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5AEDDCCB-1E33-56F6-4C3C-3DC3196ED21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t>Photo: </a:t>
            </a:r>
            <a:r>
              <a:rPr lang="en-GB" altLang="en-US"/>
              <a:t>© PE Resources Bank</a:t>
            </a:r>
          </a:p>
          <a:p>
            <a:endParaRPr lang="en-GB" altLang="en-US"/>
          </a:p>
        </p:txBody>
      </p:sp>
      <p:sp>
        <p:nvSpPr>
          <p:cNvPr id="57348" name="Slide Number Placeholder 3">
            <a:extLst>
              <a:ext uri="{FF2B5EF4-FFF2-40B4-BE49-F238E27FC236}">
                <a16:creationId xmlns:a16="http://schemas.microsoft.com/office/drawing/2014/main" id="{53503B1C-02CE-A5CF-A5F4-6A886CFA69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625AFF99-A06B-45B1-8CB7-45A2E00B30DF}" type="slidenum">
              <a:rPr lang="en-GB" altLang="en-US" sz="1200" b="0" smtClean="0">
                <a:latin typeface="Times New Roman" panose="02020603050405020304" pitchFamily="18" charset="0"/>
              </a:rPr>
              <a:pPr/>
              <a:t>13</a:t>
            </a:fld>
            <a:endParaRPr lang="en-GB" altLang="en-US" sz="1200" b="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D6C0580E-37BE-43EE-467E-3CE37E7B45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ADC866B5-6A85-4119-ACE0-306E3CEB69E5}" type="slidenum">
              <a:rPr lang="en-GB" altLang="en-US" sz="1200" b="0" smtClean="0">
                <a:latin typeface="Times New Roman" panose="02020603050405020304" pitchFamily="18" charset="0"/>
              </a:rPr>
              <a:pPr/>
              <a:t>15</a:t>
            </a:fld>
            <a:endParaRPr lang="en-GB" altLang="en-US" sz="1200" b="0">
              <a:latin typeface="Times New Roman" panose="02020603050405020304" pitchFamily="18" charset="0"/>
            </a:endParaRPr>
          </a:p>
        </p:txBody>
      </p:sp>
      <p:sp>
        <p:nvSpPr>
          <p:cNvPr id="61443" name="Rectangle 2">
            <a:extLst>
              <a:ext uri="{FF2B5EF4-FFF2-40B4-BE49-F238E27FC236}">
                <a16:creationId xmlns:a16="http://schemas.microsoft.com/office/drawing/2014/main" id="{9E396E31-9FD3-52B5-BA93-6B491714FEA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AC1C4FC4-AEB6-3EA0-D716-34D47448B4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6407F5E5-9D3D-F732-4B57-E0454475CB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fld id="{D3F51C33-F359-490E-941A-123C3740254F}" type="slidenum">
              <a:rPr lang="en-GB" altLang="en-US" sz="1200" b="0" smtClean="0">
                <a:latin typeface="Times New Roman" panose="02020603050405020304" pitchFamily="18" charset="0"/>
              </a:rPr>
              <a:pPr/>
              <a:t>16</a:t>
            </a:fld>
            <a:endParaRPr lang="en-GB" altLang="en-US" sz="1200" b="0">
              <a:latin typeface="Times New Roman" panose="02020603050405020304" pitchFamily="18" charset="0"/>
            </a:endParaRPr>
          </a:p>
        </p:txBody>
      </p:sp>
      <p:sp>
        <p:nvSpPr>
          <p:cNvPr id="63491" name="Rectangle 2">
            <a:extLst>
              <a:ext uri="{FF2B5EF4-FFF2-40B4-BE49-F238E27FC236}">
                <a16:creationId xmlns:a16="http://schemas.microsoft.com/office/drawing/2014/main" id="{7015BA31-2B3E-1190-9999-F24D390855E2}"/>
              </a:ext>
            </a:extLst>
          </p:cNvPr>
          <p:cNvSpPr>
            <a:spLocks noGrp="1" noRot="1" noChangeAspect="1" noChangeArrowheads="1" noTextEdit="1"/>
          </p:cNvSpPr>
          <p:nvPr>
            <p:ph type="sldImg"/>
          </p:nvPr>
        </p:nvSpPr>
        <p:spPr>
          <a:solidFill>
            <a:srgbClr val="FFFFFF"/>
          </a:solidFill>
          <a:ln/>
        </p:spPr>
      </p:sp>
      <p:sp>
        <p:nvSpPr>
          <p:cNvPr id="63492" name="Rectangle 3">
            <a:extLst>
              <a:ext uri="{FF2B5EF4-FFF2-40B4-BE49-F238E27FC236}">
                <a16:creationId xmlns:a16="http://schemas.microsoft.com/office/drawing/2014/main" id="{5469AEB2-502B-B6FC-60FA-388DD29F541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99DB-148F-742E-266F-C7F9BAC482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7D93592-6EBF-4E08-4CFA-05BBE7770E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0A7F174-55A6-433C-979A-C5598E395A67}"/>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5" name="Footer Placeholder 4">
            <a:extLst>
              <a:ext uri="{FF2B5EF4-FFF2-40B4-BE49-F238E27FC236}">
                <a16:creationId xmlns:a16="http://schemas.microsoft.com/office/drawing/2014/main" id="{D7416A07-6301-BEAA-D100-0771C8D2F9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27FF1B-60FF-A362-3B73-3C4FB893AF3D}"/>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217698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7771C-28B7-DADF-79F9-3E241ECEB6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97C78C-A322-4C30-A1FE-42487750EF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A8F5F0-56A8-AA64-B50F-29A2B4AEE897}"/>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5" name="Footer Placeholder 4">
            <a:extLst>
              <a:ext uri="{FF2B5EF4-FFF2-40B4-BE49-F238E27FC236}">
                <a16:creationId xmlns:a16="http://schemas.microsoft.com/office/drawing/2014/main" id="{3DD6389C-7B0A-F144-A5B1-75DA569B08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8A94C5-21D1-28CC-8567-60E20A495611}"/>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782961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CEA8C-89C5-1F3A-762E-2E5E21A34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DB30FB4-1CEA-3734-936E-CCF90CD134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452CCE-B3BD-C459-9205-4550F3CD40E2}"/>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5" name="Footer Placeholder 4">
            <a:extLst>
              <a:ext uri="{FF2B5EF4-FFF2-40B4-BE49-F238E27FC236}">
                <a16:creationId xmlns:a16="http://schemas.microsoft.com/office/drawing/2014/main" id="{70A87FBF-C083-083C-DDA5-BFF1CEB2BA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5EBEB6-AF04-250E-BF10-F8023BC834CC}"/>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181513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A014F-39E4-2A27-F941-6823F7C533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C62666-1875-D542-EBED-339CF9BAAC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E83F8E4-1574-7BE2-0795-5C5E18942F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127A0C9-5398-5D73-74B0-CF3E824C1B22}"/>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6" name="Footer Placeholder 5">
            <a:extLst>
              <a:ext uri="{FF2B5EF4-FFF2-40B4-BE49-F238E27FC236}">
                <a16:creationId xmlns:a16="http://schemas.microsoft.com/office/drawing/2014/main" id="{56B962EA-9A96-1217-BE76-6CACC0ADC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3CACA6-3690-5363-873F-031535ACB6E3}"/>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2283216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0168-D04A-7F6F-9594-098E6EF2DB0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9255ED-BF26-E969-2B53-F253384A8B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F697ED-509D-48A6-988B-8817199301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8315BB5-5C1D-ABC2-9035-FE3758DE36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CB92A8-3B32-4AFD-5704-B138BDA57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CF3CDFD-4086-5563-2899-3246ED03DA6C}"/>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8" name="Footer Placeholder 7">
            <a:extLst>
              <a:ext uri="{FF2B5EF4-FFF2-40B4-BE49-F238E27FC236}">
                <a16:creationId xmlns:a16="http://schemas.microsoft.com/office/drawing/2014/main" id="{04569183-5D24-0A1F-9887-050277165C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6BAA72-D093-014C-836D-BF47BA0450D3}"/>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936037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5ACC2-229F-5410-57A6-A4E1D7A9DD2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58D190-0A36-EDE8-08AD-B2F1374C28E2}"/>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4" name="Footer Placeholder 3">
            <a:extLst>
              <a:ext uri="{FF2B5EF4-FFF2-40B4-BE49-F238E27FC236}">
                <a16:creationId xmlns:a16="http://schemas.microsoft.com/office/drawing/2014/main" id="{99F57DAE-DD6B-6321-82FA-0D3C2324EB6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224EB6-1ACB-4A8E-282E-8E6191FC3166}"/>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3280520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B1ECBD-1545-9EB0-4EC8-94BE837E38FF}"/>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3" name="Footer Placeholder 2">
            <a:extLst>
              <a:ext uri="{FF2B5EF4-FFF2-40B4-BE49-F238E27FC236}">
                <a16:creationId xmlns:a16="http://schemas.microsoft.com/office/drawing/2014/main" id="{36C73AE4-49C7-D9A6-6433-CAFFDC4E54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03E4A99-A4A1-5E4A-5A4C-4C6B65A46380}"/>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93270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8AB8-136C-5D1B-2D93-75900C7201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41706C-F8B3-5E3C-49E0-7E7E3BDE0F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F17956A-A2DC-696F-767A-36B62AE6DC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8C126-73B1-2567-3508-3F44CE495FC8}"/>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6" name="Footer Placeholder 5">
            <a:extLst>
              <a:ext uri="{FF2B5EF4-FFF2-40B4-BE49-F238E27FC236}">
                <a16:creationId xmlns:a16="http://schemas.microsoft.com/office/drawing/2014/main" id="{7502AA69-055B-9964-DFB5-264FB133F4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23DDC3-3FAB-CDC1-BC55-5D45965B3545}"/>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4069391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B6091-8719-F68A-60EA-8A38B22C9C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6D7E6FD-5D93-6312-8F0D-E3EE71B8E7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47B14C8-7C6C-4D4C-5D75-B98A5B839F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C16890-8357-A06F-23EC-A13BC67C0C1E}"/>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6" name="Footer Placeholder 5">
            <a:extLst>
              <a:ext uri="{FF2B5EF4-FFF2-40B4-BE49-F238E27FC236}">
                <a16:creationId xmlns:a16="http://schemas.microsoft.com/office/drawing/2014/main" id="{9BBBDE9E-C5D2-A16D-2754-4C0F97A7E5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E4423E-31FC-0833-1F57-427D9888FF5E}"/>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215762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BE8D0-E1D5-FD97-9259-D559E91B3D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AF7717-BF31-4250-40CE-2E7867FD7B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B08F5E-90C1-9944-41FF-7785B9D49137}"/>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5" name="Footer Placeholder 4">
            <a:extLst>
              <a:ext uri="{FF2B5EF4-FFF2-40B4-BE49-F238E27FC236}">
                <a16:creationId xmlns:a16="http://schemas.microsoft.com/office/drawing/2014/main" id="{6973A4CD-0B08-E377-801B-F2B2C40AB5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6F6CFC-D9C3-3E83-C607-B09C55E03C42}"/>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2105041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50A676-13BC-8757-48C1-85F4061A26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80D5B4-2374-DE94-FBC9-8D8140011B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DD8C7E-204E-E37D-6577-CA18614A8F54}"/>
              </a:ext>
            </a:extLst>
          </p:cNvPr>
          <p:cNvSpPr>
            <a:spLocks noGrp="1"/>
          </p:cNvSpPr>
          <p:nvPr>
            <p:ph type="dt" sz="half" idx="10"/>
          </p:nvPr>
        </p:nvSpPr>
        <p:spPr/>
        <p:txBody>
          <a:bodyPr/>
          <a:lstStyle/>
          <a:p>
            <a:fld id="{B986B7C7-13D5-4FBB-AEE8-7099B781235A}" type="datetimeFigureOut">
              <a:rPr lang="en-GB" smtClean="0"/>
              <a:t>20/04/2026</a:t>
            </a:fld>
            <a:endParaRPr lang="en-GB"/>
          </a:p>
        </p:txBody>
      </p:sp>
      <p:sp>
        <p:nvSpPr>
          <p:cNvPr id="5" name="Footer Placeholder 4">
            <a:extLst>
              <a:ext uri="{FF2B5EF4-FFF2-40B4-BE49-F238E27FC236}">
                <a16:creationId xmlns:a16="http://schemas.microsoft.com/office/drawing/2014/main" id="{5666623B-ADD1-077F-F827-985CE5336B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7263C6-82F8-2F8C-2CC4-5F4B2CE0A801}"/>
              </a:ext>
            </a:extLst>
          </p:cNvPr>
          <p:cNvSpPr>
            <a:spLocks noGrp="1"/>
          </p:cNvSpPr>
          <p:nvPr>
            <p:ph type="sldNum" sz="quarter" idx="12"/>
          </p:nvPr>
        </p:nvSpPr>
        <p:spPr/>
        <p:txBody>
          <a:bodyPr/>
          <a:lstStyle/>
          <a:p>
            <a:fld id="{B15A2E44-9DD4-4877-BFDE-EF6C41139FAA}" type="slidenum">
              <a:rPr lang="en-GB" smtClean="0"/>
              <a:t>‹#›</a:t>
            </a:fld>
            <a:endParaRPr lang="en-GB"/>
          </a:p>
        </p:txBody>
      </p:sp>
    </p:spTree>
    <p:extLst>
      <p:ext uri="{BB962C8B-B14F-4D97-AF65-F5344CB8AC3E}">
        <p14:creationId xmlns:p14="http://schemas.microsoft.com/office/powerpoint/2010/main" val="405568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394B69-7522-FDA2-6345-C644E2EA6E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E156CE-5BA7-6AD7-665A-1AC83BAF55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66FFA9-5920-E633-973D-D2DC404915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86B7C7-13D5-4FBB-AEE8-7099B781235A}" type="datetimeFigureOut">
              <a:rPr lang="en-GB" smtClean="0"/>
              <a:t>20/04/2026</a:t>
            </a:fld>
            <a:endParaRPr lang="en-GB"/>
          </a:p>
        </p:txBody>
      </p:sp>
      <p:sp>
        <p:nvSpPr>
          <p:cNvPr id="5" name="Footer Placeholder 4">
            <a:extLst>
              <a:ext uri="{FF2B5EF4-FFF2-40B4-BE49-F238E27FC236}">
                <a16:creationId xmlns:a16="http://schemas.microsoft.com/office/drawing/2014/main" id="{D2353269-DA75-12E2-7FBA-7DEF313983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4D333C0-F18E-914C-8DDC-11FF79A16D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5A2E44-9DD4-4877-BFDE-EF6C41139FAA}" type="slidenum">
              <a:rPr lang="en-GB" smtClean="0"/>
              <a:t>‹#›</a:t>
            </a:fld>
            <a:endParaRPr lang="en-GB"/>
          </a:p>
        </p:txBody>
      </p:sp>
    </p:spTree>
    <p:extLst>
      <p:ext uri="{BB962C8B-B14F-4D97-AF65-F5344CB8AC3E}">
        <p14:creationId xmlns:p14="http://schemas.microsoft.com/office/powerpoint/2010/main" val="2418736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a:extLst>
              <a:ext uri="{FF2B5EF4-FFF2-40B4-BE49-F238E27FC236}">
                <a16:creationId xmlns:a16="http://schemas.microsoft.com/office/drawing/2014/main" id="{6911D171-516D-9FD9-A681-A9920659912E}"/>
              </a:ext>
            </a:extLst>
          </p:cNvPr>
          <p:cNvSpPr>
            <a:spLocks noGrp="1"/>
          </p:cNvSpPr>
          <p:nvPr>
            <p:ph type="ctrTitle"/>
          </p:nvPr>
        </p:nvSpPr>
        <p:spPr bwMode="auto">
          <a:xfrm>
            <a:off x="2351088" y="549276"/>
            <a:ext cx="7772400" cy="1223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pPr algn="ctr"/>
            <a:r>
              <a:rPr lang="en-GB" altLang="en-US" sz="6600" u="sng" dirty="0"/>
              <a:t>FITNESS TESTING REVISION</a:t>
            </a:r>
          </a:p>
        </p:txBody>
      </p:sp>
      <p:pic>
        <p:nvPicPr>
          <p:cNvPr id="8195" name="Picture 2">
            <a:extLst>
              <a:ext uri="{FF2B5EF4-FFF2-40B4-BE49-F238E27FC236}">
                <a16:creationId xmlns:a16="http://schemas.microsoft.com/office/drawing/2014/main" id="{9F51DC78-EDFF-930B-CF76-FE3C6CB1A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2133600"/>
            <a:ext cx="2144712" cy="199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3">
            <a:extLst>
              <a:ext uri="{FF2B5EF4-FFF2-40B4-BE49-F238E27FC236}">
                <a16:creationId xmlns:a16="http://schemas.microsoft.com/office/drawing/2014/main" id="{7E6127B7-362A-0BE3-0011-BE721AF4E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2133600"/>
            <a:ext cx="1320800" cy="199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4">
            <a:extLst>
              <a:ext uri="{FF2B5EF4-FFF2-40B4-BE49-F238E27FC236}">
                <a16:creationId xmlns:a16="http://schemas.microsoft.com/office/drawing/2014/main" id="{C2F1D57F-0C42-26C4-7F2B-669437E114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1763" y="2133601"/>
            <a:ext cx="205740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5">
            <a:extLst>
              <a:ext uri="{FF2B5EF4-FFF2-40B4-BE49-F238E27FC236}">
                <a16:creationId xmlns:a16="http://schemas.microsoft.com/office/drawing/2014/main" id="{44AD8DAE-00BA-60AD-5E53-CF13E35460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1088" y="4508501"/>
            <a:ext cx="2144712"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6">
            <a:extLst>
              <a:ext uri="{FF2B5EF4-FFF2-40B4-BE49-F238E27FC236}">
                <a16:creationId xmlns:a16="http://schemas.microsoft.com/office/drawing/2014/main" id="{D6BE37BB-1B8E-764F-FF78-0F1BD12EB3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7650" y="4508501"/>
            <a:ext cx="1562100"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7">
            <a:extLst>
              <a:ext uri="{FF2B5EF4-FFF2-40B4-BE49-F238E27FC236}">
                <a16:creationId xmlns:a16="http://schemas.microsoft.com/office/drawing/2014/main" id="{CD17EA6A-89D0-469A-2D3E-C497A6EA1C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35863" y="4799014"/>
            <a:ext cx="2571750" cy="115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1">
            <a:extLst>
              <a:ext uri="{FF2B5EF4-FFF2-40B4-BE49-F238E27FC236}">
                <a16:creationId xmlns:a16="http://schemas.microsoft.com/office/drawing/2014/main" id="{E9A1E8BC-6A3F-4DBE-1225-32D0D57B13AB}"/>
              </a:ext>
            </a:extLst>
          </p:cNvPr>
          <p:cNvSpPr txBox="1">
            <a:spLocks noChangeArrowheads="1"/>
          </p:cNvSpPr>
          <p:nvPr/>
        </p:nvSpPr>
        <p:spPr bwMode="auto">
          <a:xfrm>
            <a:off x="4327071" y="298450"/>
            <a:ext cx="7424283" cy="1569660"/>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defRPr/>
            </a:pPr>
            <a:r>
              <a:rPr lang="en-GB" altLang="en-US" b="0" dirty="0">
                <a:latin typeface="+mn-lt"/>
              </a:rPr>
              <a:t>There are tests for each type of fitness. Fitness testing measures a performer's ability and is beneficial to both the performer and the coach in highlighting areas for improvement.</a:t>
            </a:r>
          </a:p>
        </p:txBody>
      </p:sp>
      <p:sp>
        <p:nvSpPr>
          <p:cNvPr id="5" name="Rectangle 15">
            <a:extLst>
              <a:ext uri="{FF2B5EF4-FFF2-40B4-BE49-F238E27FC236}">
                <a16:creationId xmlns:a16="http://schemas.microsoft.com/office/drawing/2014/main" id="{4715A799-CF61-241A-0A5B-30C92ECB0561}"/>
              </a:ext>
            </a:extLst>
          </p:cNvPr>
          <p:cNvSpPr>
            <a:spLocks noChangeArrowheads="1"/>
          </p:cNvSpPr>
          <p:nvPr/>
        </p:nvSpPr>
        <p:spPr bwMode="auto">
          <a:xfrm>
            <a:off x="640216" y="298450"/>
            <a:ext cx="57610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r>
              <a:rPr lang="en-GB" altLang="en-US" sz="4400" dirty="0">
                <a:solidFill>
                  <a:srgbClr val="0000FF"/>
                </a:solidFill>
                <a:latin typeface="Calibri" panose="020F0502020204030204" pitchFamily="34" charset="0"/>
              </a:rPr>
              <a:t>Fitness Testing</a:t>
            </a:r>
            <a:endParaRPr lang="en-US" altLang="en-GB" sz="4400" dirty="0">
              <a:solidFill>
                <a:srgbClr val="0000FF"/>
              </a:solidFill>
              <a:latin typeface="Calibri" panose="020F0502020204030204" pitchFamily="34" charset="0"/>
            </a:endParaRPr>
          </a:p>
        </p:txBody>
      </p:sp>
      <p:sp>
        <p:nvSpPr>
          <p:cNvPr id="6" name="Title 2">
            <a:extLst>
              <a:ext uri="{FF2B5EF4-FFF2-40B4-BE49-F238E27FC236}">
                <a16:creationId xmlns:a16="http://schemas.microsoft.com/office/drawing/2014/main" id="{6087A2C5-4688-6DA2-A503-898DE4346EB4}"/>
              </a:ext>
            </a:extLst>
          </p:cNvPr>
          <p:cNvSpPr>
            <a:spLocks noGrp="1"/>
          </p:cNvSpPr>
          <p:nvPr>
            <p:ph type="title"/>
          </p:nvPr>
        </p:nvSpPr>
        <p:spPr bwMode="auto">
          <a:xfrm>
            <a:off x="-2255316" y="1949277"/>
            <a:ext cx="11552100" cy="865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4400" u="sng" dirty="0"/>
              <a:t>Reasons for Fitness Testing</a:t>
            </a:r>
          </a:p>
        </p:txBody>
      </p:sp>
      <p:sp>
        <p:nvSpPr>
          <p:cNvPr id="7" name="Content Placeholder 8">
            <a:extLst>
              <a:ext uri="{FF2B5EF4-FFF2-40B4-BE49-F238E27FC236}">
                <a16:creationId xmlns:a16="http://schemas.microsoft.com/office/drawing/2014/main" id="{711CFEA6-6292-AF43-C84D-E7250131B494}"/>
              </a:ext>
            </a:extLst>
          </p:cNvPr>
          <p:cNvSpPr>
            <a:spLocks noGrp="1"/>
          </p:cNvSpPr>
          <p:nvPr>
            <p:ph idx="1"/>
          </p:nvPr>
        </p:nvSpPr>
        <p:spPr bwMode="auto">
          <a:xfrm>
            <a:off x="234156" y="2614953"/>
            <a:ext cx="11723687" cy="5113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2800" dirty="0"/>
              <a:t>To identify strengths and or weaknesses in a performance.</a:t>
            </a:r>
          </a:p>
          <a:p>
            <a:r>
              <a:rPr lang="en-GB" altLang="en-US" sz="2800" dirty="0"/>
              <a:t>To evaluate the success of a training programme.</a:t>
            </a:r>
          </a:p>
          <a:p>
            <a:r>
              <a:rPr lang="en-GB" altLang="en-US" sz="2800" dirty="0"/>
              <a:t>To monitor improvement, e.g. in strength.</a:t>
            </a:r>
          </a:p>
          <a:p>
            <a:r>
              <a:rPr lang="en-GB" altLang="en-US" sz="2800" dirty="0"/>
              <a:t>To show a starting level of fitness.</a:t>
            </a:r>
          </a:p>
          <a:p>
            <a:r>
              <a:rPr lang="en-GB" altLang="en-US" sz="2800" dirty="0"/>
              <a:t>To inform training requirements.</a:t>
            </a:r>
          </a:p>
          <a:p>
            <a:r>
              <a:rPr lang="en-GB" altLang="en-US" sz="2800" dirty="0"/>
              <a:t>To compare against norms of the group/national averages.</a:t>
            </a:r>
          </a:p>
          <a:p>
            <a:r>
              <a:rPr lang="en-GB" altLang="en-US" sz="2800" dirty="0"/>
              <a:t>To motivate and sets goals.</a:t>
            </a:r>
          </a:p>
          <a:p>
            <a:r>
              <a:rPr lang="en-GB" altLang="en-US" sz="2800" dirty="0"/>
              <a:t>To provide variety to a training programme.</a:t>
            </a:r>
          </a:p>
          <a:p>
            <a:endParaRPr lang="en-GB" altLang="en-US" dirty="0"/>
          </a:p>
        </p:txBody>
      </p:sp>
    </p:spTree>
    <p:extLst>
      <p:ext uri="{BB962C8B-B14F-4D97-AF65-F5344CB8AC3E}">
        <p14:creationId xmlns:p14="http://schemas.microsoft.com/office/powerpoint/2010/main" val="139460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509" name="Text Box 21">
            <a:extLst>
              <a:ext uri="{FF2B5EF4-FFF2-40B4-BE49-F238E27FC236}">
                <a16:creationId xmlns:a16="http://schemas.microsoft.com/office/drawing/2014/main" id="{CA280423-61A0-116F-919C-AC3508CB22ED}"/>
              </a:ext>
            </a:extLst>
          </p:cNvPr>
          <p:cNvSpPr txBox="1">
            <a:spLocks noChangeArrowheads="1"/>
          </p:cNvSpPr>
          <p:nvPr/>
        </p:nvSpPr>
        <p:spPr bwMode="auto">
          <a:xfrm>
            <a:off x="193675" y="1764622"/>
            <a:ext cx="4546600" cy="3416320"/>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dirty="0">
                <a:solidFill>
                  <a:prstClr val="black"/>
                </a:solidFill>
                <a:latin typeface="Calibri"/>
              </a:rPr>
              <a:t>Protocol:</a:t>
            </a:r>
          </a:p>
          <a:p>
            <a:pPr marL="342900" indent="-342900">
              <a:buFont typeface="Arial" panose="020B0604020202020204" pitchFamily="34" charset="0"/>
              <a:buChar char="•"/>
              <a:defRPr/>
            </a:pPr>
            <a:r>
              <a:rPr lang="en-GB" altLang="en-US" b="0" dirty="0">
                <a:solidFill>
                  <a:prstClr val="black"/>
                </a:solidFill>
                <a:latin typeface="Calibri"/>
              </a:rPr>
              <a:t>20 metre distance to be marked out with cones. </a:t>
            </a:r>
          </a:p>
          <a:p>
            <a:pPr marL="342900" indent="-342900">
              <a:buFont typeface="Arial" panose="020B0604020202020204" pitchFamily="34" charset="0"/>
              <a:buChar char="•"/>
              <a:defRPr/>
            </a:pPr>
            <a:r>
              <a:rPr lang="en-GB" altLang="en-US" b="0" dirty="0">
                <a:solidFill>
                  <a:prstClr val="black"/>
                </a:solidFill>
                <a:latin typeface="Calibri"/>
              </a:rPr>
              <a:t>Athlete must arrive at the cone before the beep and wait. On the beep the athlete can resume running. The level and number of shuttles are recorded.  </a:t>
            </a:r>
          </a:p>
        </p:txBody>
      </p:sp>
      <p:sp>
        <p:nvSpPr>
          <p:cNvPr id="7" name="Text Box 2">
            <a:extLst>
              <a:ext uri="{FF2B5EF4-FFF2-40B4-BE49-F238E27FC236}">
                <a16:creationId xmlns:a16="http://schemas.microsoft.com/office/drawing/2014/main" id="{E9515B88-0BC8-A0CD-4318-A0EB37CAF7B0}"/>
              </a:ext>
            </a:extLst>
          </p:cNvPr>
          <p:cNvSpPr txBox="1">
            <a:spLocks noChangeArrowheads="1"/>
          </p:cNvSpPr>
          <p:nvPr/>
        </p:nvSpPr>
        <p:spPr bwMode="auto">
          <a:xfrm>
            <a:off x="193675" y="134712"/>
            <a:ext cx="11856811" cy="58477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Calibri"/>
              </a:rPr>
              <a:t>Multi Stage Fitness Test for Cardiovascular Endurance (Aerobic Power) </a:t>
            </a:r>
            <a:endParaRPr lang="en-US" altLang="en-US" sz="3200" b="0" dirty="0">
              <a:solidFill>
                <a:srgbClr val="FF0000"/>
              </a:solidFill>
              <a:latin typeface="Calibri"/>
            </a:endParaRPr>
          </a:p>
        </p:txBody>
      </p:sp>
      <p:sp>
        <p:nvSpPr>
          <p:cNvPr id="8" name="Text Box 21">
            <a:extLst>
              <a:ext uri="{FF2B5EF4-FFF2-40B4-BE49-F238E27FC236}">
                <a16:creationId xmlns:a16="http://schemas.microsoft.com/office/drawing/2014/main" id="{633DAC1D-2067-01E4-CE30-6963DB672DE1}"/>
              </a:ext>
            </a:extLst>
          </p:cNvPr>
          <p:cNvSpPr txBox="1">
            <a:spLocks noChangeArrowheads="1"/>
          </p:cNvSpPr>
          <p:nvPr/>
        </p:nvSpPr>
        <p:spPr bwMode="auto">
          <a:xfrm>
            <a:off x="92076" y="826469"/>
            <a:ext cx="1195841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r>
              <a:rPr lang="en-GB" altLang="en-US" b="0" dirty="0">
                <a:solidFill>
                  <a:srgbClr val="000000"/>
                </a:solidFill>
                <a:latin typeface="Calibri" panose="020F0502020204030204" pitchFamily="34" charset="0"/>
              </a:rPr>
              <a:t>This test is an indication of a performer’s Cardiovascular endurance and can be used to estimate VO</a:t>
            </a:r>
            <a:r>
              <a:rPr lang="en-GB" altLang="en-US" b="0" baseline="-25000" dirty="0">
                <a:solidFill>
                  <a:srgbClr val="000000"/>
                </a:solidFill>
                <a:latin typeface="Calibri" panose="020F0502020204030204" pitchFamily="34" charset="0"/>
              </a:rPr>
              <a:t>2</a:t>
            </a:r>
            <a:r>
              <a:rPr lang="en-GB" altLang="en-US" b="0" dirty="0">
                <a:solidFill>
                  <a:srgbClr val="000000"/>
                </a:solidFill>
                <a:latin typeface="Calibri" panose="020F0502020204030204" pitchFamily="34" charset="0"/>
              </a:rPr>
              <a:t> max.</a:t>
            </a:r>
          </a:p>
        </p:txBody>
      </p:sp>
      <p:pic>
        <p:nvPicPr>
          <p:cNvPr id="16390" name="Picture 8" descr="E:\WEB DOWNLOADS TO TWEEK\Photo Shoot - Selected\IMG_0348.jpg">
            <a:extLst>
              <a:ext uri="{FF2B5EF4-FFF2-40B4-BE49-F238E27FC236}">
                <a16:creationId xmlns:a16="http://schemas.microsoft.com/office/drawing/2014/main" id="{FA3E8D8E-AD15-1E4F-D8DA-581D1CA81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7247" y="4690383"/>
            <a:ext cx="1658115" cy="216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914D19B6-626A-BD54-4197-18E6058A0485}"/>
              </a:ext>
            </a:extLst>
          </p:cNvPr>
          <p:cNvSpPr>
            <a:spLocks noChangeArrowheads="1"/>
          </p:cNvSpPr>
          <p:nvPr/>
        </p:nvSpPr>
        <p:spPr bwMode="auto">
          <a:xfrm>
            <a:off x="6071281" y="1533641"/>
            <a:ext cx="8429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r>
              <a:rPr lang="en-GB" altLang="en-US" u="sng" dirty="0">
                <a:solidFill>
                  <a:srgbClr val="000000"/>
                </a:solidFill>
                <a:latin typeface="Calibri" panose="020F0502020204030204" pitchFamily="34" charset="0"/>
              </a:rPr>
              <a:t>Normative data for Ages 14-16:</a:t>
            </a:r>
          </a:p>
        </p:txBody>
      </p:sp>
      <p:graphicFrame>
        <p:nvGraphicFramePr>
          <p:cNvPr id="3" name="Table 2">
            <a:extLst>
              <a:ext uri="{FF2B5EF4-FFF2-40B4-BE49-F238E27FC236}">
                <a16:creationId xmlns:a16="http://schemas.microsoft.com/office/drawing/2014/main" id="{F77272EE-D8E8-CB9F-0D12-DED1A074BB4D}"/>
              </a:ext>
            </a:extLst>
          </p:cNvPr>
          <p:cNvGraphicFramePr>
            <a:graphicFrameLocks noGrp="1"/>
          </p:cNvGraphicFramePr>
          <p:nvPr>
            <p:extLst>
              <p:ext uri="{D42A27DB-BD31-4B8C-83A1-F6EECF244321}">
                <p14:modId xmlns:p14="http://schemas.microsoft.com/office/powerpoint/2010/main" val="2025757070"/>
              </p:ext>
            </p:extLst>
          </p:nvPr>
        </p:nvGraphicFramePr>
        <p:xfrm>
          <a:off x="4740275" y="1995603"/>
          <a:ext cx="7258050" cy="3808413"/>
        </p:xfrm>
        <a:graphic>
          <a:graphicData uri="http://schemas.openxmlformats.org/drawingml/2006/table">
            <a:tbl>
              <a:tblPr/>
              <a:tblGrid>
                <a:gridCol w="2467736">
                  <a:extLst>
                    <a:ext uri="{9D8B030D-6E8A-4147-A177-3AD203B41FA5}">
                      <a16:colId xmlns:a16="http://schemas.microsoft.com/office/drawing/2014/main" val="20000"/>
                    </a:ext>
                  </a:extLst>
                </a:gridCol>
                <a:gridCol w="2395157">
                  <a:extLst>
                    <a:ext uri="{9D8B030D-6E8A-4147-A177-3AD203B41FA5}">
                      <a16:colId xmlns:a16="http://schemas.microsoft.com/office/drawing/2014/main" val="20001"/>
                    </a:ext>
                  </a:extLst>
                </a:gridCol>
                <a:gridCol w="2395157">
                  <a:extLst>
                    <a:ext uri="{9D8B030D-6E8A-4147-A177-3AD203B41FA5}">
                      <a16:colId xmlns:a16="http://schemas.microsoft.com/office/drawing/2014/main" val="20002"/>
                    </a:ext>
                  </a:extLst>
                </a:gridCol>
              </a:tblGrid>
              <a:tr h="822947">
                <a:tc>
                  <a:txBody>
                    <a:bodyPr/>
                    <a:lstStyle/>
                    <a:p>
                      <a:pPr algn="ctr"/>
                      <a:endParaRPr lang="en-GB" sz="2400" dirty="0">
                        <a:latin typeface="+mj-lt"/>
                      </a:endParaRP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b="1" dirty="0">
                          <a:latin typeface="+mj-lt"/>
                        </a:rPr>
                        <a:t>Men (level/shuttle)</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b="1" dirty="0">
                          <a:latin typeface="+mj-lt"/>
                        </a:rPr>
                        <a:t>Women </a:t>
                      </a:r>
                      <a:r>
                        <a:rPr lang="en-GB" sz="2400" b="1" kern="1200" dirty="0">
                          <a:solidFill>
                            <a:schemeClr val="tx1"/>
                          </a:solidFill>
                          <a:latin typeface="+mn-lt"/>
                          <a:ea typeface="+mn-ea"/>
                          <a:cs typeface="+mn-cs"/>
                        </a:rPr>
                        <a:t>(level/shuttle)</a:t>
                      </a:r>
                      <a:endParaRPr lang="en-GB" sz="2400" b="1" dirty="0">
                        <a:latin typeface="+mj-lt"/>
                      </a:endParaRP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0"/>
                  </a:ext>
                </a:extLst>
              </a:tr>
              <a:tr h="597093">
                <a:tc>
                  <a:txBody>
                    <a:bodyPr/>
                    <a:lstStyle/>
                    <a:p>
                      <a:pPr algn="ctr"/>
                      <a:r>
                        <a:rPr lang="en-GB" sz="2400" dirty="0">
                          <a:latin typeface="+mj-lt"/>
                        </a:rPr>
                        <a:t>Excellent</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L12 S7 and</a:t>
                      </a:r>
                      <a:r>
                        <a:rPr lang="en-GB" sz="2400" baseline="0" dirty="0">
                          <a:latin typeface="+mj-lt"/>
                        </a:rPr>
                        <a:t> </a:t>
                      </a:r>
                      <a:r>
                        <a:rPr lang="en-GB" sz="2400" dirty="0">
                          <a:latin typeface="+mj-lt"/>
                        </a:rPr>
                        <a:t>&gt;</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L10 S9 and &gt;</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1"/>
                  </a:ext>
                </a:extLst>
              </a:tr>
              <a:tr h="597093">
                <a:tc>
                  <a:txBody>
                    <a:bodyPr/>
                    <a:lstStyle/>
                    <a:p>
                      <a:pPr algn="ctr"/>
                      <a:r>
                        <a:rPr lang="en-GB" sz="2400" dirty="0">
                          <a:latin typeface="+mj-lt"/>
                        </a:rPr>
                        <a:t>Above average</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L11 S2</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L9 S1</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2"/>
                  </a:ext>
                </a:extLst>
              </a:tr>
              <a:tr h="597093">
                <a:tc>
                  <a:txBody>
                    <a:bodyPr/>
                    <a:lstStyle/>
                    <a:p>
                      <a:pPr algn="ctr"/>
                      <a:r>
                        <a:rPr lang="en-GB" sz="2400" dirty="0">
                          <a:latin typeface="+mj-lt"/>
                        </a:rPr>
                        <a:t>Average</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L8 S9 </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L6 S7</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3"/>
                  </a:ext>
                </a:extLst>
              </a:tr>
              <a:tr h="597093">
                <a:tc>
                  <a:txBody>
                    <a:bodyPr/>
                    <a:lstStyle/>
                    <a:p>
                      <a:pPr algn="ctr"/>
                      <a:r>
                        <a:rPr lang="en-GB" sz="2400" dirty="0">
                          <a:latin typeface="+mj-lt"/>
                        </a:rPr>
                        <a:t>Below average </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L7 S1</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L5 S1</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4"/>
                  </a:ext>
                </a:extLst>
              </a:tr>
              <a:tr h="597093">
                <a:tc>
                  <a:txBody>
                    <a:bodyPr/>
                    <a:lstStyle/>
                    <a:p>
                      <a:pPr algn="ctr"/>
                      <a:r>
                        <a:rPr lang="en-GB" sz="2400" dirty="0">
                          <a:latin typeface="+mj-lt"/>
                        </a:rPr>
                        <a:t>Poor </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&lt; L6 S6</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latin typeface="+mj-lt"/>
                        </a:rPr>
                        <a:t>&lt; L4 S7</a:t>
                      </a:r>
                    </a:p>
                  </a:txBody>
                  <a:tcPr marL="91458" marR="9145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1509">
                                            <p:txEl>
                                              <p:pRg st="0" end="0"/>
                                            </p:txEl>
                                          </p:spTgt>
                                        </p:tgtEl>
                                        <p:attrNameLst>
                                          <p:attrName>style.visibility</p:attrName>
                                        </p:attrNameLst>
                                      </p:cBhvr>
                                      <p:to>
                                        <p:strVal val="visible"/>
                                      </p:to>
                                    </p:set>
                                    <p:animEffect transition="in" filter="wipe(left)">
                                      <p:cBhvr>
                                        <p:cTn id="7" dur="500"/>
                                        <p:tgtEl>
                                          <p:spTgt spid="19150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1509">
                                            <p:txEl>
                                              <p:pRg st="1" end="1"/>
                                            </p:txEl>
                                          </p:spTgt>
                                        </p:tgtEl>
                                        <p:attrNameLst>
                                          <p:attrName>style.visibility</p:attrName>
                                        </p:attrNameLst>
                                      </p:cBhvr>
                                      <p:to>
                                        <p:strVal val="visible"/>
                                      </p:to>
                                    </p:set>
                                    <p:animEffect transition="in" filter="wipe(left)">
                                      <p:cBhvr>
                                        <p:cTn id="12" dur="500"/>
                                        <p:tgtEl>
                                          <p:spTgt spid="19150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91509">
                                            <p:txEl>
                                              <p:pRg st="2" end="2"/>
                                            </p:txEl>
                                          </p:spTgt>
                                        </p:tgtEl>
                                        <p:attrNameLst>
                                          <p:attrName>style.visibility</p:attrName>
                                        </p:attrNameLst>
                                      </p:cBhvr>
                                      <p:to>
                                        <p:strVal val="visible"/>
                                      </p:to>
                                    </p:set>
                                    <p:animEffect transition="in" filter="wipe(left)">
                                      <p:cBhvr>
                                        <p:cTn id="17" dur="500"/>
                                        <p:tgtEl>
                                          <p:spTgt spid="19150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left)">
                                      <p:cBhvr>
                                        <p:cTn id="2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9" grpId="0" build="p" autoUpdateAnimBg="0"/>
      <p:bldP spid="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29A10243-8B9F-818B-FF82-F89CF25A8A99}"/>
              </a:ext>
            </a:extLst>
          </p:cNvPr>
          <p:cNvSpPr>
            <a:spLocks noChangeArrowheads="1"/>
          </p:cNvSpPr>
          <p:nvPr/>
        </p:nvSpPr>
        <p:spPr bwMode="auto">
          <a:xfrm>
            <a:off x="171449" y="1105138"/>
            <a:ext cx="8286750" cy="1570038"/>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dirty="0">
                <a:latin typeface="+mn-lt"/>
              </a:rPr>
              <a:t>Protocol: </a:t>
            </a:r>
          </a:p>
          <a:p>
            <a:pPr eaLnBrk="1" hangingPunct="1">
              <a:defRPr/>
            </a:pPr>
            <a:r>
              <a:rPr lang="en-GB" altLang="en-US" b="0" dirty="0">
                <a:latin typeface="+mn-lt"/>
              </a:rPr>
              <a:t>Performers start at the first cone. On the whistle pupils should follow the course in the diagram and finish at the end cone. Performers are timed from start to finish. </a:t>
            </a:r>
          </a:p>
        </p:txBody>
      </p:sp>
      <p:pic>
        <p:nvPicPr>
          <p:cNvPr id="20483" name="Picture 8" descr="E:\WEB DOWNLOADS TO TWEEK\Photo Shoot - Selected\IMG_0348.jpg">
            <a:extLst>
              <a:ext uri="{FF2B5EF4-FFF2-40B4-BE49-F238E27FC236}">
                <a16:creationId xmlns:a16="http://schemas.microsoft.com/office/drawing/2014/main" id="{3924AB1E-3FE7-459E-0110-71D7EE2FBA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2369" y="920472"/>
            <a:ext cx="320675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a:extLst>
              <a:ext uri="{FF2B5EF4-FFF2-40B4-BE49-F238E27FC236}">
                <a16:creationId xmlns:a16="http://schemas.microsoft.com/office/drawing/2014/main" id="{F8FFA04C-3FEA-CC57-5312-1A8529E77108}"/>
              </a:ext>
            </a:extLst>
          </p:cNvPr>
          <p:cNvSpPr txBox="1">
            <a:spLocks noChangeArrowheads="1"/>
          </p:cNvSpPr>
          <p:nvPr/>
        </p:nvSpPr>
        <p:spPr bwMode="auto">
          <a:xfrm>
            <a:off x="2204244" y="62705"/>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Illinois Agility Test for Agility</a:t>
            </a:r>
            <a:endParaRPr lang="en-US" altLang="en-US" sz="3200" b="0" dirty="0">
              <a:solidFill>
                <a:srgbClr val="FF0000"/>
              </a:solidFill>
              <a:latin typeface="+mn-lt"/>
            </a:endParaRPr>
          </a:p>
        </p:txBody>
      </p:sp>
      <p:sp>
        <p:nvSpPr>
          <p:cNvPr id="2" name="Rectangle 1">
            <a:extLst>
              <a:ext uri="{FF2B5EF4-FFF2-40B4-BE49-F238E27FC236}">
                <a16:creationId xmlns:a16="http://schemas.microsoft.com/office/drawing/2014/main" id="{E0EE5E64-D38F-D55E-95D3-EAAB3E74C356}"/>
              </a:ext>
            </a:extLst>
          </p:cNvPr>
          <p:cNvSpPr/>
          <p:nvPr/>
        </p:nvSpPr>
        <p:spPr>
          <a:xfrm>
            <a:off x="192881" y="735806"/>
            <a:ext cx="8243887" cy="461665"/>
          </a:xfrm>
          <a:prstGeom prst="rect">
            <a:avLst/>
          </a:prstGeom>
        </p:spPr>
        <p:txBody>
          <a:bodyPr>
            <a:spAutoFit/>
          </a:bodyPr>
          <a:lstStyle/>
          <a:p>
            <a:pPr eaLnBrk="1" hangingPunct="1">
              <a:defRPr/>
            </a:pPr>
            <a:r>
              <a:rPr lang="en-GB" altLang="en-US" sz="2400" dirty="0"/>
              <a:t>Measures the agility of the performer as well as speed.</a:t>
            </a:r>
          </a:p>
        </p:txBody>
      </p:sp>
      <p:pic>
        <p:nvPicPr>
          <p:cNvPr id="20487" name="Picture 8" descr="http://www.sportplan.net/viewer/movies/agility/thumbs/AgilityA1.png">
            <a:extLst>
              <a:ext uri="{FF2B5EF4-FFF2-40B4-BE49-F238E27FC236}">
                <a16:creationId xmlns:a16="http://schemas.microsoft.com/office/drawing/2014/main" id="{4A77A86C-3BDB-6C93-F647-3B20EB23A6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2369" y="3429000"/>
            <a:ext cx="320675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a:extLst>
              <a:ext uri="{FF2B5EF4-FFF2-40B4-BE49-F238E27FC236}">
                <a16:creationId xmlns:a16="http://schemas.microsoft.com/office/drawing/2014/main" id="{95BFDC48-AEDB-036B-38DD-3729C1EC567E}"/>
              </a:ext>
            </a:extLst>
          </p:cNvPr>
          <p:cNvGraphicFramePr>
            <a:graphicFrameLocks noGrp="1"/>
          </p:cNvGraphicFramePr>
          <p:nvPr>
            <p:extLst>
              <p:ext uri="{D42A27DB-BD31-4B8C-83A1-F6EECF244321}">
                <p14:modId xmlns:p14="http://schemas.microsoft.com/office/powerpoint/2010/main" val="80242533"/>
              </p:ext>
            </p:extLst>
          </p:nvPr>
        </p:nvGraphicFramePr>
        <p:xfrm>
          <a:off x="80169" y="3718089"/>
          <a:ext cx="8534399" cy="936624"/>
        </p:xfrm>
        <a:graphic>
          <a:graphicData uri="http://schemas.openxmlformats.org/drawingml/2006/table">
            <a:tbl>
              <a:tblPr/>
              <a:tblGrid>
                <a:gridCol w="1068556">
                  <a:extLst>
                    <a:ext uri="{9D8B030D-6E8A-4147-A177-3AD203B41FA5}">
                      <a16:colId xmlns:a16="http://schemas.microsoft.com/office/drawing/2014/main" val="20000"/>
                    </a:ext>
                  </a:extLst>
                </a:gridCol>
                <a:gridCol w="1321638">
                  <a:extLst>
                    <a:ext uri="{9D8B030D-6E8A-4147-A177-3AD203B41FA5}">
                      <a16:colId xmlns:a16="http://schemas.microsoft.com/office/drawing/2014/main" val="20001"/>
                    </a:ext>
                  </a:extLst>
                </a:gridCol>
                <a:gridCol w="1687196">
                  <a:extLst>
                    <a:ext uri="{9D8B030D-6E8A-4147-A177-3AD203B41FA5}">
                      <a16:colId xmlns:a16="http://schemas.microsoft.com/office/drawing/2014/main" val="20002"/>
                    </a:ext>
                  </a:extLst>
                </a:gridCol>
                <a:gridCol w="1630956">
                  <a:extLst>
                    <a:ext uri="{9D8B030D-6E8A-4147-A177-3AD203B41FA5}">
                      <a16:colId xmlns:a16="http://schemas.microsoft.com/office/drawing/2014/main" val="20003"/>
                    </a:ext>
                  </a:extLst>
                </a:gridCol>
                <a:gridCol w="1616896">
                  <a:extLst>
                    <a:ext uri="{9D8B030D-6E8A-4147-A177-3AD203B41FA5}">
                      <a16:colId xmlns:a16="http://schemas.microsoft.com/office/drawing/2014/main" val="20004"/>
                    </a:ext>
                  </a:extLst>
                </a:gridCol>
                <a:gridCol w="1209157">
                  <a:extLst>
                    <a:ext uri="{9D8B030D-6E8A-4147-A177-3AD203B41FA5}">
                      <a16:colId xmlns:a16="http://schemas.microsoft.com/office/drawing/2014/main" val="20005"/>
                    </a:ext>
                  </a:extLst>
                </a:gridCol>
              </a:tblGrid>
              <a:tr h="312208">
                <a:tc>
                  <a:txBody>
                    <a:bodyPr/>
                    <a:lstStyle/>
                    <a:p>
                      <a:pPr algn="ctr"/>
                      <a:r>
                        <a:rPr lang="en-GB" sz="1700" dirty="0"/>
                        <a:t>Gender</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Excellent</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Above Average</a:t>
                      </a:r>
                    </a:p>
                  </a:txBody>
                  <a:tcPr marL="19051" marR="19051" marT="18999" marB="18999">
                    <a:lnL>
                      <a:noFill/>
                    </a:lnL>
                    <a:lnR>
                      <a:noFill/>
                    </a:lnR>
                    <a:lnB>
                      <a:noFill/>
                    </a:lnB>
                    <a:solidFill>
                      <a:schemeClr val="bg2">
                        <a:lumMod val="75000"/>
                      </a:schemeClr>
                    </a:solidFill>
                  </a:tcPr>
                </a:tc>
                <a:tc>
                  <a:txBody>
                    <a:bodyPr/>
                    <a:lstStyle/>
                    <a:p>
                      <a:pPr algn="ctr"/>
                      <a:r>
                        <a:rPr lang="en-GB" sz="1700"/>
                        <a:t>Average</a:t>
                      </a:r>
                    </a:p>
                  </a:txBody>
                  <a:tcPr marL="19051" marR="19051" marT="18999" marB="18999">
                    <a:lnL>
                      <a:noFill/>
                    </a:lnL>
                    <a:lnR>
                      <a:noFill/>
                    </a:lnR>
                    <a:lnB>
                      <a:noFill/>
                    </a:lnB>
                    <a:solidFill>
                      <a:schemeClr val="bg2">
                        <a:lumMod val="75000"/>
                      </a:schemeClr>
                    </a:solidFill>
                  </a:tcPr>
                </a:tc>
                <a:tc>
                  <a:txBody>
                    <a:bodyPr/>
                    <a:lstStyle/>
                    <a:p>
                      <a:pPr algn="ctr"/>
                      <a:r>
                        <a:rPr lang="en-GB" sz="1700"/>
                        <a:t>Below Average</a:t>
                      </a:r>
                    </a:p>
                  </a:txBody>
                  <a:tcPr marL="19051" marR="19051" marT="18999" marB="18999">
                    <a:lnL>
                      <a:noFill/>
                    </a:lnL>
                    <a:lnR>
                      <a:noFill/>
                    </a:lnR>
                    <a:lnB>
                      <a:noFill/>
                    </a:lnB>
                    <a:solidFill>
                      <a:schemeClr val="bg2">
                        <a:lumMod val="75000"/>
                      </a:schemeClr>
                    </a:solidFill>
                  </a:tcPr>
                </a:tc>
                <a:tc>
                  <a:txBody>
                    <a:bodyPr/>
                    <a:lstStyle/>
                    <a:p>
                      <a:pPr algn="ctr"/>
                      <a:r>
                        <a:rPr lang="en-GB" sz="1700"/>
                        <a:t>Poor</a:t>
                      </a:r>
                    </a:p>
                  </a:txBody>
                  <a:tcPr marL="19051" marR="19051" marT="18999" marB="18999">
                    <a:lnL>
                      <a:noFill/>
                    </a:lnL>
                    <a:lnR>
                      <a:noFill/>
                    </a:lnR>
                    <a:lnB>
                      <a:noFill/>
                    </a:lnB>
                    <a:solidFill>
                      <a:schemeClr val="bg2">
                        <a:lumMod val="75000"/>
                      </a:schemeClr>
                    </a:solidFill>
                  </a:tcPr>
                </a:tc>
                <a:extLst>
                  <a:ext uri="{0D108BD9-81ED-4DB2-BD59-A6C34878D82A}">
                    <a16:rowId xmlns:a16="http://schemas.microsoft.com/office/drawing/2014/main" val="10000"/>
                  </a:ext>
                </a:extLst>
              </a:tr>
              <a:tr h="312208">
                <a:tc>
                  <a:txBody>
                    <a:bodyPr/>
                    <a:lstStyle/>
                    <a:p>
                      <a:pPr algn="ctr"/>
                      <a:r>
                        <a:rPr lang="en-GB" sz="1700"/>
                        <a:t>Male</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&lt;15.2 secs</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dirty="0"/>
                        <a:t>15.2 - 16.1 </a:t>
                      </a:r>
                      <a:r>
                        <a:rPr lang="en-GB" sz="1700" dirty="0" err="1"/>
                        <a:t>secs</a:t>
                      </a:r>
                      <a:endParaRPr lang="en-GB" sz="1700" dirty="0"/>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16.2 - 18.1 secs</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18.2 - 19.3 secs</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&gt;19.3 secs</a:t>
                      </a:r>
                    </a:p>
                  </a:txBody>
                  <a:tcPr marL="19051" marR="19051" marT="18999" marB="18999">
                    <a:lnL>
                      <a:noFill/>
                    </a:lnL>
                    <a:lnR>
                      <a:noFill/>
                    </a:lnR>
                    <a:lnT>
                      <a:noFill/>
                    </a:lnT>
                    <a:lnB>
                      <a:noFill/>
                    </a:lnB>
                    <a:solidFill>
                      <a:schemeClr val="bg2">
                        <a:lumMod val="75000"/>
                      </a:schemeClr>
                    </a:solidFill>
                  </a:tcPr>
                </a:tc>
                <a:extLst>
                  <a:ext uri="{0D108BD9-81ED-4DB2-BD59-A6C34878D82A}">
                    <a16:rowId xmlns:a16="http://schemas.microsoft.com/office/drawing/2014/main" val="10001"/>
                  </a:ext>
                </a:extLst>
              </a:tr>
              <a:tr h="312208">
                <a:tc>
                  <a:txBody>
                    <a:bodyPr/>
                    <a:lstStyle/>
                    <a:p>
                      <a:pPr algn="ctr"/>
                      <a:r>
                        <a:rPr lang="en-GB" sz="1700"/>
                        <a:t>Female</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&lt;17.0 secs</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a:t>17.0 - 17.9 secs</a:t>
                      </a:r>
                    </a:p>
                  </a:txBody>
                  <a:tcPr marL="19051" marR="19051" marT="18999" marB="18999">
                    <a:lnL>
                      <a:noFill/>
                    </a:lnL>
                    <a:lnR>
                      <a:noFill/>
                    </a:lnR>
                    <a:lnT>
                      <a:noFill/>
                    </a:lnT>
                    <a:lnB>
                      <a:noFill/>
                    </a:lnB>
                    <a:solidFill>
                      <a:schemeClr val="bg2">
                        <a:lumMod val="75000"/>
                      </a:schemeClr>
                    </a:solidFill>
                  </a:tcPr>
                </a:tc>
                <a:tc>
                  <a:txBody>
                    <a:bodyPr/>
                    <a:lstStyle/>
                    <a:p>
                      <a:pPr algn="ctr"/>
                      <a:r>
                        <a:rPr lang="en-GB" sz="1700" dirty="0"/>
                        <a:t>18.0 - 21.7 </a:t>
                      </a:r>
                      <a:r>
                        <a:rPr lang="en-GB" sz="1700" dirty="0" err="1"/>
                        <a:t>secs</a:t>
                      </a:r>
                      <a:endParaRPr lang="en-GB" sz="1700" dirty="0"/>
                    </a:p>
                  </a:txBody>
                  <a:tcPr marL="19051" marR="19051" marT="18999" marB="18999">
                    <a:lnL>
                      <a:noFill/>
                    </a:lnL>
                    <a:lnR>
                      <a:noFill/>
                    </a:lnR>
                    <a:lnT>
                      <a:noFill/>
                    </a:lnT>
                    <a:lnB>
                      <a:noFill/>
                    </a:lnB>
                    <a:solidFill>
                      <a:schemeClr val="bg2">
                        <a:lumMod val="75000"/>
                      </a:schemeClr>
                    </a:solidFill>
                  </a:tcPr>
                </a:tc>
                <a:tc>
                  <a:txBody>
                    <a:bodyPr/>
                    <a:lstStyle/>
                    <a:p>
                      <a:pPr algn="ctr"/>
                      <a:r>
                        <a:rPr lang="en-GB" sz="1700" dirty="0"/>
                        <a:t>21.8 - 23.0 </a:t>
                      </a:r>
                      <a:r>
                        <a:rPr lang="en-GB" sz="1700" dirty="0" err="1"/>
                        <a:t>secs</a:t>
                      </a:r>
                      <a:endParaRPr lang="en-GB" sz="1700" dirty="0"/>
                    </a:p>
                  </a:txBody>
                  <a:tcPr marL="19051" marR="19051" marT="18999" marB="18999">
                    <a:lnL>
                      <a:noFill/>
                    </a:lnL>
                    <a:lnR>
                      <a:noFill/>
                    </a:lnR>
                    <a:lnT>
                      <a:noFill/>
                    </a:lnT>
                    <a:lnB>
                      <a:noFill/>
                    </a:lnB>
                    <a:solidFill>
                      <a:schemeClr val="bg2">
                        <a:lumMod val="75000"/>
                      </a:schemeClr>
                    </a:solidFill>
                  </a:tcPr>
                </a:tc>
                <a:tc>
                  <a:txBody>
                    <a:bodyPr/>
                    <a:lstStyle/>
                    <a:p>
                      <a:pPr algn="ctr"/>
                      <a:r>
                        <a:rPr lang="en-GB" sz="1700" dirty="0"/>
                        <a:t>&gt;23.0 </a:t>
                      </a:r>
                      <a:r>
                        <a:rPr lang="en-GB" sz="1700" dirty="0" err="1"/>
                        <a:t>secs</a:t>
                      </a:r>
                      <a:endParaRPr lang="en-GB" sz="1700" dirty="0"/>
                    </a:p>
                  </a:txBody>
                  <a:tcPr marL="19051" marR="19051" marT="18999" marB="18999">
                    <a:lnL>
                      <a:noFill/>
                    </a:lnL>
                    <a:lnR>
                      <a:noFill/>
                    </a:lnR>
                    <a:lnT>
                      <a:noFill/>
                    </a:lnT>
                    <a:lnB>
                      <a:noFill/>
                    </a:lnB>
                    <a:solidFill>
                      <a:schemeClr val="bg2">
                        <a:lumMod val="75000"/>
                      </a:schemeClr>
                    </a:solidFill>
                  </a:tcPr>
                </a:tc>
                <a:extLst>
                  <a:ext uri="{0D108BD9-81ED-4DB2-BD59-A6C34878D82A}">
                    <a16:rowId xmlns:a16="http://schemas.microsoft.com/office/drawing/2014/main" val="10002"/>
                  </a:ext>
                </a:extLst>
              </a:tr>
            </a:tbl>
          </a:graphicData>
        </a:graphic>
      </p:graphicFrame>
      <p:sp>
        <p:nvSpPr>
          <p:cNvPr id="4" name="Rectangle 3">
            <a:extLst>
              <a:ext uri="{FF2B5EF4-FFF2-40B4-BE49-F238E27FC236}">
                <a16:creationId xmlns:a16="http://schemas.microsoft.com/office/drawing/2014/main" id="{D0B68E2F-067D-F6C1-DDD3-F67BEE13C65F}"/>
              </a:ext>
            </a:extLst>
          </p:cNvPr>
          <p:cNvSpPr>
            <a:spLocks noChangeArrowheads="1"/>
          </p:cNvSpPr>
          <p:nvPr/>
        </p:nvSpPr>
        <p:spPr bwMode="auto">
          <a:xfrm>
            <a:off x="80169" y="3057247"/>
            <a:ext cx="5500687" cy="461665"/>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for 16-19 Year olds :</a:t>
            </a:r>
          </a:p>
        </p:txBody>
      </p:sp>
      <p:pic>
        <p:nvPicPr>
          <p:cNvPr id="5" name="Picture 25" descr="E:\WEB DOWNLOADS TO TWEEK\Photo Shoot - Selected\IMG_0337.jpg">
            <a:extLst>
              <a:ext uri="{FF2B5EF4-FFF2-40B4-BE49-F238E27FC236}">
                <a16:creationId xmlns:a16="http://schemas.microsoft.com/office/drawing/2014/main" id="{8CD0EC92-03B4-EEB0-B789-7BFA4977FF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1724" y="4809853"/>
            <a:ext cx="3525044" cy="198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36F35C58-484C-D08F-ED13-687217727C3B}"/>
              </a:ext>
            </a:extLst>
          </p:cNvPr>
          <p:cNvSpPr>
            <a:spLocks noChangeArrowheads="1"/>
          </p:cNvSpPr>
          <p:nvPr/>
        </p:nvSpPr>
        <p:spPr bwMode="auto">
          <a:xfrm>
            <a:off x="131195" y="1480384"/>
            <a:ext cx="10694647" cy="1938992"/>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dirty="0">
                <a:latin typeface="+mn-lt"/>
              </a:rPr>
              <a:t>Protocol: </a:t>
            </a:r>
          </a:p>
          <a:p>
            <a:pPr marL="342900" indent="-342900">
              <a:buFont typeface="Arial" panose="020B0604020202020204" pitchFamily="34" charset="0"/>
              <a:buChar char="•"/>
              <a:defRPr/>
            </a:pPr>
            <a:r>
              <a:rPr lang="en-GB" b="0" dirty="0">
                <a:latin typeface="+mn-lt"/>
              </a:rPr>
              <a:t>Athlete lifts the right leg, places the sole of the right foot against the side of the left kneecap. The athlete raises the heel of the left foot to stand on their toes.</a:t>
            </a:r>
          </a:p>
          <a:p>
            <a:pPr marL="342900" indent="-342900">
              <a:buFont typeface="Arial" panose="020B0604020202020204" pitchFamily="34" charset="0"/>
              <a:buChar char="•"/>
              <a:defRPr/>
            </a:pPr>
            <a:r>
              <a:rPr lang="en-GB" b="0" dirty="0">
                <a:latin typeface="+mn-lt"/>
              </a:rPr>
              <a:t>The athlete is timed holding this position for as long as possible.</a:t>
            </a:r>
            <a:endParaRPr lang="en-GB" altLang="en-US" b="0" dirty="0">
              <a:latin typeface="+mn-lt"/>
            </a:endParaRPr>
          </a:p>
        </p:txBody>
      </p:sp>
      <p:pic>
        <p:nvPicPr>
          <p:cNvPr id="24582" name="Picture 6" descr="http://3.bp.blogspot.com/-j4Lm7xe8WDg/T_pq0vC5YLI/AAAAAAAAAQ4/N0s5FzzQYyQ/s1600/stork-test.jpg">
            <a:extLst>
              <a:ext uri="{FF2B5EF4-FFF2-40B4-BE49-F238E27FC236}">
                <a16:creationId xmlns:a16="http://schemas.microsoft.com/office/drawing/2014/main" id="{60C15DB7-11C5-47FD-7546-9A4054DA62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9952" y="531837"/>
            <a:ext cx="1471612"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a:extLst>
              <a:ext uri="{FF2B5EF4-FFF2-40B4-BE49-F238E27FC236}">
                <a16:creationId xmlns:a16="http://schemas.microsoft.com/office/drawing/2014/main" id="{93F0AF39-C3CA-28A0-AC47-C6287FFE2F1E}"/>
              </a:ext>
            </a:extLst>
          </p:cNvPr>
          <p:cNvSpPr txBox="1">
            <a:spLocks noChangeArrowheads="1"/>
          </p:cNvSpPr>
          <p:nvPr/>
        </p:nvSpPr>
        <p:spPr bwMode="auto">
          <a:xfrm>
            <a:off x="1916906" y="53068"/>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Stork Balance Test for Balance</a:t>
            </a:r>
            <a:endParaRPr lang="en-US" altLang="en-US" sz="3200" b="0" dirty="0">
              <a:solidFill>
                <a:srgbClr val="FF0000"/>
              </a:solidFill>
              <a:latin typeface="+mn-lt"/>
            </a:endParaRPr>
          </a:p>
        </p:txBody>
      </p:sp>
      <p:sp>
        <p:nvSpPr>
          <p:cNvPr id="2" name="Rectangle 1">
            <a:extLst>
              <a:ext uri="{FF2B5EF4-FFF2-40B4-BE49-F238E27FC236}">
                <a16:creationId xmlns:a16="http://schemas.microsoft.com/office/drawing/2014/main" id="{A7F673FE-7935-12F8-A819-FCFE5426A8D0}"/>
              </a:ext>
            </a:extLst>
          </p:cNvPr>
          <p:cNvSpPr/>
          <p:nvPr/>
        </p:nvSpPr>
        <p:spPr>
          <a:xfrm>
            <a:off x="27782" y="638856"/>
            <a:ext cx="12164218" cy="830997"/>
          </a:xfrm>
          <a:prstGeom prst="rect">
            <a:avLst/>
          </a:prstGeom>
        </p:spPr>
        <p:txBody>
          <a:bodyPr wrap="square">
            <a:spAutoFit/>
          </a:bodyPr>
          <a:lstStyle/>
          <a:p>
            <a:pPr eaLnBrk="1" hangingPunct="1">
              <a:defRPr/>
            </a:pPr>
            <a:r>
              <a:rPr lang="en-GB" altLang="en-US" sz="2400" dirty="0"/>
              <a:t>Measures the </a:t>
            </a:r>
            <a:r>
              <a:rPr lang="en-GB" sz="2400" dirty="0"/>
              <a:t>development of the athlete's ability to maintain a state of equilibrium (balance) in a static position.</a:t>
            </a:r>
            <a:endParaRPr lang="en-GB" altLang="en-US" sz="2400" dirty="0"/>
          </a:p>
        </p:txBody>
      </p:sp>
      <p:sp>
        <p:nvSpPr>
          <p:cNvPr id="3" name="Rectangle 3">
            <a:extLst>
              <a:ext uri="{FF2B5EF4-FFF2-40B4-BE49-F238E27FC236}">
                <a16:creationId xmlns:a16="http://schemas.microsoft.com/office/drawing/2014/main" id="{361698A5-86F1-2FAA-5182-EA924C7D4838}"/>
              </a:ext>
            </a:extLst>
          </p:cNvPr>
          <p:cNvSpPr>
            <a:spLocks noChangeArrowheads="1"/>
          </p:cNvSpPr>
          <p:nvPr/>
        </p:nvSpPr>
        <p:spPr bwMode="auto">
          <a:xfrm>
            <a:off x="131195" y="3661430"/>
            <a:ext cx="2558709" cy="1200329"/>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for 16-19 year olds:</a:t>
            </a:r>
          </a:p>
        </p:txBody>
      </p:sp>
      <p:graphicFrame>
        <p:nvGraphicFramePr>
          <p:cNvPr id="4" name="Table 3">
            <a:extLst>
              <a:ext uri="{FF2B5EF4-FFF2-40B4-BE49-F238E27FC236}">
                <a16:creationId xmlns:a16="http://schemas.microsoft.com/office/drawing/2014/main" id="{5029B889-9DA7-A4C6-5EB8-B44C070DDFBE}"/>
              </a:ext>
            </a:extLst>
          </p:cNvPr>
          <p:cNvGraphicFramePr>
            <a:graphicFrameLocks noGrp="1"/>
          </p:cNvGraphicFramePr>
          <p:nvPr>
            <p:extLst>
              <p:ext uri="{D42A27DB-BD31-4B8C-83A1-F6EECF244321}">
                <p14:modId xmlns:p14="http://schemas.microsoft.com/office/powerpoint/2010/main" val="1064723559"/>
              </p:ext>
            </p:extLst>
          </p:nvPr>
        </p:nvGraphicFramePr>
        <p:xfrm>
          <a:off x="2689904" y="3429908"/>
          <a:ext cx="8135938" cy="3375024"/>
        </p:xfrm>
        <a:graphic>
          <a:graphicData uri="http://schemas.openxmlformats.org/drawingml/2006/table">
            <a:tbl>
              <a:tblPr/>
              <a:tblGrid>
                <a:gridCol w="2375982">
                  <a:extLst>
                    <a:ext uri="{9D8B030D-6E8A-4147-A177-3AD203B41FA5}">
                      <a16:colId xmlns:a16="http://schemas.microsoft.com/office/drawing/2014/main" val="20000"/>
                    </a:ext>
                  </a:extLst>
                </a:gridCol>
                <a:gridCol w="2879978">
                  <a:extLst>
                    <a:ext uri="{9D8B030D-6E8A-4147-A177-3AD203B41FA5}">
                      <a16:colId xmlns:a16="http://schemas.microsoft.com/office/drawing/2014/main" val="20001"/>
                    </a:ext>
                  </a:extLst>
                </a:gridCol>
                <a:gridCol w="2879978">
                  <a:extLst>
                    <a:ext uri="{9D8B030D-6E8A-4147-A177-3AD203B41FA5}">
                      <a16:colId xmlns:a16="http://schemas.microsoft.com/office/drawing/2014/main" val="20002"/>
                    </a:ext>
                  </a:extLst>
                </a:gridCol>
              </a:tblGrid>
              <a:tr h="562504">
                <a:tc>
                  <a:txBody>
                    <a:bodyPr/>
                    <a:lstStyle/>
                    <a:p>
                      <a:pPr marL="0" algn="ctr" defTabSz="914400" rtl="0" eaLnBrk="1" latinLnBrk="0" hangingPunct="1"/>
                      <a:r>
                        <a:rPr lang="en-GB" sz="1800" b="1" kern="1200" dirty="0">
                          <a:solidFill>
                            <a:schemeClr val="tx1"/>
                          </a:solidFill>
                          <a:latin typeface="+mn-lt"/>
                          <a:ea typeface="+mn-ea"/>
                          <a:cs typeface="+mn-cs"/>
                        </a:rPr>
                        <a:t>Rating</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b="1" kern="1200" dirty="0">
                          <a:solidFill>
                            <a:schemeClr val="tx1"/>
                          </a:solidFill>
                          <a:latin typeface="+mn-lt"/>
                          <a:ea typeface="+mn-ea"/>
                          <a:cs typeface="+mn-cs"/>
                        </a:rPr>
                        <a:t>Males (seconds)</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b="1" kern="1200" dirty="0">
                          <a:solidFill>
                            <a:schemeClr val="tx1"/>
                          </a:solidFill>
                          <a:latin typeface="+mn-lt"/>
                          <a:ea typeface="+mn-ea"/>
                          <a:cs typeface="+mn-cs"/>
                        </a:rPr>
                        <a:t>Females (seconds)</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0"/>
                  </a:ext>
                </a:extLst>
              </a:tr>
              <a:tr h="562504">
                <a:tc>
                  <a:txBody>
                    <a:bodyPr/>
                    <a:lstStyle/>
                    <a:p>
                      <a:pPr marL="0" algn="ctr" defTabSz="914400" rtl="0" eaLnBrk="1" latinLnBrk="0" hangingPunct="1"/>
                      <a:r>
                        <a:rPr lang="en-GB" sz="1800" kern="1200">
                          <a:solidFill>
                            <a:schemeClr val="tx1"/>
                          </a:solidFill>
                          <a:latin typeface="+mn-lt"/>
                          <a:ea typeface="+mn-ea"/>
                          <a:cs typeface="+mn-cs"/>
                        </a:rPr>
                        <a:t>Excellent</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&gt;50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&gt;30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1"/>
                  </a:ext>
                </a:extLst>
              </a:tr>
              <a:tr h="562504">
                <a:tc>
                  <a:txBody>
                    <a:bodyPr/>
                    <a:lstStyle/>
                    <a:p>
                      <a:pPr marL="0" algn="ctr" defTabSz="914400" rtl="0" eaLnBrk="1" latinLnBrk="0" hangingPunct="1"/>
                      <a:r>
                        <a:rPr lang="en-GB" sz="1800" kern="1200">
                          <a:solidFill>
                            <a:schemeClr val="tx1"/>
                          </a:solidFill>
                          <a:latin typeface="+mn-lt"/>
                          <a:ea typeface="+mn-ea"/>
                          <a:cs typeface="+mn-cs"/>
                        </a:rPr>
                        <a:t>Above Average</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41-50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23-30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2"/>
                  </a:ext>
                </a:extLst>
              </a:tr>
              <a:tr h="562504">
                <a:tc>
                  <a:txBody>
                    <a:bodyPr/>
                    <a:lstStyle/>
                    <a:p>
                      <a:pPr marL="0" algn="ctr" defTabSz="914400" rtl="0" eaLnBrk="1" latinLnBrk="0" hangingPunct="1"/>
                      <a:r>
                        <a:rPr lang="en-GB" sz="1800" kern="1200">
                          <a:solidFill>
                            <a:schemeClr val="tx1"/>
                          </a:solidFill>
                          <a:latin typeface="+mn-lt"/>
                          <a:ea typeface="+mn-ea"/>
                          <a:cs typeface="+mn-cs"/>
                        </a:rPr>
                        <a:t>Average</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31-40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16-22</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3"/>
                  </a:ext>
                </a:extLst>
              </a:tr>
              <a:tr h="562504">
                <a:tc>
                  <a:txBody>
                    <a:bodyPr/>
                    <a:lstStyle/>
                    <a:p>
                      <a:pPr marL="0" algn="ctr" defTabSz="914400" rtl="0" eaLnBrk="1" latinLnBrk="0" hangingPunct="1"/>
                      <a:r>
                        <a:rPr lang="en-GB" sz="1800" kern="1200">
                          <a:solidFill>
                            <a:schemeClr val="tx1"/>
                          </a:solidFill>
                          <a:latin typeface="+mn-lt"/>
                          <a:ea typeface="+mn-ea"/>
                          <a:cs typeface="+mn-cs"/>
                        </a:rPr>
                        <a:t>Below Average</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20-30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a:solidFill>
                            <a:schemeClr val="tx1"/>
                          </a:solidFill>
                          <a:latin typeface="+mn-lt"/>
                          <a:ea typeface="+mn-ea"/>
                          <a:cs typeface="+mn-cs"/>
                        </a:rPr>
                        <a:t>10-15</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4"/>
                  </a:ext>
                </a:extLst>
              </a:tr>
              <a:tr h="562504">
                <a:tc>
                  <a:txBody>
                    <a:bodyPr/>
                    <a:lstStyle/>
                    <a:p>
                      <a:pPr marL="0" algn="ctr" defTabSz="914400" rtl="0" eaLnBrk="1" latinLnBrk="0" hangingPunct="1"/>
                      <a:r>
                        <a:rPr lang="en-GB" sz="1800" kern="1200">
                          <a:solidFill>
                            <a:schemeClr val="tx1"/>
                          </a:solidFill>
                          <a:latin typeface="+mn-lt"/>
                          <a:ea typeface="+mn-ea"/>
                          <a:cs typeface="+mn-cs"/>
                        </a:rPr>
                        <a:t>Poor</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dirty="0">
                          <a:solidFill>
                            <a:schemeClr val="tx1"/>
                          </a:solidFill>
                          <a:latin typeface="+mn-lt"/>
                          <a:ea typeface="+mn-ea"/>
                          <a:cs typeface="+mn-cs"/>
                        </a:rPr>
                        <a:t>&lt;20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algn="ctr" defTabSz="914400" rtl="0" eaLnBrk="1" latinLnBrk="0" hangingPunct="1"/>
                      <a:r>
                        <a:rPr lang="en-GB" sz="1800" kern="1200" dirty="0">
                          <a:solidFill>
                            <a:schemeClr val="tx1"/>
                          </a:solidFill>
                          <a:latin typeface="+mn-lt"/>
                          <a:ea typeface="+mn-ea"/>
                          <a:cs typeface="+mn-cs"/>
                        </a:rPr>
                        <a:t>&lt;10</a:t>
                      </a:r>
                    </a:p>
                  </a:txBody>
                  <a:tcPr marL="19048" marR="19048"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2" descr="http://sportscienceskc.weebly.com/uploads/2/2/7/8/22784488/7456281.jpg">
            <a:extLst>
              <a:ext uri="{FF2B5EF4-FFF2-40B4-BE49-F238E27FC236}">
                <a16:creationId xmlns:a16="http://schemas.microsoft.com/office/drawing/2014/main" id="{E522649B-466F-61F6-C4E9-3513E24563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4712" y="1601490"/>
            <a:ext cx="238125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509" name="Text Box 21">
            <a:extLst>
              <a:ext uri="{FF2B5EF4-FFF2-40B4-BE49-F238E27FC236}">
                <a16:creationId xmlns:a16="http://schemas.microsoft.com/office/drawing/2014/main" id="{B35A14C3-6E51-3E7A-35F4-B0D110DF8818}"/>
              </a:ext>
            </a:extLst>
          </p:cNvPr>
          <p:cNvSpPr txBox="1">
            <a:spLocks noChangeArrowheads="1"/>
          </p:cNvSpPr>
          <p:nvPr/>
        </p:nvSpPr>
        <p:spPr bwMode="auto">
          <a:xfrm>
            <a:off x="95025" y="1536174"/>
            <a:ext cx="10196737" cy="2677656"/>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dirty="0">
                <a:latin typeface="+mn-lt"/>
              </a:rPr>
              <a:t>Protocol:</a:t>
            </a:r>
          </a:p>
          <a:p>
            <a:pPr marL="342900" indent="-342900">
              <a:buFont typeface="Arial" panose="020B0604020202020204" pitchFamily="34" charset="0"/>
              <a:buChar char="•"/>
              <a:defRPr/>
            </a:pPr>
            <a:r>
              <a:rPr lang="en-GB" b="0" dirty="0">
                <a:latin typeface="+mn-lt"/>
              </a:rPr>
              <a:t>Athlete is to stand 2 metres from a wall. </a:t>
            </a:r>
          </a:p>
          <a:p>
            <a:pPr marL="342900" indent="-342900">
              <a:buFont typeface="Arial" panose="020B0604020202020204" pitchFamily="34" charset="0"/>
              <a:buChar char="•"/>
              <a:defRPr/>
            </a:pPr>
            <a:r>
              <a:rPr lang="en-GB" b="0" dirty="0">
                <a:latin typeface="+mn-lt"/>
              </a:rPr>
              <a:t>A tennis ball is thrown with their right hand against the wall and caught with the left hand. The ball is then thrown with the left hand and caught with the right hand. </a:t>
            </a:r>
          </a:p>
          <a:p>
            <a:pPr marL="342900" indent="-342900">
              <a:buFont typeface="Arial" panose="020B0604020202020204" pitchFamily="34" charset="0"/>
              <a:buChar char="•"/>
              <a:defRPr/>
            </a:pPr>
            <a:r>
              <a:rPr lang="en-GB" b="0" dirty="0">
                <a:latin typeface="+mn-lt"/>
              </a:rPr>
              <a:t>This cycle of throwing and catching is repeated for 30 seconds. The number of catches is recorded. </a:t>
            </a:r>
            <a:endParaRPr lang="en-GB" altLang="en-US" b="0" dirty="0">
              <a:latin typeface="+mn-lt"/>
            </a:endParaRPr>
          </a:p>
        </p:txBody>
      </p:sp>
      <p:sp>
        <p:nvSpPr>
          <p:cNvPr id="7" name="Text Box 2">
            <a:extLst>
              <a:ext uri="{FF2B5EF4-FFF2-40B4-BE49-F238E27FC236}">
                <a16:creationId xmlns:a16="http://schemas.microsoft.com/office/drawing/2014/main" id="{255F4CE5-8617-08C4-C89A-55F20714D5E3}"/>
              </a:ext>
            </a:extLst>
          </p:cNvPr>
          <p:cNvSpPr txBox="1">
            <a:spLocks noChangeArrowheads="1"/>
          </p:cNvSpPr>
          <p:nvPr/>
        </p:nvSpPr>
        <p:spPr bwMode="auto">
          <a:xfrm>
            <a:off x="1933575" y="216354"/>
            <a:ext cx="8358187" cy="58420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Wall toss test for Coordination</a:t>
            </a:r>
            <a:endParaRPr lang="en-US" altLang="en-US" sz="3200" b="0" dirty="0">
              <a:solidFill>
                <a:srgbClr val="FF0000"/>
              </a:solidFill>
              <a:latin typeface="+mn-lt"/>
            </a:endParaRPr>
          </a:p>
        </p:txBody>
      </p:sp>
      <p:sp>
        <p:nvSpPr>
          <p:cNvPr id="2" name="Rectangle 1">
            <a:extLst>
              <a:ext uri="{FF2B5EF4-FFF2-40B4-BE49-F238E27FC236}">
                <a16:creationId xmlns:a16="http://schemas.microsoft.com/office/drawing/2014/main" id="{D1A695EF-1560-203E-E2CA-C0A8D0369639}"/>
              </a:ext>
            </a:extLst>
          </p:cNvPr>
          <p:cNvSpPr/>
          <p:nvPr/>
        </p:nvSpPr>
        <p:spPr>
          <a:xfrm>
            <a:off x="0" y="920427"/>
            <a:ext cx="12192000" cy="400110"/>
          </a:xfrm>
          <a:prstGeom prst="rect">
            <a:avLst/>
          </a:prstGeom>
        </p:spPr>
        <p:txBody>
          <a:bodyPr wrap="square">
            <a:spAutoFit/>
          </a:bodyPr>
          <a:lstStyle/>
          <a:p>
            <a:pPr>
              <a:defRPr/>
            </a:pPr>
            <a:r>
              <a:rPr lang="en-GB" sz="2000" dirty="0">
                <a:solidFill>
                  <a:srgbClr val="000000"/>
                </a:solidFill>
              </a:rPr>
              <a:t>The test is designed to monitor the ability of the athlete's vision system to coordinate the information received.</a:t>
            </a:r>
            <a:endParaRPr lang="en-GB" sz="2000" dirty="0"/>
          </a:p>
        </p:txBody>
      </p:sp>
      <p:sp>
        <p:nvSpPr>
          <p:cNvPr id="3" name="Rectangle 2">
            <a:extLst>
              <a:ext uri="{FF2B5EF4-FFF2-40B4-BE49-F238E27FC236}">
                <a16:creationId xmlns:a16="http://schemas.microsoft.com/office/drawing/2014/main" id="{3F68BC86-4406-2ED5-9AF4-021157D1D3B9}"/>
              </a:ext>
            </a:extLst>
          </p:cNvPr>
          <p:cNvSpPr>
            <a:spLocks noChangeArrowheads="1"/>
          </p:cNvSpPr>
          <p:nvPr/>
        </p:nvSpPr>
        <p:spPr bwMode="auto">
          <a:xfrm>
            <a:off x="95025" y="4429467"/>
            <a:ext cx="8429625" cy="461963"/>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a:t>
            </a:r>
          </a:p>
        </p:txBody>
      </p:sp>
      <p:graphicFrame>
        <p:nvGraphicFramePr>
          <p:cNvPr id="4" name="Table 3">
            <a:extLst>
              <a:ext uri="{FF2B5EF4-FFF2-40B4-BE49-F238E27FC236}">
                <a16:creationId xmlns:a16="http://schemas.microsoft.com/office/drawing/2014/main" id="{C582601C-6A6C-45FF-1780-159D2127D60D}"/>
              </a:ext>
            </a:extLst>
          </p:cNvPr>
          <p:cNvGraphicFramePr>
            <a:graphicFrameLocks noGrp="1"/>
          </p:cNvGraphicFramePr>
          <p:nvPr>
            <p:extLst>
              <p:ext uri="{D42A27DB-BD31-4B8C-83A1-F6EECF244321}">
                <p14:modId xmlns:p14="http://schemas.microsoft.com/office/powerpoint/2010/main" val="2300539583"/>
              </p:ext>
            </p:extLst>
          </p:nvPr>
        </p:nvGraphicFramePr>
        <p:xfrm>
          <a:off x="191863" y="5150192"/>
          <a:ext cx="7886700" cy="898900"/>
        </p:xfrm>
        <a:graphic>
          <a:graphicData uri="http://schemas.openxmlformats.org/drawingml/2006/table">
            <a:tbl>
              <a:tblPr/>
              <a:tblGrid>
                <a:gridCol w="1314450">
                  <a:extLst>
                    <a:ext uri="{9D8B030D-6E8A-4147-A177-3AD203B41FA5}">
                      <a16:colId xmlns:a16="http://schemas.microsoft.com/office/drawing/2014/main" val="20000"/>
                    </a:ext>
                  </a:extLst>
                </a:gridCol>
                <a:gridCol w="1314450">
                  <a:extLst>
                    <a:ext uri="{9D8B030D-6E8A-4147-A177-3AD203B41FA5}">
                      <a16:colId xmlns:a16="http://schemas.microsoft.com/office/drawing/2014/main" val="20001"/>
                    </a:ext>
                  </a:extLst>
                </a:gridCol>
                <a:gridCol w="1314450">
                  <a:extLst>
                    <a:ext uri="{9D8B030D-6E8A-4147-A177-3AD203B41FA5}">
                      <a16:colId xmlns:a16="http://schemas.microsoft.com/office/drawing/2014/main" val="20002"/>
                    </a:ext>
                  </a:extLst>
                </a:gridCol>
                <a:gridCol w="1314450">
                  <a:extLst>
                    <a:ext uri="{9D8B030D-6E8A-4147-A177-3AD203B41FA5}">
                      <a16:colId xmlns:a16="http://schemas.microsoft.com/office/drawing/2014/main" val="20003"/>
                    </a:ext>
                  </a:extLst>
                </a:gridCol>
                <a:gridCol w="1314450">
                  <a:extLst>
                    <a:ext uri="{9D8B030D-6E8A-4147-A177-3AD203B41FA5}">
                      <a16:colId xmlns:a16="http://schemas.microsoft.com/office/drawing/2014/main" val="20004"/>
                    </a:ext>
                  </a:extLst>
                </a:gridCol>
                <a:gridCol w="1314450">
                  <a:extLst>
                    <a:ext uri="{9D8B030D-6E8A-4147-A177-3AD203B41FA5}">
                      <a16:colId xmlns:a16="http://schemas.microsoft.com/office/drawing/2014/main" val="20005"/>
                    </a:ext>
                  </a:extLst>
                </a:gridCol>
              </a:tblGrid>
              <a:tr h="586360">
                <a:tc>
                  <a:txBody>
                    <a:bodyPr/>
                    <a:lstStyle/>
                    <a:p>
                      <a:pPr algn="ctr"/>
                      <a:r>
                        <a:rPr lang="en-GB" sz="1800" kern="1200" dirty="0">
                          <a:solidFill>
                            <a:schemeClr val="tx1"/>
                          </a:solidFill>
                          <a:latin typeface="+mn-lt"/>
                          <a:ea typeface="+mn-ea"/>
                          <a:cs typeface="+mn-cs"/>
                        </a:rPr>
                        <a:t>Age</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dirty="0">
                          <a:solidFill>
                            <a:schemeClr val="tx1"/>
                          </a:solidFill>
                          <a:latin typeface="+mn-lt"/>
                          <a:ea typeface="+mn-ea"/>
                          <a:cs typeface="+mn-cs"/>
                        </a:rPr>
                        <a:t>Excellent</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dirty="0">
                          <a:solidFill>
                            <a:schemeClr val="tx1"/>
                          </a:solidFill>
                          <a:latin typeface="+mn-lt"/>
                          <a:ea typeface="+mn-ea"/>
                          <a:cs typeface="+mn-cs"/>
                        </a:rPr>
                        <a:t>Above Average</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dirty="0">
                          <a:solidFill>
                            <a:schemeClr val="tx1"/>
                          </a:solidFill>
                          <a:latin typeface="+mn-lt"/>
                          <a:ea typeface="+mn-ea"/>
                          <a:cs typeface="+mn-cs"/>
                        </a:rPr>
                        <a:t>Average</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dirty="0">
                          <a:solidFill>
                            <a:schemeClr val="tx1"/>
                          </a:solidFill>
                          <a:latin typeface="+mn-lt"/>
                          <a:ea typeface="+mn-ea"/>
                          <a:cs typeface="+mn-cs"/>
                        </a:rPr>
                        <a:t>Below Average</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dirty="0">
                          <a:solidFill>
                            <a:schemeClr val="tx1"/>
                          </a:solidFill>
                          <a:latin typeface="+mn-lt"/>
                          <a:ea typeface="+mn-ea"/>
                          <a:cs typeface="+mn-cs"/>
                        </a:rPr>
                        <a:t>Poor</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0"/>
                  </a:ext>
                </a:extLst>
              </a:tr>
              <a:tr h="312165">
                <a:tc>
                  <a:txBody>
                    <a:bodyPr/>
                    <a:lstStyle/>
                    <a:p>
                      <a:pPr algn="ctr"/>
                      <a:r>
                        <a:rPr lang="en-GB" sz="1800" kern="1200" dirty="0">
                          <a:solidFill>
                            <a:schemeClr val="tx1"/>
                          </a:solidFill>
                          <a:latin typeface="+mn-lt"/>
                          <a:ea typeface="+mn-ea"/>
                          <a:cs typeface="+mn-cs"/>
                        </a:rPr>
                        <a:t>15-16 years</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a:solidFill>
                            <a:schemeClr val="tx1"/>
                          </a:solidFill>
                          <a:latin typeface="+mn-lt"/>
                          <a:ea typeface="+mn-ea"/>
                          <a:cs typeface="+mn-cs"/>
                        </a:rPr>
                        <a:t>&gt;35</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a:solidFill>
                            <a:schemeClr val="tx1"/>
                          </a:solidFill>
                          <a:latin typeface="+mn-lt"/>
                          <a:ea typeface="+mn-ea"/>
                          <a:cs typeface="+mn-cs"/>
                        </a:rPr>
                        <a:t>30 - 35</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a:solidFill>
                            <a:schemeClr val="tx1"/>
                          </a:solidFill>
                          <a:latin typeface="+mn-lt"/>
                          <a:ea typeface="+mn-ea"/>
                          <a:cs typeface="+mn-cs"/>
                        </a:rPr>
                        <a:t>25 - 29</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a:solidFill>
                            <a:schemeClr val="tx1"/>
                          </a:solidFill>
                          <a:latin typeface="+mn-lt"/>
                          <a:ea typeface="+mn-ea"/>
                          <a:cs typeface="+mn-cs"/>
                        </a:rPr>
                        <a:t>20 - 24</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kern="1200" dirty="0">
                          <a:solidFill>
                            <a:schemeClr val="tx1"/>
                          </a:solidFill>
                          <a:latin typeface="+mn-lt"/>
                          <a:ea typeface="+mn-ea"/>
                          <a:cs typeface="+mn-cs"/>
                        </a:rPr>
                        <a:t>&lt;20</a:t>
                      </a:r>
                    </a:p>
                  </a:txBody>
                  <a:tcPr marL="19050" marR="19050" marT="18985" marB="189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1"/>
                  </a:ext>
                </a:extLst>
              </a:tr>
            </a:tbl>
          </a:graphicData>
        </a:graphic>
      </p:graphicFrame>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1509">
                                            <p:txEl>
                                              <p:pRg st="0" end="0"/>
                                            </p:txEl>
                                          </p:spTgt>
                                        </p:tgtEl>
                                        <p:attrNameLst>
                                          <p:attrName>style.visibility</p:attrName>
                                        </p:attrNameLst>
                                      </p:cBhvr>
                                      <p:to>
                                        <p:strVal val="visible"/>
                                      </p:to>
                                    </p:set>
                                    <p:animEffect transition="in" filter="wipe(left)">
                                      <p:cBhvr>
                                        <p:cTn id="7" dur="500"/>
                                        <p:tgtEl>
                                          <p:spTgt spid="19150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1509">
                                            <p:txEl>
                                              <p:pRg st="1" end="1"/>
                                            </p:txEl>
                                          </p:spTgt>
                                        </p:tgtEl>
                                        <p:attrNameLst>
                                          <p:attrName>style.visibility</p:attrName>
                                        </p:attrNameLst>
                                      </p:cBhvr>
                                      <p:to>
                                        <p:strVal val="visible"/>
                                      </p:to>
                                    </p:set>
                                    <p:animEffect transition="in" filter="wipe(left)">
                                      <p:cBhvr>
                                        <p:cTn id="12" dur="500"/>
                                        <p:tgtEl>
                                          <p:spTgt spid="19150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91509">
                                            <p:txEl>
                                              <p:pRg st="2" end="2"/>
                                            </p:txEl>
                                          </p:spTgt>
                                        </p:tgtEl>
                                        <p:attrNameLst>
                                          <p:attrName>style.visibility</p:attrName>
                                        </p:attrNameLst>
                                      </p:cBhvr>
                                      <p:to>
                                        <p:strVal val="visible"/>
                                      </p:to>
                                    </p:set>
                                    <p:animEffect transition="in" filter="wipe(left)">
                                      <p:cBhvr>
                                        <p:cTn id="17" dur="500"/>
                                        <p:tgtEl>
                                          <p:spTgt spid="19150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91509">
                                            <p:txEl>
                                              <p:pRg st="3" end="3"/>
                                            </p:txEl>
                                          </p:spTgt>
                                        </p:tgtEl>
                                        <p:attrNameLst>
                                          <p:attrName>style.visibility</p:attrName>
                                        </p:attrNameLst>
                                      </p:cBhvr>
                                      <p:to>
                                        <p:strVal val="visible"/>
                                      </p:to>
                                    </p:set>
                                    <p:animEffect transition="in" filter="wipe(left)">
                                      <p:cBhvr>
                                        <p:cTn id="22" dur="500"/>
                                        <p:tgtEl>
                                          <p:spTgt spid="1915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2">
            <a:extLst>
              <a:ext uri="{FF2B5EF4-FFF2-40B4-BE49-F238E27FC236}">
                <a16:creationId xmlns:a16="http://schemas.microsoft.com/office/drawing/2014/main" id="{744CB6F2-388D-E17A-B851-8A26EB43875D}"/>
              </a:ext>
            </a:extLst>
          </p:cNvPr>
          <p:cNvSpPr txBox="1">
            <a:spLocks noChangeArrowheads="1"/>
          </p:cNvSpPr>
          <p:nvPr/>
        </p:nvSpPr>
        <p:spPr bwMode="auto">
          <a:xfrm>
            <a:off x="1916906" y="73478"/>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Sit and Reach Test for Flexibility</a:t>
            </a:r>
            <a:endParaRPr lang="en-US" altLang="en-US" sz="3200" b="0" dirty="0">
              <a:solidFill>
                <a:srgbClr val="FF0000"/>
              </a:solidFill>
              <a:latin typeface="+mn-lt"/>
            </a:endParaRPr>
          </a:p>
        </p:txBody>
      </p:sp>
      <p:sp>
        <p:nvSpPr>
          <p:cNvPr id="48132" name="Rectangle 3">
            <a:extLst>
              <a:ext uri="{FF2B5EF4-FFF2-40B4-BE49-F238E27FC236}">
                <a16:creationId xmlns:a16="http://schemas.microsoft.com/office/drawing/2014/main" id="{FB30EE79-B976-CC85-9870-D2089F4BDA30}"/>
              </a:ext>
            </a:extLst>
          </p:cNvPr>
          <p:cNvSpPr>
            <a:spLocks noChangeArrowheads="1"/>
          </p:cNvSpPr>
          <p:nvPr/>
        </p:nvSpPr>
        <p:spPr bwMode="auto">
          <a:xfrm>
            <a:off x="0" y="659266"/>
            <a:ext cx="8358187" cy="1938992"/>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Measures the range of movement at the hips/torso.</a:t>
            </a:r>
          </a:p>
          <a:p>
            <a:pPr eaLnBrk="1" hangingPunct="1">
              <a:defRPr/>
            </a:pPr>
            <a:endParaRPr lang="en-GB" altLang="en-US" b="0" dirty="0">
              <a:latin typeface="+mn-lt"/>
            </a:endParaRPr>
          </a:p>
          <a:p>
            <a:pPr eaLnBrk="1" hangingPunct="1">
              <a:defRPr/>
            </a:pPr>
            <a:r>
              <a:rPr lang="en-GB" altLang="en-US" b="0" dirty="0">
                <a:latin typeface="+mn-lt"/>
              </a:rPr>
              <a:t>Protocol: </a:t>
            </a:r>
          </a:p>
          <a:p>
            <a:pPr marL="342900" indent="-342900">
              <a:buFont typeface="Arial" panose="020B0604020202020204" pitchFamily="34" charset="0"/>
              <a:buChar char="•"/>
              <a:defRPr/>
            </a:pPr>
            <a:r>
              <a:rPr lang="en-GB" altLang="en-US" b="0" dirty="0">
                <a:latin typeface="+mn-lt"/>
              </a:rPr>
              <a:t>Legs straight with feet touching the box.</a:t>
            </a:r>
          </a:p>
          <a:p>
            <a:pPr marL="342900" indent="-342900">
              <a:buFont typeface="Arial" panose="020B0604020202020204" pitchFamily="34" charset="0"/>
              <a:buChar char="•"/>
              <a:defRPr/>
            </a:pPr>
            <a:r>
              <a:rPr lang="en-GB" altLang="en-US" b="0" dirty="0">
                <a:latin typeface="+mn-lt"/>
              </a:rPr>
              <a:t>Push marker as far as possible without bending your knees. </a:t>
            </a:r>
          </a:p>
        </p:txBody>
      </p:sp>
      <p:pic>
        <p:nvPicPr>
          <p:cNvPr id="31749" name="Picture 7" descr="E:\WEB DOWNLOADS TO TWEEK\Photo Shoot - Selected\IMG_0311_small.jpg">
            <a:extLst>
              <a:ext uri="{FF2B5EF4-FFF2-40B4-BE49-F238E27FC236}">
                <a16:creationId xmlns:a16="http://schemas.microsoft.com/office/drawing/2014/main" id="{B611CB1C-5020-EC00-BB6C-87ACFECA94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460" y="892175"/>
            <a:ext cx="3802063"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a:extLst>
              <a:ext uri="{FF2B5EF4-FFF2-40B4-BE49-F238E27FC236}">
                <a16:creationId xmlns:a16="http://schemas.microsoft.com/office/drawing/2014/main" id="{83D0BFD2-B597-2C4B-7238-EDB7A87F3358}"/>
              </a:ext>
            </a:extLst>
          </p:cNvPr>
          <p:cNvGraphicFramePr>
            <a:graphicFrameLocks noGrp="1"/>
          </p:cNvGraphicFramePr>
          <p:nvPr>
            <p:extLst>
              <p:ext uri="{D42A27DB-BD31-4B8C-83A1-F6EECF244321}">
                <p14:modId xmlns:p14="http://schemas.microsoft.com/office/powerpoint/2010/main" val="1553340756"/>
              </p:ext>
            </p:extLst>
          </p:nvPr>
        </p:nvGraphicFramePr>
        <p:xfrm>
          <a:off x="220661" y="4356482"/>
          <a:ext cx="9004980" cy="1842252"/>
        </p:xfrm>
        <a:graphic>
          <a:graphicData uri="http://schemas.openxmlformats.org/drawingml/2006/table">
            <a:tbl>
              <a:tblPr/>
              <a:tblGrid>
                <a:gridCol w="1500830">
                  <a:extLst>
                    <a:ext uri="{9D8B030D-6E8A-4147-A177-3AD203B41FA5}">
                      <a16:colId xmlns:a16="http://schemas.microsoft.com/office/drawing/2014/main" val="20000"/>
                    </a:ext>
                  </a:extLst>
                </a:gridCol>
                <a:gridCol w="1500830">
                  <a:extLst>
                    <a:ext uri="{9D8B030D-6E8A-4147-A177-3AD203B41FA5}">
                      <a16:colId xmlns:a16="http://schemas.microsoft.com/office/drawing/2014/main" val="20001"/>
                    </a:ext>
                  </a:extLst>
                </a:gridCol>
                <a:gridCol w="1500830">
                  <a:extLst>
                    <a:ext uri="{9D8B030D-6E8A-4147-A177-3AD203B41FA5}">
                      <a16:colId xmlns:a16="http://schemas.microsoft.com/office/drawing/2014/main" val="20002"/>
                    </a:ext>
                  </a:extLst>
                </a:gridCol>
                <a:gridCol w="1500830">
                  <a:extLst>
                    <a:ext uri="{9D8B030D-6E8A-4147-A177-3AD203B41FA5}">
                      <a16:colId xmlns:a16="http://schemas.microsoft.com/office/drawing/2014/main" val="20003"/>
                    </a:ext>
                  </a:extLst>
                </a:gridCol>
                <a:gridCol w="1500830">
                  <a:extLst>
                    <a:ext uri="{9D8B030D-6E8A-4147-A177-3AD203B41FA5}">
                      <a16:colId xmlns:a16="http://schemas.microsoft.com/office/drawing/2014/main" val="20004"/>
                    </a:ext>
                  </a:extLst>
                </a:gridCol>
                <a:gridCol w="1500830">
                  <a:extLst>
                    <a:ext uri="{9D8B030D-6E8A-4147-A177-3AD203B41FA5}">
                      <a16:colId xmlns:a16="http://schemas.microsoft.com/office/drawing/2014/main" val="20005"/>
                    </a:ext>
                  </a:extLst>
                </a:gridCol>
              </a:tblGrid>
              <a:tr h="892216">
                <a:tc>
                  <a:txBody>
                    <a:bodyPr/>
                    <a:lstStyle/>
                    <a:p>
                      <a:pPr algn="ctr"/>
                      <a:r>
                        <a:rPr lang="en-GB" sz="2000" dirty="0"/>
                        <a:t>Gender</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Excellent</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Above average</a:t>
                      </a:r>
                    </a:p>
                  </a:txBody>
                  <a:tcPr marL="19050" marR="19050" marT="19009" marB="19009">
                    <a:lnL>
                      <a:noFill/>
                    </a:lnL>
                    <a:lnR>
                      <a:noFill/>
                    </a:lnR>
                    <a:lnB>
                      <a:noFill/>
                    </a:lnB>
                    <a:solidFill>
                      <a:schemeClr val="bg2">
                        <a:lumMod val="75000"/>
                      </a:schemeClr>
                    </a:solidFill>
                  </a:tcPr>
                </a:tc>
                <a:tc>
                  <a:txBody>
                    <a:bodyPr/>
                    <a:lstStyle/>
                    <a:p>
                      <a:pPr algn="ctr"/>
                      <a:r>
                        <a:rPr lang="en-GB" sz="2000" dirty="0"/>
                        <a:t>Average</a:t>
                      </a:r>
                    </a:p>
                  </a:txBody>
                  <a:tcPr marL="19050" marR="19050" marT="19009" marB="19009">
                    <a:lnL>
                      <a:noFill/>
                    </a:lnL>
                    <a:lnR>
                      <a:noFill/>
                    </a:lnR>
                    <a:lnB>
                      <a:noFill/>
                    </a:lnB>
                    <a:solidFill>
                      <a:schemeClr val="bg2">
                        <a:lumMod val="75000"/>
                      </a:schemeClr>
                    </a:solidFill>
                  </a:tcPr>
                </a:tc>
                <a:tc>
                  <a:txBody>
                    <a:bodyPr/>
                    <a:lstStyle/>
                    <a:p>
                      <a:pPr algn="ctr"/>
                      <a:r>
                        <a:rPr lang="en-GB" sz="2000" dirty="0"/>
                        <a:t>Below average</a:t>
                      </a:r>
                    </a:p>
                  </a:txBody>
                  <a:tcPr marL="19050" marR="19050" marT="19009" marB="19009">
                    <a:lnL>
                      <a:noFill/>
                    </a:lnL>
                    <a:lnR>
                      <a:noFill/>
                    </a:lnR>
                    <a:lnB>
                      <a:noFill/>
                    </a:lnB>
                    <a:solidFill>
                      <a:schemeClr val="bg2">
                        <a:lumMod val="75000"/>
                      </a:schemeClr>
                    </a:solidFill>
                  </a:tcPr>
                </a:tc>
                <a:tc>
                  <a:txBody>
                    <a:bodyPr/>
                    <a:lstStyle/>
                    <a:p>
                      <a:pPr algn="ctr"/>
                      <a:r>
                        <a:rPr lang="en-GB" sz="2000" dirty="0"/>
                        <a:t>Poor</a:t>
                      </a:r>
                    </a:p>
                  </a:txBody>
                  <a:tcPr marL="19050" marR="19050" marT="19009" marB="19009">
                    <a:lnL>
                      <a:noFill/>
                    </a:lnL>
                    <a:lnR>
                      <a:noFill/>
                    </a:lnR>
                    <a:lnB>
                      <a:noFill/>
                    </a:lnB>
                    <a:solidFill>
                      <a:schemeClr val="bg2">
                        <a:lumMod val="75000"/>
                      </a:schemeClr>
                    </a:solidFill>
                  </a:tcPr>
                </a:tc>
                <a:extLst>
                  <a:ext uri="{0D108BD9-81ED-4DB2-BD59-A6C34878D82A}">
                    <a16:rowId xmlns:a16="http://schemas.microsoft.com/office/drawing/2014/main" val="10000"/>
                  </a:ext>
                </a:extLst>
              </a:tr>
              <a:tr h="475018">
                <a:tc>
                  <a:txBody>
                    <a:bodyPr/>
                    <a:lstStyle/>
                    <a:p>
                      <a:pPr algn="ctr"/>
                      <a:r>
                        <a:rPr lang="en-GB" sz="2000" dirty="0"/>
                        <a:t>Male</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&gt;14</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11 - 14</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7 - 10</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4 - 6</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&lt;4</a:t>
                      </a:r>
                    </a:p>
                  </a:txBody>
                  <a:tcPr marL="19050" marR="19050" marT="19009" marB="19009">
                    <a:lnL>
                      <a:noFill/>
                    </a:lnL>
                    <a:lnR>
                      <a:noFill/>
                    </a:lnR>
                    <a:lnT>
                      <a:noFill/>
                    </a:lnT>
                    <a:lnB>
                      <a:noFill/>
                    </a:lnB>
                    <a:solidFill>
                      <a:schemeClr val="bg2">
                        <a:lumMod val="75000"/>
                      </a:schemeClr>
                    </a:solidFill>
                  </a:tcPr>
                </a:tc>
                <a:extLst>
                  <a:ext uri="{0D108BD9-81ED-4DB2-BD59-A6C34878D82A}">
                    <a16:rowId xmlns:a16="http://schemas.microsoft.com/office/drawing/2014/main" val="10001"/>
                  </a:ext>
                </a:extLst>
              </a:tr>
              <a:tr h="475018">
                <a:tc>
                  <a:txBody>
                    <a:bodyPr/>
                    <a:lstStyle/>
                    <a:p>
                      <a:pPr algn="ctr"/>
                      <a:r>
                        <a:rPr lang="en-GB" sz="2000" dirty="0"/>
                        <a:t>Female</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&gt;15</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12 - 15</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7 - 11</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4 - 6</a:t>
                      </a:r>
                    </a:p>
                  </a:txBody>
                  <a:tcPr marL="19050" marR="19050" marT="19009" marB="19009">
                    <a:lnL>
                      <a:noFill/>
                    </a:lnL>
                    <a:lnR>
                      <a:noFill/>
                    </a:lnR>
                    <a:lnT>
                      <a:noFill/>
                    </a:lnT>
                    <a:lnB>
                      <a:noFill/>
                    </a:lnB>
                    <a:solidFill>
                      <a:schemeClr val="bg2">
                        <a:lumMod val="75000"/>
                      </a:schemeClr>
                    </a:solidFill>
                  </a:tcPr>
                </a:tc>
                <a:tc>
                  <a:txBody>
                    <a:bodyPr/>
                    <a:lstStyle/>
                    <a:p>
                      <a:pPr algn="ctr"/>
                      <a:r>
                        <a:rPr lang="en-GB" sz="2000" dirty="0"/>
                        <a:t>&lt;4</a:t>
                      </a:r>
                    </a:p>
                  </a:txBody>
                  <a:tcPr marL="19050" marR="19050" marT="19009" marB="19009">
                    <a:lnL>
                      <a:noFill/>
                    </a:lnL>
                    <a:lnR>
                      <a:noFill/>
                    </a:lnR>
                    <a:lnT>
                      <a:noFill/>
                    </a:lnT>
                    <a:lnB>
                      <a:noFill/>
                    </a:lnB>
                    <a:solidFill>
                      <a:schemeClr val="bg2">
                        <a:lumMod val="75000"/>
                      </a:schemeClr>
                    </a:solidFill>
                  </a:tcPr>
                </a:tc>
                <a:extLst>
                  <a:ext uri="{0D108BD9-81ED-4DB2-BD59-A6C34878D82A}">
                    <a16:rowId xmlns:a16="http://schemas.microsoft.com/office/drawing/2014/main" val="10002"/>
                  </a:ext>
                </a:extLst>
              </a:tr>
            </a:tbl>
          </a:graphicData>
        </a:graphic>
      </p:graphicFrame>
      <p:sp>
        <p:nvSpPr>
          <p:cNvPr id="3" name="Rectangle 2">
            <a:extLst>
              <a:ext uri="{FF2B5EF4-FFF2-40B4-BE49-F238E27FC236}">
                <a16:creationId xmlns:a16="http://schemas.microsoft.com/office/drawing/2014/main" id="{EFC22F0E-C0E8-A8E7-A16D-558D351CEF56}"/>
              </a:ext>
            </a:extLst>
          </p:cNvPr>
          <p:cNvSpPr>
            <a:spLocks noChangeArrowheads="1"/>
          </p:cNvSpPr>
          <p:nvPr/>
        </p:nvSpPr>
        <p:spPr bwMode="auto">
          <a:xfrm>
            <a:off x="149225" y="3661909"/>
            <a:ext cx="8429625" cy="461665"/>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for a sit and reach test for 16-19 year olds:</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a:extLst>
              <a:ext uri="{FF2B5EF4-FFF2-40B4-BE49-F238E27FC236}">
                <a16:creationId xmlns:a16="http://schemas.microsoft.com/office/drawing/2014/main" id="{9196EA62-2922-7DAD-794D-DFA9DD654867}"/>
              </a:ext>
            </a:extLst>
          </p:cNvPr>
          <p:cNvSpPr>
            <a:spLocks noChangeArrowheads="1"/>
          </p:cNvSpPr>
          <p:nvPr/>
        </p:nvSpPr>
        <p:spPr bwMode="auto">
          <a:xfrm>
            <a:off x="130630" y="1042081"/>
            <a:ext cx="9729108" cy="461665"/>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The sit-up bleep test assesses muscular endurance of the abdominals. </a:t>
            </a:r>
          </a:p>
        </p:txBody>
      </p:sp>
      <p:pic>
        <p:nvPicPr>
          <p:cNvPr id="35843" name="Picture 26" descr="C:\Documents and Settings\School\My Documents\old e drive stuff\WEB DOWNLOADS TO TWEEK\Photo Shoot - Selected\IMG_0478.jpg">
            <a:extLst>
              <a:ext uri="{FF2B5EF4-FFF2-40B4-BE49-F238E27FC236}">
                <a16:creationId xmlns:a16="http://schemas.microsoft.com/office/drawing/2014/main" id="{67C449D8-1754-13FD-994C-F6C2CC44C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0606" y="1653423"/>
            <a:ext cx="3878263"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a:extLst>
              <a:ext uri="{FF2B5EF4-FFF2-40B4-BE49-F238E27FC236}">
                <a16:creationId xmlns:a16="http://schemas.microsoft.com/office/drawing/2014/main" id="{61552A9D-0A07-FB91-B6B4-D02240AB9CFE}"/>
              </a:ext>
            </a:extLst>
          </p:cNvPr>
          <p:cNvSpPr txBox="1">
            <a:spLocks noChangeArrowheads="1"/>
          </p:cNvSpPr>
          <p:nvPr/>
        </p:nvSpPr>
        <p:spPr bwMode="auto">
          <a:xfrm>
            <a:off x="1946275" y="314325"/>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Sit-Up Bleep Test for Muscular Endurance </a:t>
            </a:r>
            <a:endParaRPr lang="en-US" altLang="en-US" sz="3200" b="0" dirty="0">
              <a:solidFill>
                <a:srgbClr val="FF0000"/>
              </a:solidFill>
              <a:latin typeface="+mn-lt"/>
            </a:endParaRPr>
          </a:p>
        </p:txBody>
      </p:sp>
      <p:sp>
        <p:nvSpPr>
          <p:cNvPr id="2" name="Rectangle 1">
            <a:extLst>
              <a:ext uri="{FF2B5EF4-FFF2-40B4-BE49-F238E27FC236}">
                <a16:creationId xmlns:a16="http://schemas.microsoft.com/office/drawing/2014/main" id="{256955D6-AD76-D72F-6A4E-7F5AC00BAFFC}"/>
              </a:ext>
            </a:extLst>
          </p:cNvPr>
          <p:cNvSpPr/>
          <p:nvPr/>
        </p:nvSpPr>
        <p:spPr>
          <a:xfrm>
            <a:off x="130630" y="1746113"/>
            <a:ext cx="7527470" cy="1323439"/>
          </a:xfrm>
          <a:prstGeom prst="rect">
            <a:avLst/>
          </a:prstGeom>
        </p:spPr>
        <p:txBody>
          <a:bodyPr wrap="square">
            <a:spAutoFit/>
          </a:bodyPr>
          <a:lstStyle/>
          <a:p>
            <a:pPr eaLnBrk="1" hangingPunct="1">
              <a:defRPr/>
            </a:pPr>
            <a:r>
              <a:rPr lang="en-GB" altLang="en-US" sz="2000" dirty="0"/>
              <a:t>Protocol:</a:t>
            </a:r>
          </a:p>
          <a:p>
            <a:pPr marL="342900" indent="-342900">
              <a:buFont typeface="Arial" panose="020B0604020202020204" pitchFamily="34" charset="0"/>
              <a:buChar char="•"/>
              <a:defRPr/>
            </a:pPr>
            <a:r>
              <a:rPr lang="en-GB" altLang="en-US" sz="2000" dirty="0"/>
              <a:t>Athlete performs sit ups in time with the bleep test signals to the point of exhaustion. </a:t>
            </a:r>
          </a:p>
          <a:p>
            <a:pPr marL="342900" indent="-342900">
              <a:buFont typeface="Arial" panose="020B0604020202020204" pitchFamily="34" charset="0"/>
              <a:buChar char="•"/>
              <a:defRPr/>
            </a:pPr>
            <a:r>
              <a:rPr lang="en-GB" altLang="en-US" sz="2000" dirty="0"/>
              <a:t>The level of fitness reached depends on the level reached. </a:t>
            </a:r>
          </a:p>
        </p:txBody>
      </p:sp>
      <p:sp>
        <p:nvSpPr>
          <p:cNvPr id="3" name="Rectangle 2">
            <a:extLst>
              <a:ext uri="{FF2B5EF4-FFF2-40B4-BE49-F238E27FC236}">
                <a16:creationId xmlns:a16="http://schemas.microsoft.com/office/drawing/2014/main" id="{1F8CB819-3CB8-5942-3438-5C8E324A8616}"/>
              </a:ext>
            </a:extLst>
          </p:cNvPr>
          <p:cNvSpPr>
            <a:spLocks noChangeArrowheads="1"/>
          </p:cNvSpPr>
          <p:nvPr/>
        </p:nvSpPr>
        <p:spPr bwMode="auto">
          <a:xfrm>
            <a:off x="328045" y="3102657"/>
            <a:ext cx="8429625" cy="461963"/>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16-19 year olds:</a:t>
            </a:r>
          </a:p>
        </p:txBody>
      </p:sp>
      <p:graphicFrame>
        <p:nvGraphicFramePr>
          <p:cNvPr id="4" name="Table 3">
            <a:extLst>
              <a:ext uri="{FF2B5EF4-FFF2-40B4-BE49-F238E27FC236}">
                <a16:creationId xmlns:a16="http://schemas.microsoft.com/office/drawing/2014/main" id="{2DB03DD4-965D-2854-DC42-E64638400351}"/>
              </a:ext>
            </a:extLst>
          </p:cNvPr>
          <p:cNvGraphicFramePr>
            <a:graphicFrameLocks noGrp="1"/>
          </p:cNvGraphicFramePr>
          <p:nvPr>
            <p:extLst>
              <p:ext uri="{D42A27DB-BD31-4B8C-83A1-F6EECF244321}">
                <p14:modId xmlns:p14="http://schemas.microsoft.com/office/powerpoint/2010/main" val="3543807797"/>
              </p:ext>
            </p:extLst>
          </p:nvPr>
        </p:nvGraphicFramePr>
        <p:xfrm>
          <a:off x="328045" y="3661527"/>
          <a:ext cx="7886700" cy="3086100"/>
        </p:xfrm>
        <a:graphic>
          <a:graphicData uri="http://schemas.openxmlformats.org/drawingml/2006/table">
            <a:tbl>
              <a:tblPr/>
              <a:tblGrid>
                <a:gridCol w="197167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971675">
                  <a:extLst>
                    <a:ext uri="{9D8B030D-6E8A-4147-A177-3AD203B41FA5}">
                      <a16:colId xmlns:a16="http://schemas.microsoft.com/office/drawing/2014/main" val="20002"/>
                    </a:ext>
                  </a:extLst>
                </a:gridCol>
                <a:gridCol w="1971675">
                  <a:extLst>
                    <a:ext uri="{9D8B030D-6E8A-4147-A177-3AD203B41FA5}">
                      <a16:colId xmlns:a16="http://schemas.microsoft.com/office/drawing/2014/main" val="20003"/>
                    </a:ext>
                  </a:extLst>
                </a:gridCol>
              </a:tblGrid>
              <a:tr h="0">
                <a:tc>
                  <a:txBody>
                    <a:bodyPr/>
                    <a:lstStyle/>
                    <a:p>
                      <a:pPr algn="ctr"/>
                      <a:r>
                        <a:rPr lang="en-GB" sz="1800" b="1" dirty="0">
                          <a:solidFill>
                            <a:srgbClr val="000000"/>
                          </a:solidFill>
                          <a:effectLst/>
                          <a:latin typeface="+mn-lt"/>
                        </a:rPr>
                        <a:t>Stage</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b="1">
                          <a:solidFill>
                            <a:srgbClr val="000000"/>
                          </a:solidFill>
                          <a:effectLst/>
                          <a:latin typeface="+mn-lt"/>
                        </a:rPr>
                        <a:t>Number of sit ups</a:t>
                      </a:r>
                      <a:br>
                        <a:rPr lang="en-GB" sz="1800" b="1">
                          <a:solidFill>
                            <a:srgbClr val="000000"/>
                          </a:solidFill>
                          <a:effectLst/>
                          <a:latin typeface="+mn-lt"/>
                        </a:rPr>
                      </a:br>
                      <a:r>
                        <a:rPr lang="en-GB" sz="1800" b="1">
                          <a:solidFill>
                            <a:srgbClr val="000000"/>
                          </a:solidFill>
                          <a:effectLst/>
                          <a:latin typeface="+mn-lt"/>
                        </a:rPr>
                        <a:t>Cumulative</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br>
                        <a:rPr lang="en-GB" sz="1800" b="1" dirty="0">
                          <a:solidFill>
                            <a:srgbClr val="000000"/>
                          </a:solidFill>
                          <a:effectLst/>
                          <a:latin typeface="+mn-lt"/>
                        </a:rPr>
                      </a:br>
                      <a:r>
                        <a:rPr lang="en-GB" sz="1800" b="1" dirty="0">
                          <a:solidFill>
                            <a:srgbClr val="000000"/>
                          </a:solidFill>
                          <a:effectLst/>
                          <a:latin typeface="+mn-lt"/>
                        </a:rPr>
                        <a:t>Male</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br>
                        <a:rPr lang="en-GB" sz="1800" b="1" dirty="0">
                          <a:solidFill>
                            <a:srgbClr val="000000"/>
                          </a:solidFill>
                          <a:effectLst/>
                          <a:latin typeface="+mn-lt"/>
                        </a:rPr>
                      </a:br>
                      <a:r>
                        <a:rPr lang="en-GB" sz="1800" b="1" dirty="0">
                          <a:solidFill>
                            <a:srgbClr val="000000"/>
                          </a:solidFill>
                          <a:effectLst/>
                          <a:latin typeface="+mn-lt"/>
                        </a:rPr>
                        <a:t>Female</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0"/>
                  </a:ext>
                </a:extLst>
              </a:tr>
              <a:tr h="0">
                <a:tc>
                  <a:txBody>
                    <a:bodyPr/>
                    <a:lstStyle/>
                    <a:p>
                      <a:pPr algn="ctr"/>
                      <a:r>
                        <a:rPr lang="en-GB" sz="1800">
                          <a:solidFill>
                            <a:srgbClr val="000000"/>
                          </a:solidFill>
                          <a:effectLst/>
                          <a:latin typeface="+mn-lt"/>
                        </a:rPr>
                        <a:t>1</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20</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Poor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dirty="0">
                          <a:solidFill>
                            <a:srgbClr val="000000"/>
                          </a:solidFill>
                          <a:effectLst/>
                          <a:latin typeface="+mn-lt"/>
                        </a:rPr>
                        <a:t>Poor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1"/>
                  </a:ext>
                </a:extLst>
              </a:tr>
              <a:tr h="0">
                <a:tc>
                  <a:txBody>
                    <a:bodyPr/>
                    <a:lstStyle/>
                    <a:p>
                      <a:pPr algn="ctr"/>
                      <a:r>
                        <a:rPr lang="en-GB" sz="1800">
                          <a:solidFill>
                            <a:srgbClr val="000000"/>
                          </a:solidFill>
                          <a:effectLst/>
                          <a:latin typeface="+mn-lt"/>
                        </a:rPr>
                        <a:t>2</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42</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Poor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Fair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2"/>
                  </a:ext>
                </a:extLst>
              </a:tr>
              <a:tr h="0">
                <a:tc>
                  <a:txBody>
                    <a:bodyPr/>
                    <a:lstStyle/>
                    <a:p>
                      <a:pPr algn="ctr"/>
                      <a:r>
                        <a:rPr lang="en-GB" sz="1800">
                          <a:solidFill>
                            <a:srgbClr val="000000"/>
                          </a:solidFill>
                          <a:effectLst/>
                          <a:latin typeface="+mn-lt"/>
                        </a:rPr>
                        <a:t>3</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64</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Fair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Fair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3"/>
                  </a:ext>
                </a:extLst>
              </a:tr>
              <a:tr h="0">
                <a:tc>
                  <a:txBody>
                    <a:bodyPr/>
                    <a:lstStyle/>
                    <a:p>
                      <a:pPr algn="ctr"/>
                      <a:r>
                        <a:rPr lang="en-GB" sz="1800">
                          <a:solidFill>
                            <a:srgbClr val="000000"/>
                          </a:solidFill>
                          <a:effectLst/>
                          <a:latin typeface="+mn-lt"/>
                        </a:rPr>
                        <a:t>4</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89</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Fair</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Good</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4"/>
                  </a:ext>
                </a:extLst>
              </a:tr>
              <a:tr h="0">
                <a:tc>
                  <a:txBody>
                    <a:bodyPr/>
                    <a:lstStyle/>
                    <a:p>
                      <a:pPr algn="ctr"/>
                      <a:r>
                        <a:rPr lang="en-GB" sz="1800">
                          <a:solidFill>
                            <a:srgbClr val="000000"/>
                          </a:solidFill>
                          <a:effectLst/>
                          <a:latin typeface="+mn-lt"/>
                        </a:rPr>
                        <a:t>5</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116</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Good</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Good</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5"/>
                  </a:ext>
                </a:extLst>
              </a:tr>
              <a:tr h="0">
                <a:tc>
                  <a:txBody>
                    <a:bodyPr/>
                    <a:lstStyle/>
                    <a:p>
                      <a:pPr algn="ctr"/>
                      <a:r>
                        <a:rPr lang="en-GB" sz="1800">
                          <a:solidFill>
                            <a:srgbClr val="000000"/>
                          </a:solidFill>
                          <a:effectLst/>
                          <a:latin typeface="+mn-lt"/>
                        </a:rPr>
                        <a:t>6</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146</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Good</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Very Good</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6"/>
                  </a:ext>
                </a:extLst>
              </a:tr>
              <a:tr h="0">
                <a:tc>
                  <a:txBody>
                    <a:bodyPr/>
                    <a:lstStyle/>
                    <a:p>
                      <a:pPr algn="ctr"/>
                      <a:r>
                        <a:rPr lang="en-GB" sz="1800">
                          <a:solidFill>
                            <a:srgbClr val="000000"/>
                          </a:solidFill>
                          <a:effectLst/>
                          <a:latin typeface="+mn-lt"/>
                        </a:rPr>
                        <a:t>7</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180</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Very Good</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Excellent</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7"/>
                  </a:ext>
                </a:extLst>
              </a:tr>
              <a:tr h="0">
                <a:tc>
                  <a:txBody>
                    <a:bodyPr/>
                    <a:lstStyle/>
                    <a:p>
                      <a:pPr algn="ctr"/>
                      <a:r>
                        <a:rPr lang="en-GB" sz="1800">
                          <a:solidFill>
                            <a:srgbClr val="000000"/>
                          </a:solidFill>
                          <a:effectLst/>
                          <a:latin typeface="+mn-lt"/>
                        </a:rPr>
                        <a:t>8</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217</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a:solidFill>
                            <a:srgbClr val="000000"/>
                          </a:solidFill>
                          <a:effectLst/>
                          <a:latin typeface="+mn-lt"/>
                        </a:rPr>
                        <a:t>Excellent</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1800" dirty="0">
                          <a:solidFill>
                            <a:srgbClr val="000000"/>
                          </a:solidFill>
                          <a:effectLst/>
                          <a:latin typeface="+mn-lt"/>
                        </a:rPr>
                        <a:t>Excellent</a:t>
                      </a:r>
                    </a:p>
                  </a:txBody>
                  <a:tcPr marL="19050" marR="19050" marT="19050" marB="190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8"/>
                  </a:ext>
                </a:extLst>
              </a:tr>
            </a:tbl>
          </a:graphicData>
        </a:graphic>
      </p:graphicFrame>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a:extLst>
              <a:ext uri="{FF2B5EF4-FFF2-40B4-BE49-F238E27FC236}">
                <a16:creationId xmlns:a16="http://schemas.microsoft.com/office/drawing/2014/main" id="{E8E6BDA5-F9C2-CC6C-4214-B09FF6E9CD28}"/>
              </a:ext>
            </a:extLst>
          </p:cNvPr>
          <p:cNvSpPr>
            <a:spLocks noChangeArrowheads="1"/>
          </p:cNvSpPr>
          <p:nvPr/>
        </p:nvSpPr>
        <p:spPr bwMode="auto">
          <a:xfrm>
            <a:off x="183016" y="989467"/>
            <a:ext cx="9467169" cy="1569660"/>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Protocol:</a:t>
            </a:r>
          </a:p>
          <a:p>
            <a:pPr marL="342900" indent="-342900">
              <a:buFont typeface="Arial" panose="020B0604020202020204" pitchFamily="34" charset="0"/>
              <a:buChar char="•"/>
              <a:defRPr/>
            </a:pPr>
            <a:r>
              <a:rPr lang="en-GB" altLang="en-US" b="0" dirty="0">
                <a:latin typeface="+mn-lt"/>
              </a:rPr>
              <a:t>Performers to reach up to highest point without going onto tiptoes. </a:t>
            </a:r>
          </a:p>
          <a:p>
            <a:pPr marL="342900" indent="-342900">
              <a:buFont typeface="Arial" panose="020B0604020202020204" pitchFamily="34" charset="0"/>
              <a:buChar char="•"/>
              <a:defRPr/>
            </a:pPr>
            <a:r>
              <a:rPr lang="en-GB" altLang="en-US" b="0" dirty="0">
                <a:latin typeface="+mn-lt"/>
              </a:rPr>
              <a:t>Jump vertically and touch highest point on the wall/board.</a:t>
            </a:r>
          </a:p>
          <a:p>
            <a:pPr marL="342900" indent="-342900">
              <a:buFont typeface="Arial" panose="020B0604020202020204" pitchFamily="34" charset="0"/>
              <a:buChar char="•"/>
              <a:defRPr/>
            </a:pPr>
            <a:r>
              <a:rPr lang="en-GB" b="0" dirty="0">
                <a:latin typeface="+mn-lt"/>
              </a:rPr>
              <a:t>The score is the difference between the 2 measurements</a:t>
            </a:r>
          </a:p>
        </p:txBody>
      </p:sp>
      <p:pic>
        <p:nvPicPr>
          <p:cNvPr id="39939" name="Picture 28" descr="E:\WEB DOWNLOADS TO TWEEK\Photo Shoot - Selected\Standing_Vertical_jump.png">
            <a:extLst>
              <a:ext uri="{FF2B5EF4-FFF2-40B4-BE49-F238E27FC236}">
                <a16:creationId xmlns:a16="http://schemas.microsoft.com/office/drawing/2014/main" id="{456BA713-9EBC-7EC9-F782-30958A476E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4572" y="2559127"/>
            <a:ext cx="4824412"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a:extLst>
              <a:ext uri="{FF2B5EF4-FFF2-40B4-BE49-F238E27FC236}">
                <a16:creationId xmlns:a16="http://schemas.microsoft.com/office/drawing/2014/main" id="{21B55BF5-3B28-3759-D173-12BAEAE77B43}"/>
              </a:ext>
            </a:extLst>
          </p:cNvPr>
          <p:cNvSpPr txBox="1">
            <a:spLocks noChangeArrowheads="1"/>
          </p:cNvSpPr>
          <p:nvPr/>
        </p:nvSpPr>
        <p:spPr bwMode="auto">
          <a:xfrm>
            <a:off x="1551216" y="115311"/>
            <a:ext cx="9682844" cy="58477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Vertical Jump Test for Power/Explosive Strength</a:t>
            </a:r>
            <a:endParaRPr lang="en-US" altLang="en-US" sz="3200" b="0" dirty="0">
              <a:solidFill>
                <a:srgbClr val="FF0000"/>
              </a:solidFill>
              <a:latin typeface="+mn-lt"/>
            </a:endParaRPr>
          </a:p>
        </p:txBody>
      </p:sp>
      <p:graphicFrame>
        <p:nvGraphicFramePr>
          <p:cNvPr id="2" name="Table 1">
            <a:extLst>
              <a:ext uri="{FF2B5EF4-FFF2-40B4-BE49-F238E27FC236}">
                <a16:creationId xmlns:a16="http://schemas.microsoft.com/office/drawing/2014/main" id="{990C8221-8678-5CFC-7CB1-9631493F84B7}"/>
              </a:ext>
            </a:extLst>
          </p:cNvPr>
          <p:cNvGraphicFramePr>
            <a:graphicFrameLocks noGrp="1"/>
          </p:cNvGraphicFramePr>
          <p:nvPr>
            <p:extLst>
              <p:ext uri="{D42A27DB-BD31-4B8C-83A1-F6EECF244321}">
                <p14:modId xmlns:p14="http://schemas.microsoft.com/office/powerpoint/2010/main" val="1072036200"/>
              </p:ext>
            </p:extLst>
          </p:nvPr>
        </p:nvGraphicFramePr>
        <p:xfrm>
          <a:off x="36513" y="3207134"/>
          <a:ext cx="7017432" cy="2099651"/>
        </p:xfrm>
        <a:graphic>
          <a:graphicData uri="http://schemas.openxmlformats.org/drawingml/2006/table">
            <a:tbl>
              <a:tblPr/>
              <a:tblGrid>
                <a:gridCol w="1169572">
                  <a:extLst>
                    <a:ext uri="{9D8B030D-6E8A-4147-A177-3AD203B41FA5}">
                      <a16:colId xmlns:a16="http://schemas.microsoft.com/office/drawing/2014/main" val="20000"/>
                    </a:ext>
                  </a:extLst>
                </a:gridCol>
                <a:gridCol w="1169572">
                  <a:extLst>
                    <a:ext uri="{9D8B030D-6E8A-4147-A177-3AD203B41FA5}">
                      <a16:colId xmlns:a16="http://schemas.microsoft.com/office/drawing/2014/main" val="20001"/>
                    </a:ext>
                  </a:extLst>
                </a:gridCol>
                <a:gridCol w="1169572">
                  <a:extLst>
                    <a:ext uri="{9D8B030D-6E8A-4147-A177-3AD203B41FA5}">
                      <a16:colId xmlns:a16="http://schemas.microsoft.com/office/drawing/2014/main" val="20002"/>
                    </a:ext>
                  </a:extLst>
                </a:gridCol>
                <a:gridCol w="1169572">
                  <a:extLst>
                    <a:ext uri="{9D8B030D-6E8A-4147-A177-3AD203B41FA5}">
                      <a16:colId xmlns:a16="http://schemas.microsoft.com/office/drawing/2014/main" val="20003"/>
                    </a:ext>
                  </a:extLst>
                </a:gridCol>
                <a:gridCol w="1169572">
                  <a:extLst>
                    <a:ext uri="{9D8B030D-6E8A-4147-A177-3AD203B41FA5}">
                      <a16:colId xmlns:a16="http://schemas.microsoft.com/office/drawing/2014/main" val="20004"/>
                    </a:ext>
                  </a:extLst>
                </a:gridCol>
                <a:gridCol w="1169572">
                  <a:extLst>
                    <a:ext uri="{9D8B030D-6E8A-4147-A177-3AD203B41FA5}">
                      <a16:colId xmlns:a16="http://schemas.microsoft.com/office/drawing/2014/main" val="20005"/>
                    </a:ext>
                  </a:extLst>
                </a:gridCol>
              </a:tblGrid>
              <a:tr h="1016955">
                <a:tc>
                  <a:txBody>
                    <a:bodyPr/>
                    <a:lstStyle/>
                    <a:p>
                      <a:pPr algn="ctr"/>
                      <a:r>
                        <a:rPr lang="en-GB" sz="1800" dirty="0"/>
                        <a:t>Gender</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dirty="0"/>
                        <a:t>Excellent</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Above average</a:t>
                      </a:r>
                    </a:p>
                  </a:txBody>
                  <a:tcPr marL="19050" marR="19050" marT="18959" marB="18959">
                    <a:lnL>
                      <a:noFill/>
                    </a:lnL>
                    <a:lnR>
                      <a:noFill/>
                    </a:lnR>
                    <a:lnB>
                      <a:noFill/>
                    </a:lnB>
                    <a:solidFill>
                      <a:schemeClr val="bg2">
                        <a:lumMod val="75000"/>
                      </a:schemeClr>
                    </a:solidFill>
                  </a:tcPr>
                </a:tc>
                <a:tc>
                  <a:txBody>
                    <a:bodyPr/>
                    <a:lstStyle/>
                    <a:p>
                      <a:pPr algn="ctr"/>
                      <a:r>
                        <a:rPr lang="en-GB" sz="1800"/>
                        <a:t>Average</a:t>
                      </a:r>
                    </a:p>
                  </a:txBody>
                  <a:tcPr marL="19050" marR="19050" marT="18959" marB="18959">
                    <a:lnL>
                      <a:noFill/>
                    </a:lnL>
                    <a:lnR>
                      <a:noFill/>
                    </a:lnR>
                    <a:lnB>
                      <a:noFill/>
                    </a:lnB>
                    <a:solidFill>
                      <a:schemeClr val="bg2">
                        <a:lumMod val="75000"/>
                      </a:schemeClr>
                    </a:solidFill>
                  </a:tcPr>
                </a:tc>
                <a:tc>
                  <a:txBody>
                    <a:bodyPr/>
                    <a:lstStyle/>
                    <a:p>
                      <a:pPr algn="ctr"/>
                      <a:r>
                        <a:rPr lang="en-GB" sz="1800" dirty="0"/>
                        <a:t>Below average</a:t>
                      </a:r>
                    </a:p>
                  </a:txBody>
                  <a:tcPr marL="19050" marR="19050" marT="18959" marB="18959">
                    <a:lnL>
                      <a:noFill/>
                    </a:lnL>
                    <a:lnR>
                      <a:noFill/>
                    </a:lnR>
                    <a:lnB>
                      <a:noFill/>
                    </a:lnB>
                    <a:solidFill>
                      <a:schemeClr val="bg2">
                        <a:lumMod val="75000"/>
                      </a:schemeClr>
                    </a:solidFill>
                  </a:tcPr>
                </a:tc>
                <a:tc>
                  <a:txBody>
                    <a:bodyPr/>
                    <a:lstStyle/>
                    <a:p>
                      <a:pPr algn="ctr"/>
                      <a:r>
                        <a:rPr lang="en-GB" sz="1800" dirty="0"/>
                        <a:t>Poor</a:t>
                      </a:r>
                    </a:p>
                  </a:txBody>
                  <a:tcPr marL="19050" marR="19050" marT="18959" marB="18959">
                    <a:lnL>
                      <a:noFill/>
                    </a:lnL>
                    <a:lnR>
                      <a:noFill/>
                    </a:lnR>
                    <a:lnB>
                      <a:noFill/>
                    </a:lnB>
                    <a:solidFill>
                      <a:schemeClr val="bg2">
                        <a:lumMod val="75000"/>
                      </a:schemeClr>
                    </a:solidFill>
                  </a:tcPr>
                </a:tc>
                <a:extLst>
                  <a:ext uri="{0D108BD9-81ED-4DB2-BD59-A6C34878D82A}">
                    <a16:rowId xmlns:a16="http://schemas.microsoft.com/office/drawing/2014/main" val="10000"/>
                  </a:ext>
                </a:extLst>
              </a:tr>
              <a:tr h="541348">
                <a:tc>
                  <a:txBody>
                    <a:bodyPr/>
                    <a:lstStyle/>
                    <a:p>
                      <a:pPr algn="ctr"/>
                      <a:r>
                        <a:rPr lang="en-GB" sz="1800"/>
                        <a:t>Male</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&gt;65cm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50 - 65cm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40 - 49cm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30 - 39cm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&lt;30cm</a:t>
                      </a:r>
                    </a:p>
                  </a:txBody>
                  <a:tcPr marL="19050" marR="19050" marT="18959" marB="18959">
                    <a:lnL>
                      <a:noFill/>
                    </a:lnL>
                    <a:lnR>
                      <a:noFill/>
                    </a:lnR>
                    <a:lnT>
                      <a:noFill/>
                    </a:lnT>
                    <a:lnB>
                      <a:noFill/>
                    </a:lnB>
                    <a:solidFill>
                      <a:schemeClr val="bg2">
                        <a:lumMod val="75000"/>
                      </a:schemeClr>
                    </a:solidFill>
                  </a:tcPr>
                </a:tc>
                <a:extLst>
                  <a:ext uri="{0D108BD9-81ED-4DB2-BD59-A6C34878D82A}">
                    <a16:rowId xmlns:a16="http://schemas.microsoft.com/office/drawing/2014/main" val="10001"/>
                  </a:ext>
                </a:extLst>
              </a:tr>
              <a:tr h="541348">
                <a:tc>
                  <a:txBody>
                    <a:bodyPr/>
                    <a:lstStyle/>
                    <a:p>
                      <a:pPr algn="ctr"/>
                      <a:r>
                        <a:rPr lang="en-GB" sz="1800"/>
                        <a:t>Female</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dirty="0"/>
                        <a:t>&gt;58cm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47 - 58cm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a:t>36 - 46cm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dirty="0"/>
                        <a:t>26 - 35cm</a:t>
                      </a:r>
                    </a:p>
                  </a:txBody>
                  <a:tcPr marL="19050" marR="19050" marT="18959" marB="18959">
                    <a:lnL>
                      <a:noFill/>
                    </a:lnL>
                    <a:lnR>
                      <a:noFill/>
                    </a:lnR>
                    <a:lnT>
                      <a:noFill/>
                    </a:lnT>
                    <a:lnB>
                      <a:noFill/>
                    </a:lnB>
                    <a:solidFill>
                      <a:schemeClr val="bg2">
                        <a:lumMod val="75000"/>
                      </a:schemeClr>
                    </a:solidFill>
                  </a:tcPr>
                </a:tc>
                <a:tc>
                  <a:txBody>
                    <a:bodyPr/>
                    <a:lstStyle/>
                    <a:p>
                      <a:pPr algn="ctr"/>
                      <a:r>
                        <a:rPr lang="en-GB" sz="1800" dirty="0"/>
                        <a:t>&lt;26cm</a:t>
                      </a:r>
                    </a:p>
                  </a:txBody>
                  <a:tcPr marL="19050" marR="19050" marT="18959" marB="18959">
                    <a:lnL>
                      <a:noFill/>
                    </a:lnL>
                    <a:lnR>
                      <a:noFill/>
                    </a:lnR>
                    <a:lnT>
                      <a:noFill/>
                    </a:lnT>
                    <a:lnB>
                      <a:noFill/>
                    </a:lnB>
                    <a:solidFill>
                      <a:schemeClr val="bg2">
                        <a:lumMod val="75000"/>
                      </a:schemeClr>
                    </a:solidFill>
                  </a:tcPr>
                </a:tc>
                <a:extLst>
                  <a:ext uri="{0D108BD9-81ED-4DB2-BD59-A6C34878D82A}">
                    <a16:rowId xmlns:a16="http://schemas.microsoft.com/office/drawing/2014/main" val="10002"/>
                  </a:ext>
                </a:extLst>
              </a:tr>
            </a:tbl>
          </a:graphicData>
        </a:graphic>
      </p:graphicFrame>
      <p:sp>
        <p:nvSpPr>
          <p:cNvPr id="3" name="Rectangle 2">
            <a:extLst>
              <a:ext uri="{FF2B5EF4-FFF2-40B4-BE49-F238E27FC236}">
                <a16:creationId xmlns:a16="http://schemas.microsoft.com/office/drawing/2014/main" id="{BD95DEE8-C3FA-B839-C096-1D7C895BA1B8}"/>
              </a:ext>
            </a:extLst>
          </p:cNvPr>
          <p:cNvSpPr>
            <a:spLocks noChangeArrowheads="1"/>
          </p:cNvSpPr>
          <p:nvPr/>
        </p:nvSpPr>
        <p:spPr bwMode="auto">
          <a:xfrm>
            <a:off x="0" y="2652298"/>
            <a:ext cx="6958460" cy="461665"/>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for 16-19 year olds:</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a:extLst>
              <a:ext uri="{FF2B5EF4-FFF2-40B4-BE49-F238E27FC236}">
                <a16:creationId xmlns:a16="http://schemas.microsoft.com/office/drawing/2014/main" id="{356D5CD9-2AD1-EF58-4209-A507F92BA123}"/>
              </a:ext>
            </a:extLst>
          </p:cNvPr>
          <p:cNvSpPr txBox="1">
            <a:spLocks noChangeArrowheads="1"/>
          </p:cNvSpPr>
          <p:nvPr/>
        </p:nvSpPr>
        <p:spPr bwMode="auto">
          <a:xfrm>
            <a:off x="1928814" y="151039"/>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Ruler Drop Test for Reaction Time</a:t>
            </a:r>
            <a:endParaRPr lang="en-US" altLang="en-US" sz="3200" b="0" dirty="0">
              <a:solidFill>
                <a:srgbClr val="FF0000"/>
              </a:solidFill>
              <a:latin typeface="+mn-lt"/>
            </a:endParaRPr>
          </a:p>
        </p:txBody>
      </p:sp>
      <p:sp>
        <p:nvSpPr>
          <p:cNvPr id="8" name="Rectangle 3">
            <a:extLst>
              <a:ext uri="{FF2B5EF4-FFF2-40B4-BE49-F238E27FC236}">
                <a16:creationId xmlns:a16="http://schemas.microsoft.com/office/drawing/2014/main" id="{29143530-0884-8030-7C7F-6859EC5E0528}"/>
              </a:ext>
            </a:extLst>
          </p:cNvPr>
          <p:cNvSpPr>
            <a:spLocks noChangeArrowheads="1"/>
          </p:cNvSpPr>
          <p:nvPr/>
        </p:nvSpPr>
        <p:spPr bwMode="auto">
          <a:xfrm>
            <a:off x="148999" y="971550"/>
            <a:ext cx="9321572" cy="461665"/>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The ruler drop test </a:t>
            </a:r>
            <a:r>
              <a:rPr lang="en-GB" b="0" dirty="0">
                <a:latin typeface="+mn-lt"/>
              </a:rPr>
              <a:t>monitors an athlete's reaction time to a stimulus.</a:t>
            </a:r>
            <a:endParaRPr lang="en-GB" altLang="en-US" b="0" dirty="0">
              <a:latin typeface="+mn-lt"/>
            </a:endParaRPr>
          </a:p>
        </p:txBody>
      </p:sp>
      <p:sp>
        <p:nvSpPr>
          <p:cNvPr id="9" name="Rectangle 8">
            <a:extLst>
              <a:ext uri="{FF2B5EF4-FFF2-40B4-BE49-F238E27FC236}">
                <a16:creationId xmlns:a16="http://schemas.microsoft.com/office/drawing/2014/main" id="{CCC6F420-8973-8279-97D7-E6F827FDCAAD}"/>
              </a:ext>
            </a:extLst>
          </p:cNvPr>
          <p:cNvSpPr/>
          <p:nvPr/>
        </p:nvSpPr>
        <p:spPr>
          <a:xfrm>
            <a:off x="148999" y="1667938"/>
            <a:ext cx="8897030" cy="1938992"/>
          </a:xfrm>
          <a:prstGeom prst="rect">
            <a:avLst/>
          </a:prstGeom>
        </p:spPr>
        <p:txBody>
          <a:bodyPr wrap="square">
            <a:spAutoFit/>
          </a:bodyPr>
          <a:lstStyle/>
          <a:p>
            <a:pPr eaLnBrk="1" hangingPunct="1">
              <a:defRPr/>
            </a:pPr>
            <a:r>
              <a:rPr lang="en-GB" altLang="en-US" sz="2000" dirty="0"/>
              <a:t>Protocol:</a:t>
            </a:r>
          </a:p>
          <a:p>
            <a:pPr marL="342900" indent="-342900">
              <a:buFont typeface="Arial" panose="020B0604020202020204" pitchFamily="34" charset="0"/>
              <a:buChar char="•"/>
              <a:defRPr/>
            </a:pPr>
            <a:r>
              <a:rPr lang="en-GB" sz="2000" dirty="0"/>
              <a:t>A ruler is held by the assistant between the outstretched index finger and thumb of the athlete's dominant hand.</a:t>
            </a:r>
          </a:p>
          <a:p>
            <a:pPr marL="342900" indent="-342900">
              <a:buFont typeface="Arial" panose="020B0604020202020204" pitchFamily="34" charset="0"/>
              <a:buChar char="•"/>
              <a:defRPr/>
            </a:pPr>
            <a:r>
              <a:rPr lang="en-GB" sz="2000" dirty="0"/>
              <a:t>Ensure the top of the thumb is level with the zero centimetre line on the ruler.</a:t>
            </a:r>
          </a:p>
          <a:p>
            <a:pPr marL="342900" indent="-342900">
              <a:buFont typeface="Arial" panose="020B0604020202020204" pitchFamily="34" charset="0"/>
              <a:buChar char="•"/>
              <a:defRPr/>
            </a:pPr>
            <a:r>
              <a:rPr lang="en-GB" sz="2000" dirty="0"/>
              <a:t>Ruler is released and measurement (cm) is taken from the point caught on the ruler. </a:t>
            </a:r>
          </a:p>
        </p:txBody>
      </p:sp>
      <p:pic>
        <p:nvPicPr>
          <p:cNvPr id="44038" name="Picture 2" descr="https://cdn-assets.answersingenesis.org/img/articles/am/v8/n3/ruler-experiment.jpg">
            <a:extLst>
              <a:ext uri="{FF2B5EF4-FFF2-40B4-BE49-F238E27FC236}">
                <a16:creationId xmlns:a16="http://schemas.microsoft.com/office/drawing/2014/main" id="{91E64322-C70F-EBDF-60BD-339F7D97C9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5501" y="971550"/>
            <a:ext cx="28575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D5B14481-60F4-DBBF-0F7E-9049BA8D0BFF}"/>
              </a:ext>
            </a:extLst>
          </p:cNvPr>
          <p:cNvSpPr>
            <a:spLocks noChangeArrowheads="1"/>
          </p:cNvSpPr>
          <p:nvPr/>
        </p:nvSpPr>
        <p:spPr bwMode="auto">
          <a:xfrm>
            <a:off x="396197" y="3955176"/>
            <a:ext cx="8429625" cy="461962"/>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for 16-19 year olds:</a:t>
            </a:r>
          </a:p>
        </p:txBody>
      </p:sp>
      <p:graphicFrame>
        <p:nvGraphicFramePr>
          <p:cNvPr id="3" name="Table 2">
            <a:extLst>
              <a:ext uri="{FF2B5EF4-FFF2-40B4-BE49-F238E27FC236}">
                <a16:creationId xmlns:a16="http://schemas.microsoft.com/office/drawing/2014/main" id="{B8F492DA-AB2E-42B6-2136-8AEA5635A5F7}"/>
              </a:ext>
            </a:extLst>
          </p:cNvPr>
          <p:cNvGraphicFramePr>
            <a:graphicFrameLocks noGrp="1"/>
          </p:cNvGraphicFramePr>
          <p:nvPr>
            <p:extLst>
              <p:ext uri="{D42A27DB-BD31-4B8C-83A1-F6EECF244321}">
                <p14:modId xmlns:p14="http://schemas.microsoft.com/office/powerpoint/2010/main" val="3698363338"/>
              </p:ext>
            </p:extLst>
          </p:nvPr>
        </p:nvGraphicFramePr>
        <p:xfrm>
          <a:off x="426812" y="4625878"/>
          <a:ext cx="10823575" cy="1742265"/>
        </p:xfrm>
        <a:graphic>
          <a:graphicData uri="http://schemas.openxmlformats.org/drawingml/2006/table">
            <a:tbl>
              <a:tblPr/>
              <a:tblGrid>
                <a:gridCol w="2164715">
                  <a:extLst>
                    <a:ext uri="{9D8B030D-6E8A-4147-A177-3AD203B41FA5}">
                      <a16:colId xmlns:a16="http://schemas.microsoft.com/office/drawing/2014/main" val="20000"/>
                    </a:ext>
                  </a:extLst>
                </a:gridCol>
                <a:gridCol w="2164715">
                  <a:extLst>
                    <a:ext uri="{9D8B030D-6E8A-4147-A177-3AD203B41FA5}">
                      <a16:colId xmlns:a16="http://schemas.microsoft.com/office/drawing/2014/main" val="20001"/>
                    </a:ext>
                  </a:extLst>
                </a:gridCol>
                <a:gridCol w="2164715">
                  <a:extLst>
                    <a:ext uri="{9D8B030D-6E8A-4147-A177-3AD203B41FA5}">
                      <a16:colId xmlns:a16="http://schemas.microsoft.com/office/drawing/2014/main" val="20002"/>
                    </a:ext>
                  </a:extLst>
                </a:gridCol>
                <a:gridCol w="2164715">
                  <a:extLst>
                    <a:ext uri="{9D8B030D-6E8A-4147-A177-3AD203B41FA5}">
                      <a16:colId xmlns:a16="http://schemas.microsoft.com/office/drawing/2014/main" val="20003"/>
                    </a:ext>
                  </a:extLst>
                </a:gridCol>
                <a:gridCol w="2164715">
                  <a:extLst>
                    <a:ext uri="{9D8B030D-6E8A-4147-A177-3AD203B41FA5}">
                      <a16:colId xmlns:a16="http://schemas.microsoft.com/office/drawing/2014/main" val="20004"/>
                    </a:ext>
                  </a:extLst>
                </a:gridCol>
              </a:tblGrid>
              <a:tr h="1108564">
                <a:tc>
                  <a:txBody>
                    <a:bodyPr/>
                    <a:lstStyle/>
                    <a:p>
                      <a:pPr algn="ctr"/>
                      <a:r>
                        <a:rPr lang="en-GB" sz="2400">
                          <a:solidFill>
                            <a:srgbClr val="000000"/>
                          </a:solidFill>
                          <a:effectLst/>
                          <a:latin typeface="+mn-lt"/>
                        </a:rPr>
                        <a:t>Excellent</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solidFill>
                            <a:srgbClr val="000000"/>
                          </a:solidFill>
                          <a:effectLst/>
                          <a:latin typeface="+mn-lt"/>
                        </a:rPr>
                        <a:t>Above Average</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solidFill>
                            <a:srgbClr val="000000"/>
                          </a:solidFill>
                          <a:effectLst/>
                          <a:latin typeface="+mn-lt"/>
                        </a:rPr>
                        <a:t>Average</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solidFill>
                            <a:srgbClr val="000000"/>
                          </a:solidFill>
                          <a:effectLst/>
                          <a:latin typeface="+mn-lt"/>
                        </a:rPr>
                        <a:t>Below Average</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solidFill>
                            <a:srgbClr val="000000"/>
                          </a:solidFill>
                          <a:effectLst/>
                          <a:latin typeface="+mn-lt"/>
                        </a:rPr>
                        <a:t>Poor</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0"/>
                  </a:ext>
                </a:extLst>
              </a:tr>
              <a:tr h="633701">
                <a:tc>
                  <a:txBody>
                    <a:bodyPr/>
                    <a:lstStyle/>
                    <a:p>
                      <a:pPr algn="ctr"/>
                      <a:r>
                        <a:rPr lang="en-GB" sz="2400">
                          <a:solidFill>
                            <a:srgbClr val="000000"/>
                          </a:solidFill>
                          <a:effectLst/>
                          <a:latin typeface="+mn-lt"/>
                        </a:rPr>
                        <a:t>&lt;7.5cm</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solidFill>
                            <a:srgbClr val="000000"/>
                          </a:solidFill>
                          <a:effectLst/>
                          <a:latin typeface="+mn-lt"/>
                        </a:rPr>
                        <a:t>7.5 - 15.9cm</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solidFill>
                            <a:srgbClr val="000000"/>
                          </a:solidFill>
                          <a:effectLst/>
                          <a:latin typeface="+mn-lt"/>
                        </a:rPr>
                        <a:t>15.9 - 20.4cm</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solidFill>
                            <a:srgbClr val="000000"/>
                          </a:solidFill>
                          <a:effectLst/>
                          <a:latin typeface="+mn-lt"/>
                        </a:rPr>
                        <a:t>20.4 - 28cm</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solidFill>
                            <a:srgbClr val="000000"/>
                          </a:solidFill>
                          <a:effectLst/>
                          <a:latin typeface="+mn-lt"/>
                        </a:rPr>
                        <a:t>&gt;28cm</a:t>
                      </a:r>
                    </a:p>
                  </a:txBody>
                  <a:tcPr marT="45740" marB="457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1"/>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a:extLst>
              <a:ext uri="{FF2B5EF4-FFF2-40B4-BE49-F238E27FC236}">
                <a16:creationId xmlns:a16="http://schemas.microsoft.com/office/drawing/2014/main" id="{C738FB7D-9039-7278-3808-15050119E3FE}"/>
              </a:ext>
            </a:extLst>
          </p:cNvPr>
          <p:cNvSpPr txBox="1">
            <a:spLocks noChangeArrowheads="1"/>
          </p:cNvSpPr>
          <p:nvPr/>
        </p:nvSpPr>
        <p:spPr bwMode="auto">
          <a:xfrm>
            <a:off x="2059781" y="114300"/>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One Rep Max Test for Maximal Strength</a:t>
            </a:r>
            <a:endParaRPr lang="en-US" altLang="en-US" sz="3200" b="0" dirty="0">
              <a:solidFill>
                <a:srgbClr val="FF0000"/>
              </a:solidFill>
              <a:latin typeface="+mn-lt"/>
            </a:endParaRPr>
          </a:p>
        </p:txBody>
      </p:sp>
      <p:sp>
        <p:nvSpPr>
          <p:cNvPr id="8" name="Rectangle 3">
            <a:extLst>
              <a:ext uri="{FF2B5EF4-FFF2-40B4-BE49-F238E27FC236}">
                <a16:creationId xmlns:a16="http://schemas.microsoft.com/office/drawing/2014/main" id="{6FB614D7-09E5-93D7-2817-FDB9CF783E6D}"/>
              </a:ext>
            </a:extLst>
          </p:cNvPr>
          <p:cNvSpPr>
            <a:spLocks noChangeArrowheads="1"/>
          </p:cNvSpPr>
          <p:nvPr/>
        </p:nvSpPr>
        <p:spPr bwMode="auto">
          <a:xfrm>
            <a:off x="-1" y="954086"/>
            <a:ext cx="9388929" cy="461665"/>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b="0" dirty="0">
                <a:latin typeface="+mn-lt"/>
              </a:rPr>
              <a:t>This test measures the maximum strength of various muscle groups.</a:t>
            </a:r>
            <a:endParaRPr lang="en-GB" altLang="en-US" b="0" dirty="0">
              <a:latin typeface="+mn-lt"/>
            </a:endParaRPr>
          </a:p>
        </p:txBody>
      </p:sp>
      <p:sp>
        <p:nvSpPr>
          <p:cNvPr id="9" name="Rectangle 8">
            <a:extLst>
              <a:ext uri="{FF2B5EF4-FFF2-40B4-BE49-F238E27FC236}">
                <a16:creationId xmlns:a16="http://schemas.microsoft.com/office/drawing/2014/main" id="{475A87FA-13F5-C66B-689C-8C811F4ACEBA}"/>
              </a:ext>
            </a:extLst>
          </p:cNvPr>
          <p:cNvSpPr/>
          <p:nvPr/>
        </p:nvSpPr>
        <p:spPr>
          <a:xfrm>
            <a:off x="166460" y="1669749"/>
            <a:ext cx="8455026" cy="1569660"/>
          </a:xfrm>
          <a:prstGeom prst="rect">
            <a:avLst/>
          </a:prstGeom>
        </p:spPr>
        <p:txBody>
          <a:bodyPr wrap="square">
            <a:spAutoFit/>
          </a:bodyPr>
          <a:lstStyle/>
          <a:p>
            <a:pPr eaLnBrk="1" hangingPunct="1">
              <a:defRPr/>
            </a:pPr>
            <a:r>
              <a:rPr lang="en-GB" altLang="en-US" sz="2400" dirty="0"/>
              <a:t>Protocol:</a:t>
            </a:r>
          </a:p>
          <a:p>
            <a:pPr marL="342900" indent="-342900">
              <a:buFont typeface="Arial" panose="020B0604020202020204" pitchFamily="34" charset="0"/>
              <a:buChar char="•"/>
              <a:defRPr/>
            </a:pPr>
            <a:r>
              <a:rPr lang="en-GB" altLang="en-US" sz="2400" dirty="0"/>
              <a:t>Athlete should attempt to perform one full repetition of the stated exercise at the highest possible weight. </a:t>
            </a:r>
          </a:p>
          <a:p>
            <a:pPr marL="342900" indent="-342900">
              <a:buFont typeface="Arial" panose="020B0604020202020204" pitchFamily="34" charset="0"/>
              <a:buChar char="•"/>
              <a:defRPr/>
            </a:pPr>
            <a:r>
              <a:rPr lang="en-GB" altLang="en-US" sz="2400" dirty="0"/>
              <a:t>The weight should be recorded. </a:t>
            </a:r>
          </a:p>
        </p:txBody>
      </p:sp>
      <p:pic>
        <p:nvPicPr>
          <p:cNvPr id="48134" name="Picture 2" descr="leg press exercise">
            <a:extLst>
              <a:ext uri="{FF2B5EF4-FFF2-40B4-BE49-F238E27FC236}">
                <a16:creationId xmlns:a16="http://schemas.microsoft.com/office/drawing/2014/main" id="{6DC91C59-E008-9663-AFC5-219790A45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9525" y="1415751"/>
            <a:ext cx="3292475"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EFDB6568-E2B2-F9E6-A2E3-D98EA2A67B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786" y="3190197"/>
            <a:ext cx="6945086" cy="355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3">
            <a:extLst>
              <a:ext uri="{FF2B5EF4-FFF2-40B4-BE49-F238E27FC236}">
                <a16:creationId xmlns:a16="http://schemas.microsoft.com/office/drawing/2014/main" id="{BE5E35A7-4B9F-86A0-2F9F-805802395E06}"/>
              </a:ext>
            </a:extLst>
          </p:cNvPr>
          <p:cNvSpPr txBox="1">
            <a:spLocks noChangeArrowheads="1"/>
          </p:cNvSpPr>
          <p:nvPr/>
        </p:nvSpPr>
        <p:spPr bwMode="auto">
          <a:xfrm>
            <a:off x="7761060" y="4956264"/>
            <a:ext cx="4737423" cy="47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r>
              <a:rPr lang="en-GB" altLang="en-US" dirty="0"/>
              <a:t>1RM divided by body weight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a:extLst>
              <a:ext uri="{FF2B5EF4-FFF2-40B4-BE49-F238E27FC236}">
                <a16:creationId xmlns:a16="http://schemas.microsoft.com/office/drawing/2014/main" id="{13A76862-C205-FC12-E7AB-0704787BAA36}"/>
              </a:ext>
            </a:extLst>
          </p:cNvPr>
          <p:cNvSpPr>
            <a:spLocks noChangeArrowheads="1"/>
          </p:cNvSpPr>
          <p:nvPr/>
        </p:nvSpPr>
        <p:spPr bwMode="auto">
          <a:xfrm>
            <a:off x="164194" y="1120775"/>
            <a:ext cx="8358187" cy="1569660"/>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Protocol:</a:t>
            </a:r>
          </a:p>
          <a:p>
            <a:pPr marL="342900" indent="-342900">
              <a:buFont typeface="Arial" panose="020B0604020202020204" pitchFamily="34" charset="0"/>
              <a:buChar char="•"/>
              <a:defRPr/>
            </a:pPr>
            <a:r>
              <a:rPr lang="en-GB" altLang="en-US" b="0" dirty="0">
                <a:latin typeface="+mn-lt"/>
              </a:rPr>
              <a:t>Performers to cover a straight 30m from a standing start. </a:t>
            </a:r>
          </a:p>
          <a:p>
            <a:pPr marL="342900" indent="-342900">
              <a:buFont typeface="Arial" panose="020B0604020202020204" pitchFamily="34" charset="0"/>
              <a:buChar char="•"/>
              <a:defRPr/>
            </a:pPr>
            <a:r>
              <a:rPr lang="en-GB" altLang="en-US" b="0" dirty="0">
                <a:latin typeface="+mn-lt"/>
              </a:rPr>
              <a:t>The time taken should be accurately recorded.</a:t>
            </a:r>
            <a:endParaRPr lang="en-GB" altLang="en-US" u="sng" dirty="0">
              <a:latin typeface="+mn-lt"/>
            </a:endParaRPr>
          </a:p>
          <a:p>
            <a:pPr eaLnBrk="1" hangingPunct="1">
              <a:defRPr/>
            </a:pPr>
            <a:endParaRPr lang="en-GB" altLang="en-US" b="0" dirty="0">
              <a:latin typeface="+mn-lt"/>
            </a:endParaRPr>
          </a:p>
        </p:txBody>
      </p:sp>
      <p:pic>
        <p:nvPicPr>
          <p:cNvPr id="52227" name="Picture 29" descr="E:\WEB DOWNLOADS TO TWEEK\Photo Shoot - Selected\IMG_0325_small.jpg">
            <a:extLst>
              <a:ext uri="{FF2B5EF4-FFF2-40B4-BE49-F238E27FC236}">
                <a16:creationId xmlns:a16="http://schemas.microsoft.com/office/drawing/2014/main" id="{B093CAF1-BF19-DA8F-337A-01E2A121B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0593" y="1120775"/>
            <a:ext cx="3182937" cy="41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a:extLst>
              <a:ext uri="{FF2B5EF4-FFF2-40B4-BE49-F238E27FC236}">
                <a16:creationId xmlns:a16="http://schemas.microsoft.com/office/drawing/2014/main" id="{0AE11973-9B8A-77E6-A4B0-5B44666B45CB}"/>
              </a:ext>
            </a:extLst>
          </p:cNvPr>
          <p:cNvSpPr txBox="1">
            <a:spLocks noChangeArrowheads="1"/>
          </p:cNvSpPr>
          <p:nvPr/>
        </p:nvSpPr>
        <p:spPr bwMode="auto">
          <a:xfrm>
            <a:off x="2075771" y="135844"/>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30m Sprint Test for Speed</a:t>
            </a:r>
            <a:endParaRPr lang="en-US" altLang="en-US" sz="3200" b="0" dirty="0">
              <a:solidFill>
                <a:srgbClr val="FF0000"/>
              </a:solidFill>
              <a:latin typeface="+mn-lt"/>
            </a:endParaRPr>
          </a:p>
        </p:txBody>
      </p:sp>
      <p:graphicFrame>
        <p:nvGraphicFramePr>
          <p:cNvPr id="2" name="Table 1">
            <a:extLst>
              <a:ext uri="{FF2B5EF4-FFF2-40B4-BE49-F238E27FC236}">
                <a16:creationId xmlns:a16="http://schemas.microsoft.com/office/drawing/2014/main" id="{06DC9C34-44CC-CA2B-758A-228E26AE06BE}"/>
              </a:ext>
            </a:extLst>
          </p:cNvPr>
          <p:cNvGraphicFramePr>
            <a:graphicFrameLocks noGrp="1"/>
          </p:cNvGraphicFramePr>
          <p:nvPr>
            <p:extLst>
              <p:ext uri="{D42A27DB-BD31-4B8C-83A1-F6EECF244321}">
                <p14:modId xmlns:p14="http://schemas.microsoft.com/office/powerpoint/2010/main" val="3690303461"/>
              </p:ext>
            </p:extLst>
          </p:nvPr>
        </p:nvGraphicFramePr>
        <p:xfrm>
          <a:off x="288470" y="3089578"/>
          <a:ext cx="7786687" cy="3200400"/>
        </p:xfrm>
        <a:graphic>
          <a:graphicData uri="http://schemas.openxmlformats.org/drawingml/2006/table">
            <a:tbl>
              <a:tblPr/>
              <a:tblGrid>
                <a:gridCol w="2565729">
                  <a:extLst>
                    <a:ext uri="{9D8B030D-6E8A-4147-A177-3AD203B41FA5}">
                      <a16:colId xmlns:a16="http://schemas.microsoft.com/office/drawing/2014/main" val="20000"/>
                    </a:ext>
                  </a:extLst>
                </a:gridCol>
                <a:gridCol w="2535893">
                  <a:extLst>
                    <a:ext uri="{9D8B030D-6E8A-4147-A177-3AD203B41FA5}">
                      <a16:colId xmlns:a16="http://schemas.microsoft.com/office/drawing/2014/main" val="20001"/>
                    </a:ext>
                  </a:extLst>
                </a:gridCol>
                <a:gridCol w="2685065">
                  <a:extLst>
                    <a:ext uri="{9D8B030D-6E8A-4147-A177-3AD203B41FA5}">
                      <a16:colId xmlns:a16="http://schemas.microsoft.com/office/drawing/2014/main" val="20002"/>
                    </a:ext>
                  </a:extLst>
                </a:gridCol>
              </a:tblGrid>
              <a:tr h="0">
                <a:tc gridSpan="3">
                  <a:txBody>
                    <a:bodyPr/>
                    <a:lstStyle/>
                    <a:p>
                      <a:pPr algn="l"/>
                      <a:r>
                        <a:rPr lang="en-US" sz="2400" dirty="0"/>
                        <a:t>Time to run 30 meters (in seconds)</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0">
                <a:tc>
                  <a:txBody>
                    <a:bodyPr/>
                    <a:lstStyle/>
                    <a:p>
                      <a:pPr algn="ctr"/>
                      <a:r>
                        <a:rPr lang="en-GB" sz="2400" dirty="0"/>
                        <a:t>Rating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b="1" dirty="0"/>
                        <a:t>Men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b="1" dirty="0"/>
                        <a:t>Women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1"/>
                  </a:ext>
                </a:extLst>
              </a:tr>
              <a:tr h="0">
                <a:tc>
                  <a:txBody>
                    <a:bodyPr/>
                    <a:lstStyle/>
                    <a:p>
                      <a:pPr algn="ctr"/>
                      <a:r>
                        <a:rPr lang="en-GB" sz="2400" dirty="0"/>
                        <a:t>Very good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t>&lt; 4.80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t>&lt; 5.30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2"/>
                  </a:ext>
                </a:extLst>
              </a:tr>
              <a:tr h="0">
                <a:tc>
                  <a:txBody>
                    <a:bodyPr/>
                    <a:lstStyle/>
                    <a:p>
                      <a:pPr algn="ctr"/>
                      <a:r>
                        <a:rPr lang="en-GB" sz="2400" dirty="0"/>
                        <a:t>Good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t>4.80 - 5.09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t>5.30 - 5.59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3"/>
                  </a:ext>
                </a:extLst>
              </a:tr>
              <a:tr h="0">
                <a:tc>
                  <a:txBody>
                    <a:bodyPr/>
                    <a:lstStyle/>
                    <a:p>
                      <a:pPr algn="ctr"/>
                      <a:r>
                        <a:rPr lang="en-GB" sz="2400" dirty="0"/>
                        <a:t>Average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t>5.10 - 5.29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t>5.60 - 5.89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4"/>
                  </a:ext>
                </a:extLst>
              </a:tr>
              <a:tr h="0">
                <a:tc>
                  <a:txBody>
                    <a:bodyPr/>
                    <a:lstStyle/>
                    <a:p>
                      <a:pPr algn="ctr"/>
                      <a:r>
                        <a:rPr lang="en-GB" sz="2400" dirty="0"/>
                        <a:t>Fair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t>5.30 - 5.60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t>5.90 - 6.20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5"/>
                  </a:ext>
                </a:extLst>
              </a:tr>
              <a:tr h="0">
                <a:tc>
                  <a:txBody>
                    <a:bodyPr/>
                    <a:lstStyle/>
                    <a:p>
                      <a:pPr algn="ctr"/>
                      <a:r>
                        <a:rPr lang="en-GB" sz="2400" dirty="0"/>
                        <a:t>Poor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a:t>&gt; 5.60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GB" sz="2400" dirty="0"/>
                        <a:t>&gt; 6.20 </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006"/>
                  </a:ext>
                </a:extLst>
              </a:tr>
            </a:tbl>
          </a:graphicData>
        </a:graphic>
      </p:graphicFrame>
      <p:sp>
        <p:nvSpPr>
          <p:cNvPr id="3" name="Rectangle 2">
            <a:extLst>
              <a:ext uri="{FF2B5EF4-FFF2-40B4-BE49-F238E27FC236}">
                <a16:creationId xmlns:a16="http://schemas.microsoft.com/office/drawing/2014/main" id="{C7E506C7-5BE9-2277-0E1C-873082A07109}"/>
              </a:ext>
            </a:extLst>
          </p:cNvPr>
          <p:cNvSpPr>
            <a:spLocks noChangeArrowheads="1"/>
          </p:cNvSpPr>
          <p:nvPr/>
        </p:nvSpPr>
        <p:spPr bwMode="auto">
          <a:xfrm>
            <a:off x="183695" y="2511728"/>
            <a:ext cx="8429625" cy="461962"/>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16-19 year olds</a:t>
            </a:r>
            <a:r>
              <a:rPr lang="en-GB" altLang="en-US" b="0" dirty="0">
                <a:latin typeface="+mn-lt"/>
              </a:rPr>
              <a:t>:</a:t>
            </a:r>
            <a:endParaRPr lang="en-GB" altLang="en-US" dirty="0">
              <a:latin typeface="+mn-lt"/>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a:extLst>
              <a:ext uri="{FF2B5EF4-FFF2-40B4-BE49-F238E27FC236}">
                <a16:creationId xmlns:a16="http://schemas.microsoft.com/office/drawing/2014/main" id="{54456313-56AD-8E84-4DF0-8D1C0E3572B5}"/>
              </a:ext>
            </a:extLst>
          </p:cNvPr>
          <p:cNvSpPr>
            <a:spLocks noChangeArrowheads="1"/>
          </p:cNvSpPr>
          <p:nvPr/>
        </p:nvSpPr>
        <p:spPr bwMode="auto">
          <a:xfrm>
            <a:off x="-1" y="1564184"/>
            <a:ext cx="8719457" cy="1569660"/>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Protocol:</a:t>
            </a:r>
          </a:p>
          <a:p>
            <a:pPr marL="342900" indent="-342900">
              <a:buFont typeface="Arial" panose="020B0604020202020204" pitchFamily="34" charset="0"/>
              <a:buChar char="•"/>
              <a:defRPr/>
            </a:pPr>
            <a:r>
              <a:rPr lang="en-GB" altLang="en-US" b="0" dirty="0">
                <a:latin typeface="+mn-lt"/>
              </a:rPr>
              <a:t>Start with your hand up and bring down to side while pulling in handle.</a:t>
            </a:r>
          </a:p>
          <a:p>
            <a:pPr marL="342900" indent="-342900">
              <a:buFont typeface="Arial" panose="020B0604020202020204" pitchFamily="34" charset="0"/>
              <a:buChar char="•"/>
              <a:defRPr/>
            </a:pPr>
            <a:r>
              <a:rPr lang="en-GB" altLang="en-US" b="0" dirty="0">
                <a:latin typeface="+mn-lt"/>
              </a:rPr>
              <a:t>Do not swing your hand.</a:t>
            </a:r>
          </a:p>
        </p:txBody>
      </p:sp>
      <p:pic>
        <p:nvPicPr>
          <p:cNvPr id="56323" name="Picture 8" descr="E:\WEB DOWNLOADS TO TWEEK\Photo Shoot - Selected\IMG_0190_small.jpg">
            <a:extLst>
              <a:ext uri="{FF2B5EF4-FFF2-40B4-BE49-F238E27FC236}">
                <a16:creationId xmlns:a16="http://schemas.microsoft.com/office/drawing/2014/main" id="{25E4AA9C-33B4-F14C-38CE-C548A4CD12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8411" y="1564184"/>
            <a:ext cx="32051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Rectangle 5">
            <a:extLst>
              <a:ext uri="{FF2B5EF4-FFF2-40B4-BE49-F238E27FC236}">
                <a16:creationId xmlns:a16="http://schemas.microsoft.com/office/drawing/2014/main" id="{2B04756C-7AB5-9D04-4D70-2D18D80ED739}"/>
              </a:ext>
            </a:extLst>
          </p:cNvPr>
          <p:cNvSpPr>
            <a:spLocks noChangeArrowheads="1"/>
          </p:cNvSpPr>
          <p:nvPr/>
        </p:nvSpPr>
        <p:spPr bwMode="auto">
          <a:xfrm>
            <a:off x="0" y="1102519"/>
            <a:ext cx="12817929" cy="461665"/>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b="0" dirty="0">
                <a:latin typeface="+mn-lt"/>
              </a:rPr>
              <a:t>Measures the strength of the performer hand grip strength in one action. </a:t>
            </a:r>
          </a:p>
        </p:txBody>
      </p:sp>
      <p:sp>
        <p:nvSpPr>
          <p:cNvPr id="7" name="Text Box 2">
            <a:extLst>
              <a:ext uri="{FF2B5EF4-FFF2-40B4-BE49-F238E27FC236}">
                <a16:creationId xmlns:a16="http://schemas.microsoft.com/office/drawing/2014/main" id="{FFAFCAA1-4680-1992-C823-7FBF82B2CD0B}"/>
              </a:ext>
            </a:extLst>
          </p:cNvPr>
          <p:cNvSpPr txBox="1">
            <a:spLocks noChangeArrowheads="1"/>
          </p:cNvSpPr>
          <p:nvPr/>
        </p:nvSpPr>
        <p:spPr bwMode="auto">
          <a:xfrm>
            <a:off x="2132806" y="242887"/>
            <a:ext cx="8358187" cy="585788"/>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GB" altLang="en-US" sz="3200" b="0" dirty="0">
                <a:solidFill>
                  <a:srgbClr val="FF0000"/>
                </a:solidFill>
                <a:latin typeface="+mn-lt"/>
              </a:rPr>
              <a:t>Hand Grip Dynamometer for Strength</a:t>
            </a:r>
            <a:endParaRPr lang="en-US" altLang="en-US" sz="3200" b="0" dirty="0">
              <a:solidFill>
                <a:srgbClr val="FF0000"/>
              </a:solidFill>
              <a:latin typeface="+mn-lt"/>
            </a:endParaRPr>
          </a:p>
        </p:txBody>
      </p:sp>
      <p:graphicFrame>
        <p:nvGraphicFramePr>
          <p:cNvPr id="2" name="Table 1">
            <a:extLst>
              <a:ext uri="{FF2B5EF4-FFF2-40B4-BE49-F238E27FC236}">
                <a16:creationId xmlns:a16="http://schemas.microsoft.com/office/drawing/2014/main" id="{615AA87C-B03D-EBFC-386C-CEB2340A872B}"/>
              </a:ext>
            </a:extLst>
          </p:cNvPr>
          <p:cNvGraphicFramePr>
            <a:graphicFrameLocks noGrp="1"/>
          </p:cNvGraphicFramePr>
          <p:nvPr>
            <p:extLst>
              <p:ext uri="{D42A27DB-BD31-4B8C-83A1-F6EECF244321}">
                <p14:modId xmlns:p14="http://schemas.microsoft.com/office/powerpoint/2010/main" val="2982025847"/>
              </p:ext>
            </p:extLst>
          </p:nvPr>
        </p:nvGraphicFramePr>
        <p:xfrm>
          <a:off x="98426" y="4101421"/>
          <a:ext cx="8215314" cy="1317625"/>
        </p:xfrm>
        <a:graphic>
          <a:graphicData uri="http://schemas.openxmlformats.org/drawingml/2006/table">
            <a:tbl>
              <a:tblPr/>
              <a:tblGrid>
                <a:gridCol w="1369219">
                  <a:extLst>
                    <a:ext uri="{9D8B030D-6E8A-4147-A177-3AD203B41FA5}">
                      <a16:colId xmlns:a16="http://schemas.microsoft.com/office/drawing/2014/main" val="20000"/>
                    </a:ext>
                  </a:extLst>
                </a:gridCol>
                <a:gridCol w="1369219">
                  <a:extLst>
                    <a:ext uri="{9D8B030D-6E8A-4147-A177-3AD203B41FA5}">
                      <a16:colId xmlns:a16="http://schemas.microsoft.com/office/drawing/2014/main" val="20001"/>
                    </a:ext>
                  </a:extLst>
                </a:gridCol>
                <a:gridCol w="1369219">
                  <a:extLst>
                    <a:ext uri="{9D8B030D-6E8A-4147-A177-3AD203B41FA5}">
                      <a16:colId xmlns:a16="http://schemas.microsoft.com/office/drawing/2014/main" val="20002"/>
                    </a:ext>
                  </a:extLst>
                </a:gridCol>
                <a:gridCol w="1369219">
                  <a:extLst>
                    <a:ext uri="{9D8B030D-6E8A-4147-A177-3AD203B41FA5}">
                      <a16:colId xmlns:a16="http://schemas.microsoft.com/office/drawing/2014/main" val="20003"/>
                    </a:ext>
                  </a:extLst>
                </a:gridCol>
                <a:gridCol w="1369219">
                  <a:extLst>
                    <a:ext uri="{9D8B030D-6E8A-4147-A177-3AD203B41FA5}">
                      <a16:colId xmlns:a16="http://schemas.microsoft.com/office/drawing/2014/main" val="20004"/>
                    </a:ext>
                  </a:extLst>
                </a:gridCol>
                <a:gridCol w="1369219">
                  <a:extLst>
                    <a:ext uri="{9D8B030D-6E8A-4147-A177-3AD203B41FA5}">
                      <a16:colId xmlns:a16="http://schemas.microsoft.com/office/drawing/2014/main" val="20005"/>
                    </a:ext>
                  </a:extLst>
                </a:gridCol>
              </a:tblGrid>
              <a:tr h="638095">
                <a:tc>
                  <a:txBody>
                    <a:bodyPr/>
                    <a:lstStyle/>
                    <a:p>
                      <a:pPr algn="ctr"/>
                      <a:r>
                        <a:rPr lang="en-GB" sz="1800" dirty="0"/>
                        <a:t>Gender</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dirty="0"/>
                        <a:t>Excellent</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dirty="0"/>
                        <a:t>Good</a:t>
                      </a:r>
                    </a:p>
                  </a:txBody>
                  <a:tcPr marL="19050" marR="19050" marT="19060" marB="19060">
                    <a:lnL>
                      <a:noFill/>
                    </a:lnL>
                    <a:lnR>
                      <a:noFill/>
                    </a:lnR>
                    <a:lnB>
                      <a:noFill/>
                    </a:lnB>
                    <a:solidFill>
                      <a:schemeClr val="bg2">
                        <a:lumMod val="75000"/>
                      </a:schemeClr>
                    </a:solidFill>
                  </a:tcPr>
                </a:tc>
                <a:tc>
                  <a:txBody>
                    <a:bodyPr/>
                    <a:lstStyle/>
                    <a:p>
                      <a:pPr algn="ctr"/>
                      <a:r>
                        <a:rPr lang="en-GB" sz="1800" dirty="0"/>
                        <a:t>Average</a:t>
                      </a:r>
                    </a:p>
                  </a:txBody>
                  <a:tcPr marL="19050" marR="19050" marT="19060" marB="19060">
                    <a:lnL>
                      <a:noFill/>
                    </a:lnL>
                    <a:lnR>
                      <a:noFill/>
                    </a:lnR>
                    <a:lnB>
                      <a:noFill/>
                    </a:lnB>
                    <a:solidFill>
                      <a:schemeClr val="bg2">
                        <a:lumMod val="75000"/>
                      </a:schemeClr>
                    </a:solidFill>
                  </a:tcPr>
                </a:tc>
                <a:tc>
                  <a:txBody>
                    <a:bodyPr/>
                    <a:lstStyle/>
                    <a:p>
                      <a:pPr algn="ctr"/>
                      <a:r>
                        <a:rPr lang="en-GB" sz="1800" dirty="0"/>
                        <a:t>Fair</a:t>
                      </a:r>
                    </a:p>
                  </a:txBody>
                  <a:tcPr marL="19050" marR="19050" marT="19060" marB="19060">
                    <a:lnL>
                      <a:noFill/>
                    </a:lnL>
                    <a:lnR>
                      <a:noFill/>
                    </a:lnR>
                    <a:lnB>
                      <a:noFill/>
                    </a:lnB>
                    <a:solidFill>
                      <a:schemeClr val="bg2">
                        <a:lumMod val="75000"/>
                      </a:schemeClr>
                    </a:solidFill>
                  </a:tcPr>
                </a:tc>
                <a:tc>
                  <a:txBody>
                    <a:bodyPr/>
                    <a:lstStyle/>
                    <a:p>
                      <a:pPr algn="ctr"/>
                      <a:r>
                        <a:rPr lang="en-GB" sz="1800" dirty="0"/>
                        <a:t>Poor</a:t>
                      </a:r>
                    </a:p>
                  </a:txBody>
                  <a:tcPr marL="19050" marR="19050" marT="19060" marB="19060">
                    <a:lnL>
                      <a:noFill/>
                    </a:lnL>
                    <a:lnR>
                      <a:noFill/>
                    </a:lnR>
                    <a:lnB>
                      <a:noFill/>
                    </a:lnB>
                    <a:solidFill>
                      <a:schemeClr val="bg2">
                        <a:lumMod val="75000"/>
                      </a:schemeClr>
                    </a:solidFill>
                  </a:tcPr>
                </a:tc>
                <a:extLst>
                  <a:ext uri="{0D108BD9-81ED-4DB2-BD59-A6C34878D82A}">
                    <a16:rowId xmlns:a16="http://schemas.microsoft.com/office/drawing/2014/main" val="10000"/>
                  </a:ext>
                </a:extLst>
              </a:tr>
              <a:tr h="339765">
                <a:tc>
                  <a:txBody>
                    <a:bodyPr/>
                    <a:lstStyle/>
                    <a:p>
                      <a:pPr algn="ctr"/>
                      <a:r>
                        <a:rPr lang="en-GB" sz="1800"/>
                        <a:t>Male</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&gt;56</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51-56</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45-50</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39-44</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&lt;39</a:t>
                      </a:r>
                    </a:p>
                  </a:txBody>
                  <a:tcPr marL="19050" marR="19050" marT="19060" marB="19060">
                    <a:lnL>
                      <a:noFill/>
                    </a:lnL>
                    <a:lnR>
                      <a:noFill/>
                    </a:lnR>
                    <a:lnT>
                      <a:noFill/>
                    </a:lnT>
                    <a:lnB>
                      <a:noFill/>
                    </a:lnB>
                    <a:solidFill>
                      <a:schemeClr val="bg2">
                        <a:lumMod val="75000"/>
                      </a:schemeClr>
                    </a:solidFill>
                  </a:tcPr>
                </a:tc>
                <a:extLst>
                  <a:ext uri="{0D108BD9-81ED-4DB2-BD59-A6C34878D82A}">
                    <a16:rowId xmlns:a16="http://schemas.microsoft.com/office/drawing/2014/main" val="10001"/>
                  </a:ext>
                </a:extLst>
              </a:tr>
              <a:tr h="339765">
                <a:tc>
                  <a:txBody>
                    <a:bodyPr/>
                    <a:lstStyle/>
                    <a:p>
                      <a:pPr algn="ctr"/>
                      <a:r>
                        <a:rPr lang="en-GB" sz="1800" dirty="0"/>
                        <a:t>Female</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&gt;36</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dirty="0"/>
                        <a:t>31-36</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dirty="0"/>
                        <a:t>25-30</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a:t>19-24</a:t>
                      </a:r>
                    </a:p>
                  </a:txBody>
                  <a:tcPr marL="19050" marR="19050" marT="19060" marB="19060">
                    <a:lnL>
                      <a:noFill/>
                    </a:lnL>
                    <a:lnR>
                      <a:noFill/>
                    </a:lnR>
                    <a:lnT>
                      <a:noFill/>
                    </a:lnT>
                    <a:lnB>
                      <a:noFill/>
                    </a:lnB>
                    <a:solidFill>
                      <a:schemeClr val="bg2">
                        <a:lumMod val="75000"/>
                      </a:schemeClr>
                    </a:solidFill>
                  </a:tcPr>
                </a:tc>
                <a:tc>
                  <a:txBody>
                    <a:bodyPr/>
                    <a:lstStyle/>
                    <a:p>
                      <a:pPr algn="ctr"/>
                      <a:r>
                        <a:rPr lang="en-GB" sz="1800" dirty="0"/>
                        <a:t>&lt;19</a:t>
                      </a:r>
                    </a:p>
                  </a:txBody>
                  <a:tcPr marL="19050" marR="19050" marT="19060" marB="19060">
                    <a:lnL>
                      <a:noFill/>
                    </a:lnL>
                    <a:lnR>
                      <a:noFill/>
                    </a:lnR>
                    <a:lnT>
                      <a:noFill/>
                    </a:lnT>
                    <a:lnB>
                      <a:noFill/>
                    </a:lnB>
                    <a:solidFill>
                      <a:schemeClr val="bg2">
                        <a:lumMod val="75000"/>
                      </a:schemeClr>
                    </a:solidFill>
                  </a:tcPr>
                </a:tc>
                <a:extLst>
                  <a:ext uri="{0D108BD9-81ED-4DB2-BD59-A6C34878D82A}">
                    <a16:rowId xmlns:a16="http://schemas.microsoft.com/office/drawing/2014/main" val="10002"/>
                  </a:ext>
                </a:extLst>
              </a:tr>
            </a:tbl>
          </a:graphicData>
        </a:graphic>
      </p:graphicFrame>
      <p:sp>
        <p:nvSpPr>
          <p:cNvPr id="3" name="Rectangle 2">
            <a:extLst>
              <a:ext uri="{FF2B5EF4-FFF2-40B4-BE49-F238E27FC236}">
                <a16:creationId xmlns:a16="http://schemas.microsoft.com/office/drawing/2014/main" id="{0FAB256B-C7A0-58D9-4802-CC71AE385397}"/>
              </a:ext>
            </a:extLst>
          </p:cNvPr>
          <p:cNvSpPr>
            <a:spLocks noChangeArrowheads="1"/>
          </p:cNvSpPr>
          <p:nvPr/>
        </p:nvSpPr>
        <p:spPr bwMode="auto">
          <a:xfrm>
            <a:off x="144914" y="3493175"/>
            <a:ext cx="8429625" cy="461963"/>
          </a:xfrm>
          <a:prstGeom prst="rect">
            <a:avLst/>
          </a:prstGeom>
          <a:noFill/>
          <a:ln>
            <a:noFill/>
          </a:ln>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defRPr/>
            </a:pPr>
            <a:r>
              <a:rPr lang="en-GB" altLang="en-US" u="sng" dirty="0">
                <a:latin typeface="+mn-lt"/>
              </a:rPr>
              <a:t>Normative data 16-19 year olds: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FAFAC-2C92-2545-01FB-8CE8CE83287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4EC397-DA52-B139-8304-D981B903F4F0}"/>
              </a:ext>
            </a:extLst>
          </p:cNvPr>
          <p:cNvSpPr>
            <a:spLocks noChangeArrowheads="1"/>
          </p:cNvSpPr>
          <p:nvPr/>
        </p:nvSpPr>
        <p:spPr bwMode="auto">
          <a:xfrm>
            <a:off x="173846" y="3564791"/>
            <a:ext cx="11438050" cy="329320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141414"/>
                </a:solidFill>
                <a:effectLst/>
                <a:latin typeface="ReithSans"/>
              </a:rPr>
              <a:t>Validity and reliability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solidFill>
                <a:srgbClr val="141414"/>
              </a:solidFill>
              <a:effectLst/>
              <a:latin typeface="Reith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141414"/>
                </a:solidFill>
                <a:effectLst/>
                <a:latin typeface="ReithSans"/>
              </a:rPr>
              <a:t>With all of these tests it is essential to judge both the validity and reliability of the process.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solidFill>
                <a:srgbClr val="141414"/>
              </a:solidFill>
              <a:latin typeface="Reith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141414"/>
                </a:solidFill>
                <a:effectLst/>
                <a:latin typeface="ReithSans"/>
              </a:rPr>
              <a:t>Validity refers to the test measuring what is claimed to measure. It is difficult to justify whether the handgrip dynamometer test measures whole body strength rather than just lower arm and hand strength. Likewise, the multi-stage fitness test is a more appropriate test for distance runners compared to swimmers or cyclists as the test involves running.</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solidFill>
                <a:srgbClr val="141414"/>
              </a:solidFill>
              <a:latin typeface="Reith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141414"/>
                </a:solidFill>
                <a:effectLst/>
                <a:latin typeface="ReithSans"/>
              </a:rPr>
              <a:t>Reliability requires that the test should produce similar results each time the test is taken unless there has been a significant change in the fitness level of the participant. It is essential that fitness tests be completed with the scientific  found in experimental practices, especially with regard to the accuracy of timing and measurement.</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3" name="Rectangle 1">
            <a:extLst>
              <a:ext uri="{FF2B5EF4-FFF2-40B4-BE49-F238E27FC236}">
                <a16:creationId xmlns:a16="http://schemas.microsoft.com/office/drawing/2014/main" id="{04D42B88-D91F-8F58-4615-85F31B4628A7}"/>
              </a:ext>
            </a:extLst>
          </p:cNvPr>
          <p:cNvSpPr>
            <a:spLocks noChangeArrowheads="1"/>
          </p:cNvSpPr>
          <p:nvPr/>
        </p:nvSpPr>
        <p:spPr bwMode="auto">
          <a:xfrm>
            <a:off x="173846" y="261773"/>
            <a:ext cx="10975934" cy="28315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141414"/>
                </a:solidFill>
                <a:effectLst/>
                <a:latin typeface="ReithSans"/>
              </a:rPr>
              <a:t>Use of test data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a:ln>
                <a:noFill/>
              </a:ln>
              <a:solidFill>
                <a:srgbClr val="141414"/>
              </a:solidFill>
              <a:effectLst/>
              <a:latin typeface="Reith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141414"/>
                </a:solidFill>
                <a:effectLst/>
                <a:latin typeface="ReithSans"/>
              </a:rPr>
              <a:t>All the fitness tests provide  which can be compared to . These normative scores are indicators of how the participant has performed in comparison to the general population. Fitness tests are only relevant when the scores are compared to normative data.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solidFill>
                <a:srgbClr val="141414"/>
              </a:solidFill>
              <a:latin typeface="Reith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141414"/>
                </a:solidFill>
                <a:effectLst/>
                <a:latin typeface="ReithSans"/>
              </a:rPr>
              <a:t>However, highly trained athletes may find that normative comparisons are no longer relevant to their own progress. An athlete such as Katarina Johnson-Thompson will only be interested in how her fitness data compares to other athletes and specifically to her own previous fitness test performances. As a result, Katarina’s ongoing fitness can be tracked and action can be taken exactly when and where it is needed most.</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8209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27" name="Rectangle 1043">
            <a:extLst>
              <a:ext uri="{FF2B5EF4-FFF2-40B4-BE49-F238E27FC236}">
                <a16:creationId xmlns:a16="http://schemas.microsoft.com/office/drawing/2014/main" id="{4CF9935D-86B7-FC50-1AB7-C1730312A835}"/>
              </a:ext>
            </a:extLst>
          </p:cNvPr>
          <p:cNvSpPr>
            <a:spLocks noChangeArrowheads="1"/>
          </p:cNvSpPr>
          <p:nvPr/>
        </p:nvSpPr>
        <p:spPr bwMode="auto">
          <a:xfrm>
            <a:off x="179613" y="928688"/>
            <a:ext cx="11691257" cy="830262"/>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defRPr/>
            </a:pPr>
            <a:r>
              <a:rPr lang="en-GB" b="0" dirty="0">
                <a:latin typeface="+mn-lt"/>
              </a:rPr>
              <a:t>Data can be presented in a variety of formats; pie chart, bar chart, line graph or in a data table. </a:t>
            </a:r>
          </a:p>
        </p:txBody>
      </p:sp>
      <p:sp>
        <p:nvSpPr>
          <p:cNvPr id="60419" name="Rectangle 15">
            <a:extLst>
              <a:ext uri="{FF2B5EF4-FFF2-40B4-BE49-F238E27FC236}">
                <a16:creationId xmlns:a16="http://schemas.microsoft.com/office/drawing/2014/main" id="{679A77DF-D69F-2BEF-A3AD-ED12DB21053F}"/>
              </a:ext>
            </a:extLst>
          </p:cNvPr>
          <p:cNvSpPr>
            <a:spLocks noChangeArrowheads="1"/>
          </p:cNvSpPr>
          <p:nvPr/>
        </p:nvSpPr>
        <p:spPr bwMode="auto">
          <a:xfrm>
            <a:off x="1919288" y="260350"/>
            <a:ext cx="8640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r>
              <a:rPr lang="en-GB" altLang="en-GB" sz="3200" dirty="0">
                <a:solidFill>
                  <a:srgbClr val="0000FF"/>
                </a:solidFill>
                <a:latin typeface="Calibri" panose="020F0502020204030204" pitchFamily="34" charset="0"/>
              </a:rPr>
              <a:t>Presentation of Data and Recording Units</a:t>
            </a:r>
            <a:endParaRPr lang="en-US" altLang="en-GB" sz="3200" dirty="0">
              <a:solidFill>
                <a:srgbClr val="0000FF"/>
              </a:solidFill>
              <a:latin typeface="Calibri" panose="020F0502020204030204" pitchFamily="34" charset="0"/>
            </a:endParaRPr>
          </a:p>
        </p:txBody>
      </p:sp>
      <p:graphicFrame>
        <p:nvGraphicFramePr>
          <p:cNvPr id="60420" name="Chart 4">
            <a:extLst>
              <a:ext uri="{FF2B5EF4-FFF2-40B4-BE49-F238E27FC236}">
                <a16:creationId xmlns:a16="http://schemas.microsoft.com/office/drawing/2014/main" id="{5FC00554-0C13-E9A3-2A6A-FD8E8261DDBE}"/>
              </a:ext>
            </a:extLst>
          </p:cNvPr>
          <p:cNvGraphicFramePr>
            <a:graphicFrameLocks/>
          </p:cNvGraphicFramePr>
          <p:nvPr>
            <p:extLst>
              <p:ext uri="{D42A27DB-BD31-4B8C-83A1-F6EECF244321}">
                <p14:modId xmlns:p14="http://schemas.microsoft.com/office/powerpoint/2010/main" val="4058774752"/>
              </p:ext>
            </p:extLst>
          </p:nvPr>
        </p:nvGraphicFramePr>
        <p:xfrm>
          <a:off x="5896429" y="2349500"/>
          <a:ext cx="5386613" cy="4116614"/>
        </p:xfrm>
        <a:graphic>
          <a:graphicData uri="http://schemas.openxmlformats.org/presentationml/2006/ole">
            <mc:AlternateContent xmlns:mc="http://schemas.openxmlformats.org/markup-compatibility/2006">
              <mc:Choice xmlns:v="urn:schemas-microsoft-com:vml" Requires="v">
                <p:oleObj name="Chart" r:id="rId3" imgW="7608467" imgH="5078408" progId="Excel.Chart.8">
                  <p:embed/>
                </p:oleObj>
              </mc:Choice>
              <mc:Fallback>
                <p:oleObj name="Chart" r:id="rId3" imgW="7608467" imgH="5078408" progId="Excel.Chart.8">
                  <p:embed/>
                  <p:pic>
                    <p:nvPicPr>
                      <p:cNvPr id="60420" name="Chart 4">
                        <a:extLst>
                          <a:ext uri="{FF2B5EF4-FFF2-40B4-BE49-F238E27FC236}">
                            <a16:creationId xmlns:a16="http://schemas.microsoft.com/office/drawing/2014/main" id="{5FC00554-0C13-E9A3-2A6A-FD8E8261DDB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6429" y="2349500"/>
                        <a:ext cx="5386613" cy="4116614"/>
                      </a:xfrm>
                      <a:prstGeom prst="rect">
                        <a:avLst/>
                      </a:prstGeom>
                      <a:noFill/>
                      <a:ln>
                        <a:noFill/>
                      </a:ln>
                    </p:spPr>
                  </p:pic>
                </p:oleObj>
              </mc:Fallback>
            </mc:AlternateContent>
          </a:graphicData>
        </a:graphic>
      </p:graphicFrame>
      <p:sp>
        <p:nvSpPr>
          <p:cNvPr id="2" name="Rectangle 1">
            <a:extLst>
              <a:ext uri="{FF2B5EF4-FFF2-40B4-BE49-F238E27FC236}">
                <a16:creationId xmlns:a16="http://schemas.microsoft.com/office/drawing/2014/main" id="{D74418AF-6747-20F1-E02D-55EE24E4E03E}"/>
              </a:ext>
            </a:extLst>
          </p:cNvPr>
          <p:cNvSpPr/>
          <p:nvPr/>
        </p:nvSpPr>
        <p:spPr>
          <a:xfrm>
            <a:off x="447221" y="2349500"/>
            <a:ext cx="4941208"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GB" sz="2800" dirty="0"/>
              <a:t>In addition, the units used for a recording may differ.</a:t>
            </a:r>
            <a:br>
              <a:rPr lang="en-GB" sz="2800" dirty="0"/>
            </a:br>
            <a:endParaRPr lang="en-GB" sz="2800" dirty="0"/>
          </a:p>
          <a:p>
            <a:pPr>
              <a:defRPr/>
            </a:pPr>
            <a:r>
              <a:rPr lang="en-GB" sz="2800" dirty="0"/>
              <a:t>Units may be:</a:t>
            </a:r>
          </a:p>
          <a:p>
            <a:pPr marL="342900" indent="-342900">
              <a:buFont typeface="Arial" panose="020B0604020202020204" pitchFamily="34" charset="0"/>
              <a:buChar char="•"/>
              <a:defRPr/>
            </a:pPr>
            <a:r>
              <a:rPr lang="en-GB" sz="2800" dirty="0"/>
              <a:t>Seconds</a:t>
            </a:r>
          </a:p>
          <a:p>
            <a:pPr marL="342900" indent="-342900">
              <a:buFont typeface="Arial" panose="020B0604020202020204" pitchFamily="34" charset="0"/>
              <a:buChar char="•"/>
              <a:defRPr/>
            </a:pPr>
            <a:r>
              <a:rPr lang="en-GB" sz="2800" dirty="0"/>
              <a:t>Minutes</a:t>
            </a:r>
          </a:p>
          <a:p>
            <a:pPr marL="342900" indent="-342900">
              <a:buFont typeface="Arial" panose="020B0604020202020204" pitchFamily="34" charset="0"/>
              <a:buChar char="•"/>
              <a:defRPr/>
            </a:pPr>
            <a:r>
              <a:rPr lang="en-GB" sz="2800" dirty="0"/>
              <a:t>cm</a:t>
            </a:r>
          </a:p>
          <a:p>
            <a:pPr marL="342900" indent="-342900">
              <a:buFont typeface="Arial" panose="020B0604020202020204" pitchFamily="34" charset="0"/>
              <a:buChar char="•"/>
              <a:defRPr/>
            </a:pPr>
            <a:r>
              <a:rPr lang="en-GB" sz="2800" dirty="0"/>
              <a:t>Numbers</a:t>
            </a:r>
          </a:p>
          <a:p>
            <a:pPr marL="342900" indent="-342900">
              <a:buFont typeface="Arial" panose="020B0604020202020204" pitchFamily="34" charset="0"/>
              <a:buChar char="•"/>
              <a:defRPr/>
            </a:pPr>
            <a:r>
              <a:rPr lang="en-GB" sz="2800" dirty="0"/>
              <a:t>Levels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1027">
                                            <p:txEl>
                                              <p:pRg st="0" end="0"/>
                                            </p:txEl>
                                          </p:spTgt>
                                        </p:tgtEl>
                                        <p:attrNameLst>
                                          <p:attrName>style.visibility</p:attrName>
                                        </p:attrNameLst>
                                      </p:cBhvr>
                                      <p:to>
                                        <p:strVal val="visible"/>
                                      </p:to>
                                    </p:set>
                                    <p:animEffect transition="in" filter="wipe(left)">
                                      <p:cBhvr>
                                        <p:cTn id="7" dur="500"/>
                                        <p:tgtEl>
                                          <p:spTgt spid="1710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2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5">
            <a:extLst>
              <a:ext uri="{FF2B5EF4-FFF2-40B4-BE49-F238E27FC236}">
                <a16:creationId xmlns:a16="http://schemas.microsoft.com/office/drawing/2014/main" id="{F1508D2D-F61C-ED3A-9A3A-15647F64200C}"/>
              </a:ext>
            </a:extLst>
          </p:cNvPr>
          <p:cNvSpPr>
            <a:spLocks noChangeArrowheads="1"/>
          </p:cNvSpPr>
          <p:nvPr/>
        </p:nvSpPr>
        <p:spPr bwMode="auto">
          <a:xfrm>
            <a:off x="1991545" y="85778"/>
            <a:ext cx="8640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r>
              <a:rPr lang="en-GB" altLang="en-US" sz="3200" dirty="0">
                <a:solidFill>
                  <a:srgbClr val="0000FF"/>
                </a:solidFill>
                <a:latin typeface="Calibri" panose="020F0502020204030204" pitchFamily="34" charset="0"/>
              </a:rPr>
              <a:t>How data is collected in sporting activities</a:t>
            </a:r>
            <a:endParaRPr lang="en-US" altLang="en-GB" sz="3200" dirty="0">
              <a:solidFill>
                <a:srgbClr val="0000FF"/>
              </a:solidFill>
              <a:latin typeface="Calibri" panose="020F0502020204030204" pitchFamily="34" charset="0"/>
            </a:endParaRPr>
          </a:p>
        </p:txBody>
      </p:sp>
      <p:sp>
        <p:nvSpPr>
          <p:cNvPr id="9" name="Text Box 21">
            <a:extLst>
              <a:ext uri="{FF2B5EF4-FFF2-40B4-BE49-F238E27FC236}">
                <a16:creationId xmlns:a16="http://schemas.microsoft.com/office/drawing/2014/main" id="{232C5ECB-B770-CBAC-9FA1-90CF41DB4B2F}"/>
              </a:ext>
            </a:extLst>
          </p:cNvPr>
          <p:cNvSpPr txBox="1">
            <a:spLocks noChangeArrowheads="1"/>
          </p:cNvSpPr>
          <p:nvPr/>
        </p:nvSpPr>
        <p:spPr bwMode="auto">
          <a:xfrm>
            <a:off x="331803" y="758371"/>
            <a:ext cx="11625941" cy="461665"/>
          </a:xfrm>
          <a:prstGeom prst="rect">
            <a:avLst/>
          </a:prstGeom>
          <a:noFill/>
          <a:ln>
            <a:noFill/>
          </a:ln>
        </p:spPr>
        <p:txBody>
          <a:bodyPr wrap="square">
            <a:spAutoFit/>
          </a:bodyPr>
          <a:lstStyle>
            <a:lvl1pPr>
              <a:defRPr sz="2400" b="1">
                <a:solidFill>
                  <a:schemeClr val="tx1"/>
                </a:solidFill>
                <a:latin typeface="Arial" panose="020B0604020202020204" pitchFamily="34" charset="0"/>
                <a:cs typeface="Arial" panose="020B0604020202020204" pitchFamily="34" charset="0"/>
              </a:defRPr>
            </a:lvl1pPr>
            <a:lvl2pPr marL="742950" indent="-285750">
              <a:defRPr sz="2400" b="1">
                <a:solidFill>
                  <a:schemeClr val="tx1"/>
                </a:solidFill>
                <a:latin typeface="Arial" panose="020B0604020202020204" pitchFamily="34" charset="0"/>
                <a:cs typeface="Arial" panose="020B0604020202020204" pitchFamily="34" charset="0"/>
              </a:defRPr>
            </a:lvl2pPr>
            <a:lvl3pPr marL="1143000" indent="-228600">
              <a:defRPr sz="2400" b="1">
                <a:solidFill>
                  <a:schemeClr val="tx1"/>
                </a:solidFill>
                <a:latin typeface="Arial" panose="020B0604020202020204" pitchFamily="34" charset="0"/>
                <a:cs typeface="Arial" panose="020B0604020202020204" pitchFamily="34" charset="0"/>
              </a:defRPr>
            </a:lvl3pPr>
            <a:lvl4pPr marL="1600200" indent="-228600">
              <a:defRPr sz="2400" b="1">
                <a:solidFill>
                  <a:schemeClr val="tx1"/>
                </a:solidFill>
                <a:latin typeface="Arial" panose="020B0604020202020204" pitchFamily="34" charset="0"/>
                <a:cs typeface="Arial" panose="020B0604020202020204" pitchFamily="34" charset="0"/>
              </a:defRPr>
            </a:lvl4pPr>
            <a:lvl5pPr marL="2057400" indent="-22860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a:defRPr/>
            </a:pPr>
            <a:r>
              <a:rPr lang="en-GB" b="0" dirty="0">
                <a:latin typeface="+mn-lt"/>
              </a:rPr>
              <a:t>Data in sport can be obtained using both </a:t>
            </a:r>
            <a:r>
              <a:rPr lang="en-GB" dirty="0">
                <a:latin typeface="+mn-lt"/>
              </a:rPr>
              <a:t>qualitative</a:t>
            </a:r>
            <a:r>
              <a:rPr lang="en-GB" b="0" dirty="0">
                <a:latin typeface="+mn-lt"/>
              </a:rPr>
              <a:t> and </a:t>
            </a:r>
            <a:r>
              <a:rPr lang="en-GB" dirty="0">
                <a:latin typeface="+mn-lt"/>
              </a:rPr>
              <a:t>quantitative</a:t>
            </a:r>
            <a:r>
              <a:rPr lang="en-GB" b="0" dirty="0">
                <a:latin typeface="+mn-lt"/>
              </a:rPr>
              <a:t> methods.</a:t>
            </a:r>
          </a:p>
        </p:txBody>
      </p:sp>
      <p:graphicFrame>
        <p:nvGraphicFramePr>
          <p:cNvPr id="3" name="Diagram 2">
            <a:extLst>
              <a:ext uri="{FF2B5EF4-FFF2-40B4-BE49-F238E27FC236}">
                <a16:creationId xmlns:a16="http://schemas.microsoft.com/office/drawing/2014/main" id="{7EF6B1C2-4427-E7D7-2B79-5F4D77277A22}"/>
              </a:ext>
            </a:extLst>
          </p:cNvPr>
          <p:cNvGraphicFramePr/>
          <p:nvPr>
            <p:extLst>
              <p:ext uri="{D42A27DB-BD31-4B8C-83A1-F6EECF244321}">
                <p14:modId xmlns:p14="http://schemas.microsoft.com/office/powerpoint/2010/main" val="4161243853"/>
              </p:ext>
            </p:extLst>
          </p:nvPr>
        </p:nvGraphicFramePr>
        <p:xfrm>
          <a:off x="1289957" y="1340767"/>
          <a:ext cx="9797143" cy="6007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17E8AD-4DB3-66E2-1720-C8A91DD72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49" y="3041651"/>
            <a:ext cx="3619452" cy="3590952"/>
          </a:xfrm>
          <a:prstGeom prst="rect">
            <a:avLst/>
          </a:prstGeom>
        </p:spPr>
      </p:pic>
      <p:pic>
        <p:nvPicPr>
          <p:cNvPr id="6" name="Picture 5">
            <a:extLst>
              <a:ext uri="{FF2B5EF4-FFF2-40B4-BE49-F238E27FC236}">
                <a16:creationId xmlns:a16="http://schemas.microsoft.com/office/drawing/2014/main" id="{C7212AF2-F602-1DDC-4320-145905B2F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6298" y="2282520"/>
            <a:ext cx="4423029" cy="4352486"/>
          </a:xfrm>
          <a:prstGeom prst="rect">
            <a:avLst/>
          </a:prstGeom>
        </p:spPr>
      </p:pic>
      <p:pic>
        <p:nvPicPr>
          <p:cNvPr id="8" name="Picture 7">
            <a:extLst>
              <a:ext uri="{FF2B5EF4-FFF2-40B4-BE49-F238E27FC236}">
                <a16:creationId xmlns:a16="http://schemas.microsoft.com/office/drawing/2014/main" id="{3D90974A-29D0-70C2-5D67-4449A2E337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36848" y="55504"/>
            <a:ext cx="3619453" cy="3829886"/>
          </a:xfrm>
          <a:prstGeom prst="rect">
            <a:avLst/>
          </a:prstGeom>
        </p:spPr>
      </p:pic>
      <p:pic>
        <p:nvPicPr>
          <p:cNvPr id="10" name="Picture 9">
            <a:extLst>
              <a:ext uri="{FF2B5EF4-FFF2-40B4-BE49-F238E27FC236}">
                <a16:creationId xmlns:a16="http://schemas.microsoft.com/office/drawing/2014/main" id="{A6162E50-5AE4-5077-E4CE-AB37CCFA6C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938" y="55504"/>
            <a:ext cx="3434430" cy="3956116"/>
          </a:xfrm>
          <a:prstGeom prst="rect">
            <a:avLst/>
          </a:prstGeom>
        </p:spPr>
      </p:pic>
      <p:pic>
        <p:nvPicPr>
          <p:cNvPr id="12" name="Picture 11">
            <a:extLst>
              <a:ext uri="{FF2B5EF4-FFF2-40B4-BE49-F238E27FC236}">
                <a16:creationId xmlns:a16="http://schemas.microsoft.com/office/drawing/2014/main" id="{A765664B-FE36-C77D-8074-3E5E661496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3355" y="222994"/>
            <a:ext cx="4046707" cy="457200"/>
          </a:xfrm>
          <a:prstGeom prst="rect">
            <a:avLst/>
          </a:prstGeom>
        </p:spPr>
      </p:pic>
    </p:spTree>
    <p:extLst>
      <p:ext uri="{BB962C8B-B14F-4D97-AF65-F5344CB8AC3E}">
        <p14:creationId xmlns:p14="http://schemas.microsoft.com/office/powerpoint/2010/main" val="3553917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74680c9d4a4bfb9d05f546411829a88b">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59684977595b47a425feb18d4a61deb0"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85EB5A-C0C0-402C-BA67-5EAA5244A348}">
  <ds:schemaRefs>
    <ds:schemaRef ds:uri="http://schemas.microsoft.com/office/2006/metadata/properties"/>
    <ds:schemaRef ds:uri="http://schemas.microsoft.com/office/infopath/2007/PartnerControls"/>
    <ds:schemaRef ds:uri="85b594ab-9d88-4e98-bdf5-48799910358a"/>
    <ds:schemaRef ds:uri="20d1b514-f229-43fa-8752-0032a1b0613c"/>
  </ds:schemaRefs>
</ds:datastoreItem>
</file>

<file path=customXml/itemProps2.xml><?xml version="1.0" encoding="utf-8"?>
<ds:datastoreItem xmlns:ds="http://schemas.openxmlformats.org/officeDocument/2006/customXml" ds:itemID="{065E00FA-B084-4685-AF97-5AA3F1EB1C27}">
  <ds:schemaRefs>
    <ds:schemaRef ds:uri="http://schemas.microsoft.com/sharepoint/v3/contenttype/forms"/>
  </ds:schemaRefs>
</ds:datastoreItem>
</file>

<file path=customXml/itemProps3.xml><?xml version="1.0" encoding="utf-8"?>
<ds:datastoreItem xmlns:ds="http://schemas.openxmlformats.org/officeDocument/2006/customXml" ds:itemID="{9BF20903-7164-4C68-B8B8-BF0FDF891C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d1b514-f229-43fa-8752-0032a1b0613c"/>
    <ds:schemaRef ds:uri="85b594ab-9d88-4e98-bdf5-487999103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TotalTime>
  <Words>1607</Words>
  <Application>Microsoft Office PowerPoint</Application>
  <PresentationFormat>Widescreen</PresentationFormat>
  <Paragraphs>313</Paragraphs>
  <Slides>17</Slides>
  <Notes>13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Aptos</vt:lpstr>
      <vt:lpstr>Aptos Display</vt:lpstr>
      <vt:lpstr>Arial</vt:lpstr>
      <vt:lpstr>Calibri</vt:lpstr>
      <vt:lpstr>ReithSans</vt:lpstr>
      <vt:lpstr>Times New Roman</vt:lpstr>
      <vt:lpstr>Office Theme</vt:lpstr>
      <vt:lpstr>Chart</vt:lpstr>
      <vt:lpstr>FITNESS TESTING REVISION</vt:lpstr>
      <vt:lpstr>Reasons for Fitness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LDyer (CCHSG)</dc:creator>
  <cp:lastModifiedBy>JStebbing (CCHSG)</cp:lastModifiedBy>
  <cp:revision>2</cp:revision>
  <dcterms:created xsi:type="dcterms:W3CDTF">2025-03-31T13:53:28Z</dcterms:created>
  <dcterms:modified xsi:type="dcterms:W3CDTF">2026-04-20T10:07:26Z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ies>
</file>