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2" r:id="rId2"/>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8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DDE6ADE2-A71F-4B8D-9FC4-6E20B7A32409}" type="datetimeFigureOut">
              <a:rPr lang="en-GB" smtClean="0"/>
              <a:t>29/03/2018</a:t>
            </a:fld>
            <a:endParaRPr lang="en-GB"/>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691063"/>
            <a:ext cx="5438775" cy="4443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92BBA9A6-B8BE-49CF-8876-5FEB657E4957}" type="slidenum">
              <a:rPr lang="en-GB" smtClean="0"/>
              <a:t>‹#›</a:t>
            </a:fld>
            <a:endParaRPr lang="en-GB"/>
          </a:p>
        </p:txBody>
      </p:sp>
    </p:spTree>
    <p:extLst>
      <p:ext uri="{BB962C8B-B14F-4D97-AF65-F5344CB8AC3E}">
        <p14:creationId xmlns:p14="http://schemas.microsoft.com/office/powerpoint/2010/main" val="1134998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19810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74524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904BE-630D-471F-825E-40541D707260}" type="datetimeFigureOut">
              <a:rPr lang="en-GB" smtClean="0"/>
              <a:t>29/03/2018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12531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5904BE-630D-471F-825E-40541D707260}" type="datetimeFigureOut">
              <a:rPr lang="en-GB" smtClean="0"/>
              <a:t>29/03/2018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284900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5904BE-630D-471F-825E-40541D707260}" type="datetimeFigureOut">
              <a:rPr lang="en-GB" smtClean="0"/>
              <a:t>29/03/2018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64692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5904BE-630D-471F-825E-40541D707260}" type="datetimeFigureOut">
              <a:rPr lang="en-GB" smtClean="0"/>
              <a:t>29/03/2018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91922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904BE-630D-471F-825E-40541D707260}" type="datetimeFigureOut">
              <a:rPr lang="en-GB" smtClean="0"/>
              <a:t>29/03/2018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20057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29/03/2018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212979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29/03/2018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36189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409673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55788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904BE-630D-471F-825E-40541D707260}" type="datetimeFigureOut">
              <a:rPr lang="en-GB" smtClean="0"/>
              <a:t>29/03/2018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AAAD2-45EF-4A4B-8B7B-0495C62B8682}" type="slidenum">
              <a:rPr lang="en-GB" smtClean="0"/>
              <a:t>‹#›</a:t>
            </a:fld>
            <a:endParaRPr lang="en-GB"/>
          </a:p>
        </p:txBody>
      </p:sp>
    </p:spTree>
    <p:extLst>
      <p:ext uri="{BB962C8B-B14F-4D97-AF65-F5344CB8AC3E}">
        <p14:creationId xmlns:p14="http://schemas.microsoft.com/office/powerpoint/2010/main" val="4031715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63888" y="2503554"/>
            <a:ext cx="2376264" cy="369332"/>
          </a:xfrm>
          <a:prstGeom prst="rect">
            <a:avLst/>
          </a:prstGeom>
          <a:noFill/>
        </p:spPr>
        <p:txBody>
          <a:bodyPr wrap="square" rtlCol="0">
            <a:spAutoFit/>
          </a:bodyPr>
          <a:lstStyle/>
          <a:p>
            <a:pPr algn="ctr"/>
            <a:r>
              <a:rPr lang="en-GB" b="1" dirty="0" smtClean="0"/>
              <a:t>Ethical Issues</a:t>
            </a:r>
            <a:endParaRPr lang="en-GB" b="1" dirty="0"/>
          </a:p>
        </p:txBody>
      </p:sp>
      <p:sp>
        <p:nvSpPr>
          <p:cNvPr id="15" name="TextBox 14"/>
          <p:cNvSpPr txBox="1"/>
          <p:nvPr/>
        </p:nvSpPr>
        <p:spPr>
          <a:xfrm>
            <a:off x="24150" y="2564905"/>
            <a:ext cx="5843994" cy="5201424"/>
          </a:xfrm>
          <a:prstGeom prst="rect">
            <a:avLst/>
          </a:prstGeom>
          <a:noFill/>
        </p:spPr>
        <p:txBody>
          <a:bodyPr wrap="square" rtlCol="0">
            <a:spAutoFit/>
          </a:bodyPr>
          <a:lstStyle/>
          <a:p>
            <a:r>
              <a:rPr lang="en-GB" sz="1400" b="1" dirty="0" smtClean="0"/>
              <a:t>Performance Enhancing Drugs:</a:t>
            </a:r>
          </a:p>
          <a:p>
            <a:r>
              <a:rPr lang="en-GB" sz="900" b="1" u="sng" dirty="0" smtClean="0"/>
              <a:t>1) Anabolic </a:t>
            </a:r>
            <a:r>
              <a:rPr lang="en-GB" sz="900" b="1" u="sng" dirty="0" smtClean="0"/>
              <a:t>Agents</a:t>
            </a:r>
            <a:r>
              <a:rPr lang="en-GB" sz="900" b="1" u="sng" dirty="0" smtClean="0"/>
              <a:t> </a:t>
            </a:r>
            <a:r>
              <a:rPr lang="en-GB" sz="900" dirty="0" smtClean="0"/>
              <a:t>– </a:t>
            </a:r>
            <a:r>
              <a:rPr lang="en-GB" sz="900" dirty="0" smtClean="0"/>
              <a:t>Drugs that help athlete to train harder and build muscle. </a:t>
            </a:r>
          </a:p>
          <a:p>
            <a:r>
              <a:rPr lang="en-GB" sz="900" b="1" dirty="0" smtClean="0"/>
              <a:t>Advantages: </a:t>
            </a:r>
            <a:r>
              <a:rPr lang="en-GB" sz="900" dirty="0" smtClean="0"/>
              <a:t>Build up body weight, increase size of muscles therefore improving a performers strength, make performer more aggressive and competitive.</a:t>
            </a:r>
          </a:p>
          <a:p>
            <a:r>
              <a:rPr lang="en-GB" sz="900" b="1" dirty="0" smtClean="0"/>
              <a:t>Disadvantages: </a:t>
            </a:r>
            <a:r>
              <a:rPr lang="en-GB" sz="900" dirty="0" smtClean="0"/>
              <a:t>Shrink the testicles of men, cause high blood pressure, damage liver, kidneys and heart. Women may develop more body hair, smaller breasts and a deeper voice.</a:t>
            </a:r>
          </a:p>
          <a:p>
            <a:endParaRPr lang="en-GB" sz="900" dirty="0" smtClean="0"/>
          </a:p>
          <a:p>
            <a:r>
              <a:rPr lang="en-GB" sz="900" b="1" u="sng" dirty="0" smtClean="0"/>
              <a:t>2) Stimulants </a:t>
            </a:r>
            <a:r>
              <a:rPr lang="en-GB" sz="900" b="1" dirty="0" smtClean="0"/>
              <a:t>– </a:t>
            </a:r>
            <a:r>
              <a:rPr lang="en-GB" sz="900" dirty="0" smtClean="0"/>
              <a:t>Make athletes more alert and mask effects of fatigue.</a:t>
            </a:r>
            <a:endParaRPr lang="en-GB" sz="900" dirty="0"/>
          </a:p>
          <a:p>
            <a:r>
              <a:rPr lang="en-GB" sz="900" b="1" dirty="0"/>
              <a:t>Advantages: </a:t>
            </a:r>
            <a:r>
              <a:rPr lang="en-GB" sz="900" dirty="0" smtClean="0"/>
              <a:t>Increase alertness, reduce reaction time, reduce tiredness.</a:t>
            </a:r>
            <a:endParaRPr lang="en-GB" sz="900" dirty="0"/>
          </a:p>
          <a:p>
            <a:r>
              <a:rPr lang="en-GB" sz="900" b="1" dirty="0"/>
              <a:t>Disadvantages: </a:t>
            </a:r>
            <a:r>
              <a:rPr lang="en-GB" sz="900" dirty="0" smtClean="0"/>
              <a:t>Highly addictive, cause high blood pressure, strikes and heart and liver problems. They can also increase the risk of injury because the performer is more tolerant to pain and will continue to train / play with a injury.</a:t>
            </a:r>
          </a:p>
          <a:p>
            <a:endParaRPr lang="en-GB" sz="900" dirty="0"/>
          </a:p>
          <a:p>
            <a:r>
              <a:rPr lang="en-GB" sz="900" b="1" u="sng" dirty="0" smtClean="0"/>
              <a:t>3) Narcotic Analgesics </a:t>
            </a:r>
            <a:r>
              <a:rPr lang="en-GB" sz="900" dirty="0"/>
              <a:t>– </a:t>
            </a:r>
            <a:r>
              <a:rPr lang="en-GB" sz="900" dirty="0" smtClean="0"/>
              <a:t>Painkillers that mask pain caused by injury or fatigue, which can make the injury worse. </a:t>
            </a:r>
            <a:endParaRPr lang="en-GB" sz="900" dirty="0"/>
          </a:p>
          <a:p>
            <a:r>
              <a:rPr lang="en-GB" sz="900" b="1" dirty="0"/>
              <a:t>Advantages: </a:t>
            </a:r>
            <a:r>
              <a:rPr lang="en-GB" sz="900" dirty="0" smtClean="0"/>
              <a:t>Mask pain of an injury.</a:t>
            </a:r>
            <a:endParaRPr lang="en-GB" sz="900" dirty="0"/>
          </a:p>
          <a:p>
            <a:r>
              <a:rPr lang="en-GB" sz="900" b="1" dirty="0"/>
              <a:t>Disadvantages: </a:t>
            </a:r>
            <a:r>
              <a:rPr lang="en-GB" sz="900" dirty="0" smtClean="0"/>
              <a:t>Highly addictive, cause low blood pressure, loss of concentration and can cause constipation.</a:t>
            </a:r>
          </a:p>
          <a:p>
            <a:endParaRPr lang="en-GB" sz="900" dirty="0"/>
          </a:p>
          <a:p>
            <a:r>
              <a:rPr lang="en-GB" sz="900" b="1" u="sng" dirty="0" smtClean="0"/>
              <a:t>4) Peptide Hormones (EPO) </a:t>
            </a:r>
            <a:r>
              <a:rPr lang="en-GB" sz="900" dirty="0" smtClean="0"/>
              <a:t>– Naturally occurring chemicals within the body. EPO increases numbers of red blood cells and therefore improves oxygen delivery to muscles. </a:t>
            </a:r>
            <a:endParaRPr lang="en-GB" sz="900" dirty="0"/>
          </a:p>
          <a:p>
            <a:r>
              <a:rPr lang="en-GB" sz="900" b="1" dirty="0"/>
              <a:t>Advantages: </a:t>
            </a:r>
            <a:r>
              <a:rPr lang="en-GB" sz="900" dirty="0" smtClean="0"/>
              <a:t>Increase the amount of red blood cells in the body therefore increasing the ability of an athlete to transport oxygen to the working muscles during exercise.</a:t>
            </a:r>
            <a:endParaRPr lang="en-GB" sz="900" dirty="0"/>
          </a:p>
          <a:p>
            <a:r>
              <a:rPr lang="en-GB" sz="900" b="1" dirty="0"/>
              <a:t>Disadvantages: </a:t>
            </a:r>
            <a:r>
              <a:rPr lang="en-GB" sz="900" dirty="0" smtClean="0"/>
              <a:t>Thickens blood which makes the heart work harder which increases the risk of strokes and heart attacks.</a:t>
            </a:r>
          </a:p>
          <a:p>
            <a:endParaRPr lang="en-GB" sz="900" dirty="0"/>
          </a:p>
          <a:p>
            <a:r>
              <a:rPr lang="en-GB" sz="900" b="1" u="sng" dirty="0" smtClean="0"/>
              <a:t>5) Diuretics </a:t>
            </a:r>
            <a:r>
              <a:rPr lang="en-GB" sz="900" dirty="0"/>
              <a:t>– </a:t>
            </a:r>
            <a:r>
              <a:rPr lang="en-GB" sz="900" dirty="0" smtClean="0"/>
              <a:t>Drugs that remove fluid from the body. </a:t>
            </a:r>
            <a:endParaRPr lang="en-GB" sz="900" dirty="0"/>
          </a:p>
          <a:p>
            <a:r>
              <a:rPr lang="en-GB" sz="900" b="1" dirty="0"/>
              <a:t>Advantages: </a:t>
            </a:r>
            <a:r>
              <a:rPr lang="en-GB" sz="900" dirty="0" smtClean="0"/>
              <a:t>Helps remove excess water from the body resulting in weight loss. They hide the presence of other illegal substances and speed up their removal from the body.</a:t>
            </a:r>
            <a:endParaRPr lang="en-GB" sz="900" dirty="0"/>
          </a:p>
          <a:p>
            <a:r>
              <a:rPr lang="en-GB" sz="900" b="1" dirty="0"/>
              <a:t>Disadvantages: </a:t>
            </a:r>
            <a:r>
              <a:rPr lang="en-GB" sz="900" dirty="0" smtClean="0"/>
              <a:t>Can cause severe dehydration, low blood pressure and muscle cramps.</a:t>
            </a:r>
            <a:endParaRPr lang="en-GB" sz="900" dirty="0"/>
          </a:p>
          <a:p>
            <a:endParaRPr lang="en-GB" sz="900" dirty="0" smtClean="0"/>
          </a:p>
          <a:p>
            <a:r>
              <a:rPr lang="en-GB" sz="900" b="1" u="sng" dirty="0" smtClean="0"/>
              <a:t>6) Beta Blockers </a:t>
            </a:r>
            <a:r>
              <a:rPr lang="en-GB" sz="900" dirty="0"/>
              <a:t>– </a:t>
            </a:r>
            <a:r>
              <a:rPr lang="en-GB" sz="900" dirty="0" smtClean="0"/>
              <a:t>Drugs taken to calm a performer down by reducing the effects of adrenaline. </a:t>
            </a:r>
            <a:endParaRPr lang="en-GB" sz="900" dirty="0"/>
          </a:p>
          <a:p>
            <a:r>
              <a:rPr lang="en-GB" sz="900" b="1" dirty="0"/>
              <a:t>Advantages: </a:t>
            </a:r>
            <a:r>
              <a:rPr lang="en-GB" sz="900" dirty="0" smtClean="0"/>
              <a:t>Reduce heart rate, muscle tension and blood pressure. This helps a performers precision and accuracy.</a:t>
            </a:r>
            <a:endParaRPr lang="en-GB" sz="900" dirty="0"/>
          </a:p>
          <a:p>
            <a:r>
              <a:rPr lang="en-GB" sz="900" b="1" dirty="0"/>
              <a:t>Disadvantages: </a:t>
            </a:r>
            <a:r>
              <a:rPr lang="en-GB" sz="900" dirty="0" smtClean="0"/>
              <a:t>Can cause nausea, poor blood circulation leading to heart problems and tiredness.</a:t>
            </a:r>
            <a:endParaRPr lang="en-GB" sz="900" dirty="0"/>
          </a:p>
          <a:p>
            <a:endParaRPr lang="en-GB" sz="900" dirty="0"/>
          </a:p>
          <a:p>
            <a:endParaRPr lang="en-GB" sz="1200" dirty="0"/>
          </a:p>
          <a:p>
            <a:endParaRPr lang="en-GB" sz="1200" dirty="0"/>
          </a:p>
          <a:p>
            <a:endParaRPr lang="en-GB" sz="1200" dirty="0" smtClean="0"/>
          </a:p>
          <a:p>
            <a:endParaRPr lang="en-GB" sz="1200" dirty="0" smtClean="0"/>
          </a:p>
        </p:txBody>
      </p:sp>
      <p:sp>
        <p:nvSpPr>
          <p:cNvPr id="18" name="TextBox 17"/>
          <p:cNvSpPr txBox="1"/>
          <p:nvPr/>
        </p:nvSpPr>
        <p:spPr>
          <a:xfrm>
            <a:off x="12674" y="18775"/>
            <a:ext cx="4523322" cy="400110"/>
          </a:xfrm>
          <a:prstGeom prst="rect">
            <a:avLst/>
          </a:prstGeom>
          <a:noFill/>
        </p:spPr>
        <p:txBody>
          <a:bodyPr wrap="square" rtlCol="0">
            <a:spAutoFit/>
          </a:bodyPr>
          <a:lstStyle/>
          <a:p>
            <a:r>
              <a:rPr lang="en-GB" sz="1000" b="1" dirty="0" smtClean="0"/>
              <a:t>Etiquette</a:t>
            </a:r>
            <a:r>
              <a:rPr lang="en-GB" sz="1000" b="1" dirty="0"/>
              <a:t> </a:t>
            </a:r>
            <a:r>
              <a:rPr lang="en-GB" sz="1000" b="1" dirty="0" smtClean="0"/>
              <a:t>= </a:t>
            </a:r>
            <a:r>
              <a:rPr lang="en-GB" sz="1000" dirty="0" smtClean="0"/>
              <a:t>The unwritten rules concerning player behaviour e.g. in football players usually kick the ball out of play when a another player is injured. </a:t>
            </a:r>
            <a:endParaRPr lang="en-GB" sz="1000" dirty="0" smtClean="0"/>
          </a:p>
        </p:txBody>
      </p:sp>
      <p:sp>
        <p:nvSpPr>
          <p:cNvPr id="19" name="TextBox 18"/>
          <p:cNvSpPr txBox="1"/>
          <p:nvPr/>
        </p:nvSpPr>
        <p:spPr>
          <a:xfrm>
            <a:off x="0" y="379814"/>
            <a:ext cx="4523322" cy="415498"/>
          </a:xfrm>
          <a:prstGeom prst="rect">
            <a:avLst/>
          </a:prstGeom>
          <a:noFill/>
        </p:spPr>
        <p:txBody>
          <a:bodyPr wrap="square" rtlCol="0">
            <a:spAutoFit/>
          </a:bodyPr>
          <a:lstStyle/>
          <a:p>
            <a:r>
              <a:rPr lang="en-GB" sz="1000" b="1" dirty="0" smtClean="0"/>
              <a:t>Sportsmanship = </a:t>
            </a:r>
            <a:r>
              <a:rPr lang="en-GB" sz="1000" dirty="0" smtClean="0"/>
              <a:t>Appropriate, polite and fair behaviour while participating in a sporting event e.g. shaking hands with your opponents at the end of a game.</a:t>
            </a:r>
            <a:endParaRPr lang="en-GB" sz="1000" dirty="0" smtClean="0"/>
          </a:p>
        </p:txBody>
      </p:sp>
      <p:sp>
        <p:nvSpPr>
          <p:cNvPr id="20" name="TextBox 19"/>
          <p:cNvSpPr txBox="1"/>
          <p:nvPr/>
        </p:nvSpPr>
        <p:spPr>
          <a:xfrm>
            <a:off x="4531884" y="18775"/>
            <a:ext cx="4523322" cy="400110"/>
          </a:xfrm>
          <a:prstGeom prst="rect">
            <a:avLst/>
          </a:prstGeom>
          <a:noFill/>
        </p:spPr>
        <p:txBody>
          <a:bodyPr wrap="square" rtlCol="0">
            <a:spAutoFit/>
          </a:bodyPr>
          <a:lstStyle/>
          <a:p>
            <a:r>
              <a:rPr lang="en-GB" sz="1000" b="1" dirty="0" smtClean="0"/>
              <a:t>Gamesmanship = </a:t>
            </a:r>
            <a:r>
              <a:rPr lang="en-GB" sz="1000" dirty="0" smtClean="0"/>
              <a:t>The use of dubious methods, that are not strictly illegal, to gain an advantage e.g. time wasting.</a:t>
            </a:r>
            <a:endParaRPr lang="en-GB" sz="1000" dirty="0" smtClean="0"/>
          </a:p>
        </p:txBody>
      </p:sp>
      <p:sp>
        <p:nvSpPr>
          <p:cNvPr id="21" name="TextBox 20"/>
          <p:cNvSpPr txBox="1"/>
          <p:nvPr/>
        </p:nvSpPr>
        <p:spPr>
          <a:xfrm>
            <a:off x="4521266" y="395202"/>
            <a:ext cx="4523322" cy="400110"/>
          </a:xfrm>
          <a:prstGeom prst="rect">
            <a:avLst/>
          </a:prstGeom>
          <a:noFill/>
        </p:spPr>
        <p:txBody>
          <a:bodyPr wrap="square" rtlCol="0">
            <a:spAutoFit/>
          </a:bodyPr>
          <a:lstStyle/>
          <a:p>
            <a:r>
              <a:rPr lang="en-GB" sz="1000" b="1" dirty="0" smtClean="0"/>
              <a:t>Contract to Compete = </a:t>
            </a:r>
            <a:r>
              <a:rPr lang="en-GB" sz="1000" dirty="0" smtClean="0"/>
              <a:t>Agreeing to play by the rules, trying to win but also allowing your opponent to play. </a:t>
            </a:r>
            <a:endParaRPr lang="en-GB" sz="1000" dirty="0" smtClean="0"/>
          </a:p>
        </p:txBody>
      </p:sp>
      <p:sp>
        <p:nvSpPr>
          <p:cNvPr id="22" name="TextBox 21"/>
          <p:cNvSpPr txBox="1"/>
          <p:nvPr/>
        </p:nvSpPr>
        <p:spPr>
          <a:xfrm>
            <a:off x="5779350" y="4581128"/>
            <a:ext cx="3275856" cy="2169825"/>
          </a:xfrm>
          <a:prstGeom prst="rect">
            <a:avLst/>
          </a:prstGeom>
          <a:noFill/>
        </p:spPr>
        <p:txBody>
          <a:bodyPr wrap="square" rtlCol="0">
            <a:spAutoFit/>
          </a:bodyPr>
          <a:lstStyle/>
          <a:p>
            <a:r>
              <a:rPr lang="en-GB" sz="900" b="1" u="sng" dirty="0" smtClean="0"/>
              <a:t>7) Blood Doping </a:t>
            </a:r>
            <a:r>
              <a:rPr lang="en-GB" sz="900" dirty="0"/>
              <a:t>– </a:t>
            </a:r>
            <a:r>
              <a:rPr lang="en-GB" sz="900" dirty="0" smtClean="0"/>
              <a:t>Increasing the number of red blood cells with a athletes blood stream.</a:t>
            </a:r>
          </a:p>
          <a:p>
            <a:r>
              <a:rPr lang="en-GB" sz="900" b="1" dirty="0" smtClean="0"/>
              <a:t>Process: </a:t>
            </a:r>
          </a:p>
          <a:p>
            <a:pPr marL="285750" indent="-285750">
              <a:buAutoNum type="romanLcParenR"/>
            </a:pPr>
            <a:r>
              <a:rPr lang="en-GB" sz="900" dirty="0" smtClean="0"/>
              <a:t>Blood is removed from the athlete and stored in a cold place.</a:t>
            </a:r>
          </a:p>
          <a:p>
            <a:pPr marL="285750" indent="-285750">
              <a:buAutoNum type="romanLcParenR"/>
            </a:pPr>
            <a:r>
              <a:rPr lang="en-GB" sz="900" dirty="0" smtClean="0"/>
              <a:t>The athlete continues to train, allowing his body to naturally replace the blood that has been removed.</a:t>
            </a:r>
          </a:p>
          <a:p>
            <a:pPr marL="285750" indent="-285750">
              <a:buAutoNum type="romanLcParenR"/>
            </a:pPr>
            <a:r>
              <a:rPr lang="en-GB" sz="900" dirty="0" smtClean="0"/>
              <a:t>Before a competition / event the blood originally removed from the athlete is placed back into their body.</a:t>
            </a:r>
            <a:endParaRPr lang="en-GB" sz="900" dirty="0"/>
          </a:p>
          <a:p>
            <a:r>
              <a:rPr lang="en-GB" sz="900" b="1" dirty="0"/>
              <a:t>Advantages: </a:t>
            </a:r>
            <a:r>
              <a:rPr lang="en-GB" sz="900" dirty="0" smtClean="0"/>
              <a:t>Increases a performers red blood cell count therefore allowing them to get more oxygen to their working muscles to create energy.</a:t>
            </a:r>
            <a:endParaRPr lang="en-GB" sz="900" dirty="0"/>
          </a:p>
          <a:p>
            <a:r>
              <a:rPr lang="en-GB" sz="900" b="1" dirty="0"/>
              <a:t>Disadvantages: </a:t>
            </a:r>
            <a:r>
              <a:rPr lang="en-GB" sz="900" dirty="0" smtClean="0"/>
              <a:t>Blood becomes thicker (increase in blood viscosity) which can lead to potential heart attacks or an embolism (a blockage of a blood vessel).</a:t>
            </a:r>
            <a:endParaRPr lang="en-GB" sz="900" dirty="0"/>
          </a:p>
        </p:txBody>
      </p:sp>
      <p:sp>
        <p:nvSpPr>
          <p:cNvPr id="23" name="TextBox 22"/>
          <p:cNvSpPr txBox="1"/>
          <p:nvPr/>
        </p:nvSpPr>
        <p:spPr>
          <a:xfrm>
            <a:off x="6024196" y="1127118"/>
            <a:ext cx="3163770" cy="3416320"/>
          </a:xfrm>
          <a:prstGeom prst="rect">
            <a:avLst/>
          </a:prstGeom>
          <a:noFill/>
        </p:spPr>
        <p:txBody>
          <a:bodyPr wrap="square" rtlCol="0">
            <a:spAutoFit/>
          </a:bodyPr>
          <a:lstStyle/>
          <a:p>
            <a:r>
              <a:rPr lang="en-GB" sz="900" b="1" u="sng" dirty="0" smtClean="0"/>
              <a:t>Advantages of Taking Performance Enhancing Drugs for a Performer</a:t>
            </a:r>
          </a:p>
          <a:p>
            <a:pPr marL="171450" indent="-171450">
              <a:buFont typeface="Arial" panose="020B0604020202020204" pitchFamily="34" charset="0"/>
              <a:buChar char="•"/>
            </a:pPr>
            <a:r>
              <a:rPr lang="en-GB" sz="900" dirty="0" smtClean="0"/>
              <a:t>Increase chance of winning due to higher performance levels.</a:t>
            </a:r>
          </a:p>
          <a:p>
            <a:pPr marL="171450" indent="-171450">
              <a:buFont typeface="Arial" panose="020B0604020202020204" pitchFamily="34" charset="0"/>
              <a:buChar char="•"/>
            </a:pPr>
            <a:r>
              <a:rPr lang="en-GB" sz="900" dirty="0" smtClean="0"/>
              <a:t>More success means more money and a secure life financially.</a:t>
            </a:r>
          </a:p>
          <a:p>
            <a:pPr marL="171450" indent="-171450">
              <a:buFont typeface="Arial" panose="020B0604020202020204" pitchFamily="34" charset="0"/>
              <a:buChar char="•"/>
            </a:pPr>
            <a:r>
              <a:rPr lang="en-GB" sz="900" dirty="0" smtClean="0"/>
              <a:t>Greater recognition or fame for the performer.</a:t>
            </a:r>
          </a:p>
          <a:p>
            <a:r>
              <a:rPr lang="en-GB" sz="900" b="1" u="sng" dirty="0" smtClean="0"/>
              <a:t>Disadvantages </a:t>
            </a:r>
            <a:r>
              <a:rPr lang="en-GB" sz="900" b="1" u="sng" dirty="0"/>
              <a:t>of Taking Performance Enhancing Drugs for a Performer</a:t>
            </a:r>
          </a:p>
          <a:p>
            <a:pPr marL="171450" indent="-171450">
              <a:buFont typeface="Arial" panose="020B0604020202020204" pitchFamily="34" charset="0"/>
              <a:buChar char="•"/>
            </a:pPr>
            <a:r>
              <a:rPr lang="en-GB" sz="900" dirty="0" smtClean="0"/>
              <a:t>Taking PED’s can affect a performers health in a negative way.</a:t>
            </a:r>
          </a:p>
          <a:p>
            <a:pPr marL="171450" indent="-171450">
              <a:buFont typeface="Arial" panose="020B0604020202020204" pitchFamily="34" charset="0"/>
              <a:buChar char="•"/>
            </a:pPr>
            <a:r>
              <a:rPr lang="en-GB" sz="900" dirty="0" smtClean="0"/>
              <a:t>Taking PED’s is cheating and if caught performers will face lengthy bans.</a:t>
            </a:r>
          </a:p>
          <a:p>
            <a:pPr marL="171450" indent="-171450">
              <a:buFont typeface="Arial" panose="020B0604020202020204" pitchFamily="34" charset="0"/>
              <a:buChar char="•"/>
            </a:pPr>
            <a:r>
              <a:rPr lang="en-GB" sz="900" dirty="0" smtClean="0"/>
              <a:t>If caught a performers reputation will be ruined which could effect their income e.g. loss of sponsors, sacked / released from team.</a:t>
            </a:r>
          </a:p>
          <a:p>
            <a:r>
              <a:rPr lang="en-GB" sz="900" b="1" u="sng" dirty="0"/>
              <a:t>Disadvantages of Taking Performance Enhancing Drugs for </a:t>
            </a:r>
            <a:r>
              <a:rPr lang="en-GB" sz="900" b="1" u="sng" dirty="0" smtClean="0"/>
              <a:t>a Sport</a:t>
            </a:r>
            <a:endParaRPr lang="en-GB" sz="900" b="1" u="sng" dirty="0"/>
          </a:p>
          <a:p>
            <a:pPr marL="171450" indent="-171450">
              <a:buFont typeface="Arial" panose="020B0604020202020204" pitchFamily="34" charset="0"/>
              <a:buChar char="•"/>
            </a:pPr>
            <a:r>
              <a:rPr lang="en-GB" sz="900" dirty="0" smtClean="0"/>
              <a:t>Sports lose credibility and gain a ban reputation e.g. cycling.</a:t>
            </a:r>
          </a:p>
          <a:p>
            <a:pPr marL="171450" indent="-171450">
              <a:buFont typeface="Arial" panose="020B0604020202020204" pitchFamily="34" charset="0"/>
              <a:buChar char="•"/>
            </a:pPr>
            <a:r>
              <a:rPr lang="en-GB" sz="900" dirty="0" smtClean="0"/>
              <a:t>Due to this sports find in more difficult to attract sponsors causing less money being invested in the sport (less income).</a:t>
            </a:r>
          </a:p>
          <a:p>
            <a:pPr marL="171450" indent="-171450">
              <a:buFont typeface="Arial" panose="020B0604020202020204" pitchFamily="34" charset="0"/>
              <a:buChar char="•"/>
            </a:pPr>
            <a:r>
              <a:rPr lang="en-GB" sz="900" dirty="0" smtClean="0"/>
              <a:t>Participation rates could fall due to people not wanting to be associated with a sport.</a:t>
            </a:r>
            <a:endParaRPr lang="en-GB" sz="900" dirty="0"/>
          </a:p>
        </p:txBody>
      </p:sp>
      <p:sp>
        <p:nvSpPr>
          <p:cNvPr id="24" name="TextBox 23"/>
          <p:cNvSpPr txBox="1"/>
          <p:nvPr/>
        </p:nvSpPr>
        <p:spPr>
          <a:xfrm>
            <a:off x="107504" y="856663"/>
            <a:ext cx="3190086" cy="1508105"/>
          </a:xfrm>
          <a:prstGeom prst="rect">
            <a:avLst/>
          </a:prstGeom>
          <a:noFill/>
        </p:spPr>
        <p:txBody>
          <a:bodyPr wrap="square" rtlCol="0">
            <a:spAutoFit/>
          </a:bodyPr>
          <a:lstStyle/>
          <a:p>
            <a:r>
              <a:rPr lang="en-GB" sz="1100" b="1" dirty="0" smtClean="0"/>
              <a:t>Spectator Behaviour</a:t>
            </a:r>
          </a:p>
          <a:p>
            <a:r>
              <a:rPr lang="en-GB" sz="900" b="1" u="sng" dirty="0" smtClean="0"/>
              <a:t>Hooliganism</a:t>
            </a:r>
            <a:r>
              <a:rPr lang="en-GB" sz="900" b="1" dirty="0"/>
              <a:t> </a:t>
            </a:r>
            <a:r>
              <a:rPr lang="en-GB" sz="900" b="1" dirty="0" smtClean="0"/>
              <a:t>– </a:t>
            </a:r>
            <a:r>
              <a:rPr lang="en-GB" sz="900" dirty="0" smtClean="0"/>
              <a:t>Rowdy, violent or destructive behaviour.</a:t>
            </a:r>
          </a:p>
          <a:p>
            <a:endParaRPr lang="en-GB" sz="900" b="1" u="sng" dirty="0"/>
          </a:p>
          <a:p>
            <a:r>
              <a:rPr lang="en-GB" sz="900" b="1" u="sng" dirty="0" smtClean="0"/>
              <a:t>Reasons for Hooliganism</a:t>
            </a:r>
          </a:p>
          <a:p>
            <a:pPr marL="171450" indent="-171450">
              <a:buFont typeface="Arial" panose="020B0604020202020204" pitchFamily="34" charset="0"/>
              <a:buChar char="•"/>
            </a:pPr>
            <a:r>
              <a:rPr lang="en-GB" sz="900" dirty="0" smtClean="0"/>
              <a:t>Rivalry between teams e.g. local derby.</a:t>
            </a:r>
          </a:p>
          <a:p>
            <a:pPr marL="171450" indent="-171450">
              <a:buFont typeface="Arial" panose="020B0604020202020204" pitchFamily="34" charset="0"/>
              <a:buChar char="•"/>
            </a:pPr>
            <a:r>
              <a:rPr lang="en-GB" sz="900" dirty="0" smtClean="0"/>
              <a:t>Alcohol consumption</a:t>
            </a:r>
          </a:p>
          <a:p>
            <a:pPr marL="171450" indent="-171450">
              <a:buFont typeface="Arial" panose="020B0604020202020204" pitchFamily="34" charset="0"/>
              <a:buChar char="•"/>
            </a:pPr>
            <a:r>
              <a:rPr lang="en-GB" sz="900" dirty="0" smtClean="0"/>
              <a:t>Gang culture</a:t>
            </a:r>
          </a:p>
          <a:p>
            <a:pPr marL="171450" indent="-171450">
              <a:buFont typeface="Arial" panose="020B0604020202020204" pitchFamily="34" charset="0"/>
              <a:buChar char="•"/>
            </a:pPr>
            <a:r>
              <a:rPr lang="en-GB" sz="900" dirty="0" smtClean="0"/>
              <a:t>Growing frustration either at own teams performance or some referee decisions.</a:t>
            </a:r>
          </a:p>
          <a:p>
            <a:pPr marL="171450" indent="-171450">
              <a:buFont typeface="Arial" panose="020B0604020202020204" pitchFamily="34" charset="0"/>
              <a:buChar char="•"/>
            </a:pPr>
            <a:r>
              <a:rPr lang="en-GB" sz="900" dirty="0" smtClean="0"/>
              <a:t>Ritualised behaviour to show own masculinity</a:t>
            </a:r>
          </a:p>
        </p:txBody>
      </p:sp>
      <p:sp>
        <p:nvSpPr>
          <p:cNvPr id="25" name="TextBox 24"/>
          <p:cNvSpPr txBox="1"/>
          <p:nvPr/>
        </p:nvSpPr>
        <p:spPr>
          <a:xfrm>
            <a:off x="2971299" y="897493"/>
            <a:ext cx="3080869" cy="1477328"/>
          </a:xfrm>
          <a:prstGeom prst="rect">
            <a:avLst/>
          </a:prstGeom>
          <a:noFill/>
        </p:spPr>
        <p:txBody>
          <a:bodyPr wrap="square" rtlCol="0">
            <a:spAutoFit/>
          </a:bodyPr>
          <a:lstStyle/>
          <a:p>
            <a:r>
              <a:rPr lang="en-GB" sz="900" b="1" u="sng" dirty="0" smtClean="0"/>
              <a:t>Combating Hooliganism</a:t>
            </a:r>
            <a:r>
              <a:rPr lang="en-GB" sz="900" b="1" dirty="0" smtClean="0"/>
              <a:t> </a:t>
            </a:r>
          </a:p>
          <a:p>
            <a:pPr marL="171450" indent="-171450">
              <a:buFont typeface="Arial" panose="020B0604020202020204" pitchFamily="34" charset="0"/>
              <a:buChar char="•"/>
            </a:pPr>
            <a:r>
              <a:rPr lang="en-GB" sz="900" dirty="0" smtClean="0"/>
              <a:t>Prevention of known hooligans being at matches / events.</a:t>
            </a:r>
          </a:p>
          <a:p>
            <a:pPr marL="171450" indent="-171450">
              <a:buFont typeface="Arial" panose="020B0604020202020204" pitchFamily="34" charset="0"/>
              <a:buChar char="•"/>
            </a:pPr>
            <a:r>
              <a:rPr lang="en-GB" sz="900" dirty="0" smtClean="0"/>
              <a:t>Alcohol bans in and around grounds.</a:t>
            </a:r>
          </a:p>
          <a:p>
            <a:pPr marL="171450" indent="-171450">
              <a:buFont typeface="Arial" panose="020B0604020202020204" pitchFamily="34" charset="0"/>
              <a:buChar char="•"/>
            </a:pPr>
            <a:r>
              <a:rPr lang="en-GB" sz="900" dirty="0" smtClean="0"/>
              <a:t>Early kick offs to prevent the excessive consumption of alcohol prior to the game.</a:t>
            </a:r>
          </a:p>
          <a:p>
            <a:pPr marL="171450" indent="-171450">
              <a:buFont typeface="Arial" panose="020B0604020202020204" pitchFamily="34" charset="0"/>
              <a:buChar char="•"/>
            </a:pPr>
            <a:r>
              <a:rPr lang="en-GB" sz="900" dirty="0" smtClean="0"/>
              <a:t>Segregation of fans </a:t>
            </a:r>
          </a:p>
          <a:p>
            <a:pPr marL="171450" indent="-171450">
              <a:buFont typeface="Arial" panose="020B0604020202020204" pitchFamily="34" charset="0"/>
              <a:buChar char="•"/>
            </a:pPr>
            <a:r>
              <a:rPr lang="en-GB" sz="900" dirty="0" smtClean="0"/>
              <a:t>Policing and stewarding improves crowd control.</a:t>
            </a:r>
          </a:p>
          <a:p>
            <a:pPr marL="171450" indent="-171450">
              <a:buFont typeface="Arial" panose="020B0604020202020204" pitchFamily="34" charset="0"/>
              <a:buChar char="•"/>
            </a:pPr>
            <a:r>
              <a:rPr lang="en-GB" sz="900" dirty="0" smtClean="0"/>
              <a:t>Use of CCTV cameras at grounds allows spectators to be monitored.</a:t>
            </a:r>
          </a:p>
          <a:p>
            <a:pPr marL="171450" indent="-171450">
              <a:buFont typeface="Arial" panose="020B0604020202020204" pitchFamily="34" charset="0"/>
              <a:buChar char="•"/>
            </a:pPr>
            <a:r>
              <a:rPr lang="en-GB" sz="900" dirty="0" smtClean="0"/>
              <a:t>Banning fans for poor behaviour and acts of hooliganism. </a:t>
            </a:r>
          </a:p>
        </p:txBody>
      </p:sp>
    </p:spTree>
    <p:extLst>
      <p:ext uri="{BB962C8B-B14F-4D97-AF65-F5344CB8AC3E}">
        <p14:creationId xmlns:p14="http://schemas.microsoft.com/office/powerpoint/2010/main" val="2220488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9303A7F-7B27-4014-B9CD-11F5B64EA2E6}"/>
</file>

<file path=customXml/itemProps2.xml><?xml version="1.0" encoding="utf-8"?>
<ds:datastoreItem xmlns:ds="http://schemas.openxmlformats.org/officeDocument/2006/customXml" ds:itemID="{B5A44821-C074-4F93-8B7C-5995EB25215A}"/>
</file>

<file path=customXml/itemProps3.xml><?xml version="1.0" encoding="utf-8"?>
<ds:datastoreItem xmlns:ds="http://schemas.openxmlformats.org/officeDocument/2006/customXml" ds:itemID="{20D119D2-48A9-4C8F-B121-19F951EC8F02}"/>
</file>

<file path=docProps/app.xml><?xml version="1.0" encoding="utf-8"?>
<Properties xmlns="http://schemas.openxmlformats.org/officeDocument/2006/extended-properties" xmlns:vt="http://schemas.openxmlformats.org/officeDocument/2006/docPropsVTypes">
  <TotalTime>748</TotalTime>
  <Words>880</Words>
  <Application>Microsoft Office PowerPoint</Application>
  <PresentationFormat>On-screen Show (4:3)</PresentationFormat>
  <Paragraphs>68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Hodgson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Paul Egan</cp:lastModifiedBy>
  <cp:revision>72</cp:revision>
  <cp:lastPrinted>2016-05-12T07:25:34Z</cp:lastPrinted>
  <dcterms:created xsi:type="dcterms:W3CDTF">2015-05-14T06:37:39Z</dcterms:created>
  <dcterms:modified xsi:type="dcterms:W3CDTF">2018-03-29T12:20:53Z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