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4" r:id="rId2"/>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DDE6ADE2-A71F-4B8D-9FC4-6E20B7A32409}" type="datetimeFigureOut">
              <a:rPr lang="en-GB" smtClean="0"/>
              <a:t>18/03/2018</a:t>
            </a:fld>
            <a:endParaRPr lang="en-GB"/>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92BBA9A6-B8BE-49CF-8876-5FEB657E4957}" type="slidenum">
              <a:rPr lang="en-GB" smtClean="0"/>
              <a:t>‹#›</a:t>
            </a:fld>
            <a:endParaRPr lang="en-GB"/>
          </a:p>
        </p:txBody>
      </p:sp>
    </p:spTree>
    <p:extLst>
      <p:ext uri="{BB962C8B-B14F-4D97-AF65-F5344CB8AC3E}">
        <p14:creationId xmlns:p14="http://schemas.microsoft.com/office/powerpoint/2010/main" val="1134998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19810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74524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12531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28490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5904BE-630D-471F-825E-40541D707260}" type="datetimeFigureOut">
              <a:rPr lang="en-GB" smtClean="0"/>
              <a:t>18/03/2018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64692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5904BE-630D-471F-825E-40541D707260}" type="datetimeFigureOut">
              <a:rPr lang="en-GB" smtClean="0"/>
              <a:t>18/03/2018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91922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904BE-630D-471F-825E-40541D707260}" type="datetimeFigureOut">
              <a:rPr lang="en-GB" smtClean="0"/>
              <a:t>18/03/2018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20057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1212979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5904BE-630D-471F-825E-40541D707260}" type="datetimeFigureOut">
              <a:rPr lang="en-GB" smtClean="0"/>
              <a:t>18/03/2018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336189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409673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5904BE-630D-471F-825E-40541D707260}" type="datetimeFigureOut">
              <a:rPr lang="en-GB" smtClean="0"/>
              <a:t>18/03/2018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7AAAD2-45EF-4A4B-8B7B-0495C62B8682}" type="slidenum">
              <a:rPr lang="en-GB" smtClean="0"/>
              <a:t>‹#›</a:t>
            </a:fld>
            <a:endParaRPr lang="en-GB"/>
          </a:p>
        </p:txBody>
      </p:sp>
    </p:spTree>
    <p:extLst>
      <p:ext uri="{BB962C8B-B14F-4D97-AF65-F5344CB8AC3E}">
        <p14:creationId xmlns:p14="http://schemas.microsoft.com/office/powerpoint/2010/main" val="55788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904BE-630D-471F-825E-40541D707260}" type="datetimeFigureOut">
              <a:rPr lang="en-GB" smtClean="0"/>
              <a:t>18/03/2018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AAAD2-45EF-4A4B-8B7B-0495C62B8682}" type="slidenum">
              <a:rPr lang="en-GB" smtClean="0"/>
              <a:t>‹#›</a:t>
            </a:fld>
            <a:endParaRPr lang="en-GB"/>
          </a:p>
        </p:txBody>
      </p:sp>
    </p:spTree>
    <p:extLst>
      <p:ext uri="{BB962C8B-B14F-4D97-AF65-F5344CB8AC3E}">
        <p14:creationId xmlns:p14="http://schemas.microsoft.com/office/powerpoint/2010/main" val="4031715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19871" y="2620995"/>
            <a:ext cx="2376264" cy="923330"/>
          </a:xfrm>
          <a:prstGeom prst="rect">
            <a:avLst/>
          </a:prstGeom>
          <a:noFill/>
        </p:spPr>
        <p:txBody>
          <a:bodyPr wrap="square" rtlCol="0">
            <a:spAutoFit/>
          </a:bodyPr>
          <a:lstStyle/>
          <a:p>
            <a:pPr algn="ctr"/>
            <a:r>
              <a:rPr lang="en-GB" b="1" dirty="0" smtClean="0"/>
              <a:t>Arousal, Aggression, Motivation and Personality Types</a:t>
            </a:r>
            <a:endParaRPr lang="en-GB" b="1" dirty="0"/>
          </a:p>
        </p:txBody>
      </p:sp>
      <p:sp>
        <p:nvSpPr>
          <p:cNvPr id="5" name="TextBox 4"/>
          <p:cNvSpPr txBox="1"/>
          <p:nvPr/>
        </p:nvSpPr>
        <p:spPr>
          <a:xfrm>
            <a:off x="224816" y="116632"/>
            <a:ext cx="2618992" cy="761747"/>
          </a:xfrm>
          <a:prstGeom prst="rect">
            <a:avLst/>
          </a:prstGeom>
          <a:noFill/>
        </p:spPr>
        <p:txBody>
          <a:bodyPr wrap="square" rtlCol="0">
            <a:spAutoFit/>
          </a:bodyPr>
          <a:lstStyle/>
          <a:p>
            <a:r>
              <a:rPr lang="en-GB" sz="1200" b="1" dirty="0" smtClean="0"/>
              <a:t>Arousal</a:t>
            </a:r>
            <a:r>
              <a:rPr lang="en-GB" sz="1200" b="1" dirty="0" smtClean="0"/>
              <a:t>:</a:t>
            </a:r>
            <a:endParaRPr lang="en-GB" sz="1200" b="1" dirty="0" smtClean="0"/>
          </a:p>
          <a:p>
            <a:r>
              <a:rPr lang="en-GB" sz="1000" dirty="0" smtClean="0"/>
              <a:t>Physical and mental state of alertness / excitement varying from deep sleep to intense excitement</a:t>
            </a:r>
            <a:endParaRPr lang="en-GB" sz="1000" dirty="0"/>
          </a:p>
        </p:txBody>
      </p:sp>
      <p:sp>
        <p:nvSpPr>
          <p:cNvPr id="17" name="TextBox 16"/>
          <p:cNvSpPr txBox="1"/>
          <p:nvPr/>
        </p:nvSpPr>
        <p:spPr>
          <a:xfrm>
            <a:off x="3563888" y="45315"/>
            <a:ext cx="1187624" cy="230832"/>
          </a:xfrm>
          <a:prstGeom prst="rect">
            <a:avLst/>
          </a:prstGeom>
          <a:noFill/>
        </p:spPr>
        <p:txBody>
          <a:bodyPr wrap="square" rtlCol="0">
            <a:spAutoFit/>
          </a:bodyPr>
          <a:lstStyle/>
          <a:p>
            <a:r>
              <a:rPr lang="en-GB" sz="900" b="1" dirty="0" smtClean="0"/>
              <a:t>Inverted U Theory</a:t>
            </a:r>
            <a:endParaRPr lang="en-GB" sz="700" dirty="0"/>
          </a:p>
        </p:txBody>
      </p:sp>
      <p:pic>
        <p:nvPicPr>
          <p:cNvPr id="8" name="Picture 2" descr="Image result for inverted u the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76147"/>
            <a:ext cx="2847975" cy="160972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627784" y="1847400"/>
            <a:ext cx="3384376" cy="784830"/>
          </a:xfrm>
          <a:prstGeom prst="rect">
            <a:avLst/>
          </a:prstGeom>
          <a:noFill/>
        </p:spPr>
        <p:txBody>
          <a:bodyPr wrap="square" rtlCol="0">
            <a:spAutoFit/>
          </a:bodyPr>
          <a:lstStyle/>
          <a:p>
            <a:r>
              <a:rPr lang="en-GB" sz="900" b="1" dirty="0" smtClean="0"/>
              <a:t>Explaining the inverted U theory and its link to performance levels</a:t>
            </a:r>
            <a:r>
              <a:rPr lang="en-GB" sz="900" dirty="0" smtClean="0"/>
              <a:t>: </a:t>
            </a:r>
          </a:p>
          <a:p>
            <a:pPr marL="171450" indent="-171450">
              <a:buFont typeface="Arial" panose="020B0604020202020204" pitchFamily="34" charset="0"/>
              <a:buChar char="•"/>
            </a:pPr>
            <a:r>
              <a:rPr lang="en-GB" sz="900" dirty="0" smtClean="0"/>
              <a:t>As arousal levels increase so does performance.</a:t>
            </a:r>
          </a:p>
          <a:p>
            <a:pPr marL="171450" indent="-171450">
              <a:buFont typeface="Arial" panose="020B0604020202020204" pitchFamily="34" charset="0"/>
              <a:buChar char="•"/>
            </a:pPr>
            <a:r>
              <a:rPr lang="en-GB" sz="900" dirty="0" smtClean="0"/>
              <a:t>Up to the optimal level where performance is high.</a:t>
            </a:r>
          </a:p>
          <a:p>
            <a:pPr marL="171450" indent="-171450">
              <a:buFont typeface="Arial" panose="020B0604020202020204" pitchFamily="34" charset="0"/>
              <a:buChar char="•"/>
            </a:pPr>
            <a:r>
              <a:rPr lang="en-GB" sz="900" dirty="0" smtClean="0"/>
              <a:t>If arousal continues to increase further, performance will decrease as the performer will become over aroused.</a:t>
            </a:r>
            <a:endParaRPr lang="en-GB" sz="900" dirty="0" smtClean="0"/>
          </a:p>
        </p:txBody>
      </p:sp>
      <p:sp>
        <p:nvSpPr>
          <p:cNvPr id="21" name="TextBox 20"/>
          <p:cNvSpPr txBox="1"/>
          <p:nvPr/>
        </p:nvSpPr>
        <p:spPr>
          <a:xfrm>
            <a:off x="5689348" y="98942"/>
            <a:ext cx="3312368" cy="1061829"/>
          </a:xfrm>
          <a:prstGeom prst="rect">
            <a:avLst/>
          </a:prstGeom>
          <a:noFill/>
        </p:spPr>
        <p:txBody>
          <a:bodyPr wrap="square" rtlCol="0">
            <a:spAutoFit/>
          </a:bodyPr>
          <a:lstStyle/>
          <a:p>
            <a:r>
              <a:rPr lang="en-GB" sz="900" b="1" u="sng" dirty="0" smtClean="0"/>
              <a:t>Varying Optimal Arousal Levels</a:t>
            </a:r>
          </a:p>
          <a:p>
            <a:endParaRPr lang="en-GB" sz="900" dirty="0" smtClean="0"/>
          </a:p>
          <a:p>
            <a:r>
              <a:rPr lang="en-GB" sz="900" b="1" dirty="0" smtClean="0"/>
              <a:t>Fine Skills </a:t>
            </a:r>
            <a:r>
              <a:rPr lang="en-GB" sz="900" dirty="0" smtClean="0"/>
              <a:t>that involve precise movements (linked to accuracy) require a low optimal level of arousal.</a:t>
            </a:r>
          </a:p>
          <a:p>
            <a:endParaRPr lang="en-GB" sz="900" dirty="0" smtClean="0"/>
          </a:p>
          <a:p>
            <a:r>
              <a:rPr lang="en-GB" sz="900" b="1" dirty="0" smtClean="0"/>
              <a:t>Gross skills</a:t>
            </a:r>
            <a:r>
              <a:rPr lang="en-GB" sz="900" dirty="0" smtClean="0"/>
              <a:t> that involve large muscle movements ( linked to power and strength) require a high level of arousal.</a:t>
            </a:r>
            <a:endParaRPr lang="en-GB" sz="900" dirty="0" smtClean="0"/>
          </a:p>
        </p:txBody>
      </p:sp>
      <p:pic>
        <p:nvPicPr>
          <p:cNvPr id="1028" name="Picture 4"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5547" y="1160771"/>
            <a:ext cx="3174905" cy="164946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8948" y="891466"/>
            <a:ext cx="2618992" cy="3354765"/>
          </a:xfrm>
          <a:prstGeom prst="rect">
            <a:avLst/>
          </a:prstGeom>
          <a:noFill/>
        </p:spPr>
        <p:txBody>
          <a:bodyPr wrap="square" rtlCol="0">
            <a:spAutoFit/>
          </a:bodyPr>
          <a:lstStyle/>
          <a:p>
            <a:r>
              <a:rPr lang="en-GB" sz="900" b="1" dirty="0" smtClean="0"/>
              <a:t>Controlling Arousal Levels:</a:t>
            </a:r>
            <a:endParaRPr lang="en-GB" sz="900" b="1" dirty="0" smtClean="0"/>
          </a:p>
          <a:p>
            <a:endParaRPr lang="en-GB" sz="900" dirty="0"/>
          </a:p>
          <a:p>
            <a:pPr marL="171450" indent="-171450">
              <a:buFont typeface="Arial" panose="020B0604020202020204" pitchFamily="34" charset="0"/>
              <a:buChar char="•"/>
            </a:pPr>
            <a:r>
              <a:rPr lang="en-GB" sz="900" b="1" dirty="0" smtClean="0"/>
              <a:t>Deep breathing</a:t>
            </a:r>
            <a:r>
              <a:rPr lang="en-GB" sz="900" dirty="0" smtClean="0"/>
              <a:t> is a </a:t>
            </a:r>
            <a:r>
              <a:rPr lang="en-GB" sz="900" u="sng" dirty="0" smtClean="0"/>
              <a:t>physical</a:t>
            </a:r>
            <a:r>
              <a:rPr lang="en-GB" sz="900" dirty="0" smtClean="0"/>
              <a:t> / somatic technique which involves the performer </a:t>
            </a:r>
            <a:r>
              <a:rPr lang="en-GB" sz="900" u="sng" dirty="0" smtClean="0"/>
              <a:t>exaggerating</a:t>
            </a:r>
            <a:r>
              <a:rPr lang="en-GB" sz="900" dirty="0" smtClean="0"/>
              <a:t> their  breaths in and out. </a:t>
            </a:r>
          </a:p>
          <a:p>
            <a:pPr marL="171450" indent="-171450">
              <a:buFont typeface="Arial" panose="020B0604020202020204" pitchFamily="34" charset="0"/>
              <a:buChar char="•"/>
            </a:pPr>
            <a:r>
              <a:rPr lang="en-GB" sz="900" b="1" dirty="0" smtClean="0"/>
              <a:t>Mental rehearsal, visualisation and imagery</a:t>
            </a:r>
            <a:r>
              <a:rPr lang="en-GB" sz="900" dirty="0" smtClean="0"/>
              <a:t> are all </a:t>
            </a:r>
            <a:r>
              <a:rPr lang="en-GB" sz="900" u="sng" dirty="0" smtClean="0"/>
              <a:t>cognitive</a:t>
            </a:r>
            <a:r>
              <a:rPr lang="en-GB" sz="900" dirty="0" smtClean="0"/>
              <a:t> techniques done in the performers mind to control arousal. </a:t>
            </a:r>
            <a:r>
              <a:rPr lang="en-GB" sz="900" u="sng" dirty="0" smtClean="0"/>
              <a:t>Mental rehearsal </a:t>
            </a:r>
            <a:r>
              <a:rPr lang="en-GB" sz="900" dirty="0" smtClean="0"/>
              <a:t>involves the performer </a:t>
            </a:r>
            <a:r>
              <a:rPr lang="en-GB" sz="900" u="sng" dirty="0" smtClean="0"/>
              <a:t>picturing themselves </a:t>
            </a:r>
            <a:r>
              <a:rPr lang="en-GB" sz="900" dirty="0" smtClean="0"/>
              <a:t>performing the skill perfectly before attempting it e.g. goal kick in rugby. </a:t>
            </a:r>
            <a:r>
              <a:rPr lang="en-GB" sz="900" u="sng" dirty="0" smtClean="0"/>
              <a:t>Visualisation and imagery </a:t>
            </a:r>
            <a:r>
              <a:rPr lang="en-GB" sz="900" dirty="0" smtClean="0"/>
              <a:t>involves the performer imagining themselves in a </a:t>
            </a:r>
            <a:r>
              <a:rPr lang="en-GB" sz="900" u="sng" dirty="0" smtClean="0"/>
              <a:t>calm, relaxing environment</a:t>
            </a:r>
            <a:r>
              <a:rPr lang="en-GB" sz="900" dirty="0" smtClean="0"/>
              <a:t>.</a:t>
            </a:r>
          </a:p>
          <a:p>
            <a:pPr marL="171450" indent="-171450">
              <a:buFont typeface="Arial" panose="020B0604020202020204" pitchFamily="34" charset="0"/>
              <a:buChar char="•"/>
            </a:pPr>
            <a:r>
              <a:rPr lang="en-GB" sz="900" b="1" dirty="0" smtClean="0"/>
              <a:t>Positive self-talk </a:t>
            </a:r>
            <a:r>
              <a:rPr lang="en-GB" sz="900" dirty="0" smtClean="0"/>
              <a:t>is </a:t>
            </a:r>
            <a:r>
              <a:rPr lang="en-GB" sz="900" u="sng" dirty="0" smtClean="0"/>
              <a:t>a mental / cognitive </a:t>
            </a:r>
            <a:r>
              <a:rPr lang="en-GB" sz="900" dirty="0" smtClean="0"/>
              <a:t>technique whereby the </a:t>
            </a:r>
            <a:r>
              <a:rPr lang="en-GB" sz="900" u="sng" dirty="0" smtClean="0"/>
              <a:t>performer talks to themselves </a:t>
            </a:r>
            <a:r>
              <a:rPr lang="en-GB" sz="900" dirty="0" smtClean="0"/>
              <a:t>in their head. This </a:t>
            </a:r>
            <a:r>
              <a:rPr lang="en-GB" sz="900" u="sng" dirty="0" smtClean="0"/>
              <a:t>reassures</a:t>
            </a:r>
            <a:r>
              <a:rPr lang="en-GB" sz="900" dirty="0" smtClean="0"/>
              <a:t> the performer that they can do it or that they are doing well.</a:t>
            </a:r>
            <a:endParaRPr lang="en-GB" sz="900" b="1" dirty="0"/>
          </a:p>
          <a:p>
            <a:pPr marL="171450" indent="-171450">
              <a:buFont typeface="Arial" panose="020B0604020202020204" pitchFamily="34" charset="0"/>
              <a:buChar char="•"/>
            </a:pPr>
            <a:endParaRPr lang="en-GB" sz="900" dirty="0" smtClean="0"/>
          </a:p>
          <a:p>
            <a:pPr marL="171450" indent="-171450">
              <a:buFont typeface="Arial" panose="020B0604020202020204" pitchFamily="34" charset="0"/>
              <a:buChar char="•"/>
            </a:pPr>
            <a:r>
              <a:rPr lang="en-GB" sz="900" dirty="0" smtClean="0"/>
              <a:t>All the methods help </a:t>
            </a:r>
            <a:r>
              <a:rPr lang="en-GB" sz="900" dirty="0"/>
              <a:t>the </a:t>
            </a:r>
            <a:r>
              <a:rPr lang="en-GB" sz="900" dirty="0" smtClean="0"/>
              <a:t>performer </a:t>
            </a:r>
            <a:r>
              <a:rPr lang="en-GB" sz="900" dirty="0"/>
              <a:t>control their arousal and focus their thoughts on the task ahead of them</a:t>
            </a:r>
          </a:p>
          <a:p>
            <a:pPr marL="171450" indent="-171450">
              <a:buFont typeface="Arial" panose="020B0604020202020204" pitchFamily="34" charset="0"/>
              <a:buChar char="•"/>
            </a:pPr>
            <a:endParaRPr lang="en-GB" sz="500" dirty="0" smtClean="0"/>
          </a:p>
        </p:txBody>
      </p:sp>
      <p:sp>
        <p:nvSpPr>
          <p:cNvPr id="23" name="TextBox 22"/>
          <p:cNvSpPr txBox="1"/>
          <p:nvPr/>
        </p:nvSpPr>
        <p:spPr>
          <a:xfrm>
            <a:off x="5840811" y="2873866"/>
            <a:ext cx="3384376" cy="1223412"/>
          </a:xfrm>
          <a:prstGeom prst="rect">
            <a:avLst/>
          </a:prstGeom>
          <a:noFill/>
        </p:spPr>
        <p:txBody>
          <a:bodyPr wrap="square" rtlCol="0">
            <a:spAutoFit/>
          </a:bodyPr>
          <a:lstStyle/>
          <a:p>
            <a:r>
              <a:rPr lang="en-GB" sz="1050" b="1" u="sng" dirty="0" smtClean="0"/>
              <a:t>Aggression</a:t>
            </a:r>
          </a:p>
          <a:p>
            <a:endParaRPr lang="en-GB" sz="900" b="1" dirty="0"/>
          </a:p>
          <a:p>
            <a:pPr marL="171450" indent="-171450">
              <a:buFont typeface="Arial" panose="020B0604020202020204" pitchFamily="34" charset="0"/>
              <a:buChar char="•"/>
            </a:pPr>
            <a:r>
              <a:rPr lang="en-GB" sz="900" b="1" dirty="0" smtClean="0"/>
              <a:t>Direct Aggression </a:t>
            </a:r>
            <a:r>
              <a:rPr lang="en-GB" sz="900" dirty="0" smtClean="0"/>
              <a:t>is when there is actual physical contact between performers e.g. rugby tackle</a:t>
            </a:r>
          </a:p>
          <a:p>
            <a:pPr marL="171450" indent="-171450">
              <a:buFont typeface="Arial" panose="020B0604020202020204" pitchFamily="34" charset="0"/>
              <a:buChar char="•"/>
            </a:pPr>
            <a:r>
              <a:rPr lang="en-GB" sz="900" b="1" dirty="0" smtClean="0"/>
              <a:t>Indirect Aggression </a:t>
            </a:r>
            <a:r>
              <a:rPr lang="en-GB" sz="900" dirty="0" smtClean="0"/>
              <a:t>does not involve physical contact. The aggressive act is taken out on a object to gain an advantage over an opponent e.g. smash in badminton, bowling a bouncer in cricket.</a:t>
            </a:r>
            <a:endParaRPr lang="en-GB" sz="900" b="1" dirty="0" smtClean="0"/>
          </a:p>
        </p:txBody>
      </p:sp>
      <p:sp>
        <p:nvSpPr>
          <p:cNvPr id="24" name="TextBox 23"/>
          <p:cNvSpPr txBox="1"/>
          <p:nvPr/>
        </p:nvSpPr>
        <p:spPr>
          <a:xfrm>
            <a:off x="39850" y="4288557"/>
            <a:ext cx="3384376" cy="2331407"/>
          </a:xfrm>
          <a:prstGeom prst="rect">
            <a:avLst/>
          </a:prstGeom>
          <a:noFill/>
        </p:spPr>
        <p:txBody>
          <a:bodyPr wrap="square" rtlCol="0">
            <a:spAutoFit/>
          </a:bodyPr>
          <a:lstStyle/>
          <a:p>
            <a:r>
              <a:rPr lang="en-GB" sz="1050" b="1" u="sng" dirty="0" smtClean="0"/>
              <a:t>Personality Types</a:t>
            </a:r>
          </a:p>
          <a:p>
            <a:endParaRPr lang="en-GB" sz="900" b="1" dirty="0" smtClean="0"/>
          </a:p>
          <a:p>
            <a:r>
              <a:rPr lang="en-GB" sz="900" b="1" u="sng" dirty="0" smtClean="0"/>
              <a:t>INTROVERTS</a:t>
            </a:r>
            <a:endParaRPr lang="en-GB" sz="900" b="1" u="sng" dirty="0"/>
          </a:p>
          <a:p>
            <a:r>
              <a:rPr lang="en-GB" sz="900" b="1" dirty="0" smtClean="0"/>
              <a:t>Introvert</a:t>
            </a:r>
            <a:r>
              <a:rPr lang="en-GB" sz="900" dirty="0" smtClean="0"/>
              <a:t> </a:t>
            </a:r>
            <a:r>
              <a:rPr lang="en-GB" sz="900" b="1" dirty="0"/>
              <a:t>c</a:t>
            </a:r>
            <a:r>
              <a:rPr lang="en-GB" sz="900" b="1" dirty="0" smtClean="0"/>
              <a:t>haracteristics = </a:t>
            </a:r>
            <a:r>
              <a:rPr lang="en-GB" sz="900" dirty="0" smtClean="0"/>
              <a:t>quiet, passive, reserved, shy, thoughtful and solitary.</a:t>
            </a:r>
          </a:p>
          <a:p>
            <a:r>
              <a:rPr lang="en-GB" sz="900" b="1" dirty="0" smtClean="0"/>
              <a:t>Introverts sporting preferences = </a:t>
            </a:r>
            <a:r>
              <a:rPr lang="en-GB" sz="900" dirty="0" smtClean="0"/>
              <a:t>individual sports, sports that require concentration / precision (fine skills), sports that require a lower level of arousal e.g. archery, pistol shooting.</a:t>
            </a:r>
          </a:p>
          <a:p>
            <a:endParaRPr lang="en-GB" sz="900" b="1" dirty="0" smtClean="0"/>
          </a:p>
          <a:p>
            <a:r>
              <a:rPr lang="en-GB" sz="900" b="1" u="sng" dirty="0" smtClean="0"/>
              <a:t>EXTROVERTS</a:t>
            </a:r>
          </a:p>
          <a:p>
            <a:r>
              <a:rPr lang="en-GB" sz="900" b="1" dirty="0" smtClean="0"/>
              <a:t>Extrovert characteristics = </a:t>
            </a:r>
            <a:r>
              <a:rPr lang="en-GB" sz="900" dirty="0" smtClean="0"/>
              <a:t>sociable, active, talkative, out-going, enjoy interaction with others, enthusiastic, prone to boredom when isolated.</a:t>
            </a:r>
          </a:p>
          <a:p>
            <a:r>
              <a:rPr lang="en-GB" sz="900" b="1" dirty="0" smtClean="0"/>
              <a:t>Extroverts sporting preferences = </a:t>
            </a:r>
            <a:r>
              <a:rPr lang="en-GB" sz="900" dirty="0" smtClean="0"/>
              <a:t>team sports, sports that require little concentration, fast paced sports, sports that use mainly gross skills, sports that require a higher level of arousal e.g. rugby player.</a:t>
            </a:r>
            <a:endParaRPr lang="en-GB" sz="900" b="1" dirty="0"/>
          </a:p>
        </p:txBody>
      </p:sp>
      <p:sp>
        <p:nvSpPr>
          <p:cNvPr id="25" name="TextBox 24"/>
          <p:cNvSpPr txBox="1"/>
          <p:nvPr/>
        </p:nvSpPr>
        <p:spPr>
          <a:xfrm>
            <a:off x="3347863" y="3959243"/>
            <a:ext cx="5877323" cy="2746906"/>
          </a:xfrm>
          <a:prstGeom prst="rect">
            <a:avLst/>
          </a:prstGeom>
          <a:noFill/>
        </p:spPr>
        <p:txBody>
          <a:bodyPr wrap="square" rtlCol="0">
            <a:spAutoFit/>
          </a:bodyPr>
          <a:lstStyle/>
          <a:p>
            <a:r>
              <a:rPr lang="en-GB" sz="1050" b="1" u="sng" dirty="0" smtClean="0"/>
              <a:t>Motivation</a:t>
            </a:r>
          </a:p>
          <a:p>
            <a:r>
              <a:rPr lang="en-GB" sz="900" dirty="0" smtClean="0"/>
              <a:t>Motivation is the drive to succeed or the desire to achieve something.</a:t>
            </a:r>
          </a:p>
          <a:p>
            <a:endParaRPr lang="en-GB" sz="900" dirty="0" smtClean="0"/>
          </a:p>
          <a:p>
            <a:r>
              <a:rPr lang="en-GB" sz="900" b="1" u="sng" dirty="0" smtClean="0"/>
              <a:t>Intrinsic Motivation</a:t>
            </a:r>
          </a:p>
          <a:p>
            <a:r>
              <a:rPr lang="en-GB" sz="900" dirty="0" smtClean="0"/>
              <a:t>The drive that comes from within the performer. The reward is a feeling of pride, self satisfaction or general achievement.</a:t>
            </a:r>
            <a:endParaRPr lang="en-GB" sz="900" dirty="0"/>
          </a:p>
          <a:p>
            <a:endParaRPr lang="en-GB" sz="900" b="1" dirty="0" smtClean="0"/>
          </a:p>
          <a:p>
            <a:r>
              <a:rPr lang="en-GB" sz="900" b="1" u="sng" dirty="0" smtClean="0"/>
              <a:t>Extrinsic Motivation</a:t>
            </a:r>
          </a:p>
          <a:p>
            <a:r>
              <a:rPr lang="en-GB" sz="900" dirty="0" smtClean="0"/>
              <a:t>The drive experienced by a performer when striving to achieve a reward. The external reward is provided by an outside source or person and can be divided into two categories:</a:t>
            </a:r>
          </a:p>
          <a:p>
            <a:pPr marL="171450" indent="-171450">
              <a:buFont typeface="Arial" panose="020B0604020202020204" pitchFamily="34" charset="0"/>
              <a:buChar char="•"/>
            </a:pPr>
            <a:r>
              <a:rPr lang="en-GB" sz="900" b="1" dirty="0" smtClean="0"/>
              <a:t>Tangible rewards –</a:t>
            </a:r>
            <a:r>
              <a:rPr lang="en-GB" sz="900" dirty="0" smtClean="0"/>
              <a:t> certificates, trophies, medals etc.</a:t>
            </a:r>
          </a:p>
          <a:p>
            <a:pPr marL="171450" indent="-171450">
              <a:buFont typeface="Arial" panose="020B0604020202020204" pitchFamily="34" charset="0"/>
              <a:buChar char="•"/>
            </a:pPr>
            <a:r>
              <a:rPr lang="en-GB" sz="900" b="1" dirty="0" smtClean="0"/>
              <a:t>Intangible rewards – </a:t>
            </a:r>
            <a:r>
              <a:rPr lang="en-GB" sz="900" dirty="0" smtClean="0"/>
              <a:t>praise or feedback from others, applause from the crowd.</a:t>
            </a:r>
          </a:p>
          <a:p>
            <a:endParaRPr lang="en-GB" sz="900" b="1" dirty="0"/>
          </a:p>
          <a:p>
            <a:r>
              <a:rPr lang="en-GB" sz="900" b="1" u="sng" dirty="0" smtClean="0"/>
              <a:t>Which is best intrinsic or extrinsic motivation?</a:t>
            </a:r>
          </a:p>
          <a:p>
            <a:r>
              <a:rPr lang="en-GB" sz="900" dirty="0" smtClean="0"/>
              <a:t>Intrinsic motivation is seen as a more effective motivational tool due to:</a:t>
            </a:r>
          </a:p>
          <a:p>
            <a:pPr marL="171450" indent="-171450">
              <a:buFont typeface="Arial" panose="020B0604020202020204" pitchFamily="34" charset="0"/>
              <a:buChar char="•"/>
            </a:pPr>
            <a:r>
              <a:rPr lang="en-GB" sz="900" dirty="0" smtClean="0"/>
              <a:t>Performers becoming too reliant on extrinsic motivation. This means they only play for the reward / fame / money.</a:t>
            </a:r>
          </a:p>
          <a:p>
            <a:pPr marL="171450" indent="-171450">
              <a:buFont typeface="Arial" panose="020B0604020202020204" pitchFamily="34" charset="0"/>
              <a:buChar char="•"/>
            </a:pPr>
            <a:r>
              <a:rPr lang="en-GB" sz="900" dirty="0" smtClean="0"/>
              <a:t>Intrinsic motivation is more likely to lead to continued effort and participation. This basically means the performer playing for pride is more likely to keep persisting and continue participating over time.</a:t>
            </a:r>
          </a:p>
          <a:p>
            <a:pPr marL="171450" indent="-171450">
              <a:buFont typeface="Arial" panose="020B0604020202020204" pitchFamily="34" charset="0"/>
              <a:buChar char="•"/>
            </a:pPr>
            <a:r>
              <a:rPr lang="en-GB" sz="900" dirty="0" smtClean="0"/>
              <a:t>The overuse of extrinsic can undermine the strength of intrinsic. Basic players forget why they play the sport and if they are unsuccessful they fall out of love (lose interest) with the activity.</a:t>
            </a:r>
            <a:endParaRPr lang="en-GB" sz="900" dirty="0"/>
          </a:p>
        </p:txBody>
      </p:sp>
    </p:spTree>
    <p:extLst>
      <p:ext uri="{BB962C8B-B14F-4D97-AF65-F5344CB8AC3E}">
        <p14:creationId xmlns:p14="http://schemas.microsoft.com/office/powerpoint/2010/main" val="1991835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929B1D4-B8DE-4B32-9BE5-4DA2578DE3E2}"/>
</file>

<file path=customXml/itemProps2.xml><?xml version="1.0" encoding="utf-8"?>
<ds:datastoreItem xmlns:ds="http://schemas.openxmlformats.org/officeDocument/2006/customXml" ds:itemID="{91BBD0C9-1C2B-4A20-9746-E5F39947B457}"/>
</file>

<file path=customXml/itemProps3.xml><?xml version="1.0" encoding="utf-8"?>
<ds:datastoreItem xmlns:ds="http://schemas.openxmlformats.org/officeDocument/2006/customXml" ds:itemID="{BA9ED00F-1523-4D72-9C22-F7B57DE599DA}"/>
</file>

<file path=docProps/app.xml><?xml version="1.0" encoding="utf-8"?>
<Properties xmlns="http://schemas.openxmlformats.org/officeDocument/2006/extended-properties" xmlns:vt="http://schemas.openxmlformats.org/officeDocument/2006/docPropsVTypes">
  <TotalTime>777</TotalTime>
  <Words>624</Words>
  <Application>Microsoft Office PowerPoint</Application>
  <PresentationFormat>On-screen Show (4:3)</PresentationFormat>
  <Paragraphs>49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Hodgson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Paul Egan</cp:lastModifiedBy>
  <cp:revision>84</cp:revision>
  <cp:lastPrinted>2016-05-12T07:25:34Z</cp:lastPrinted>
  <dcterms:created xsi:type="dcterms:W3CDTF">2015-05-14T06:37:39Z</dcterms:created>
  <dcterms:modified xsi:type="dcterms:W3CDTF">2018-03-18T12:10:53Z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