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0" r:id="rId2"/>
    <p:sldId id="268" r:id="rId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27/02/2018</a:t>
            </a:fld>
            <a:endParaRPr lang="en-GB"/>
          </a:p>
        </p:txBody>
      </p:sp>
      <p:sp>
        <p:nvSpPr>
          <p:cNvPr id="4" name="Slide Image Placeholder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1"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BBA9A6-B8BE-49CF-8876-5FEB657E4957}" type="slidenum">
              <a:rPr lang="en-GB" smtClean="0"/>
              <a:t>1</a:t>
            </a:fld>
            <a:endParaRPr lang="en-GB"/>
          </a:p>
        </p:txBody>
      </p:sp>
    </p:spTree>
    <p:extLst>
      <p:ext uri="{BB962C8B-B14F-4D97-AF65-F5344CB8AC3E}">
        <p14:creationId xmlns:p14="http://schemas.microsoft.com/office/powerpoint/2010/main" val="183559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27/02/2018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27/02/2018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27/02/2018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27/02/2018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89948" y="2578253"/>
            <a:ext cx="2376264" cy="646331"/>
          </a:xfrm>
          <a:prstGeom prst="rect">
            <a:avLst/>
          </a:prstGeom>
          <a:noFill/>
        </p:spPr>
        <p:txBody>
          <a:bodyPr wrap="square" rtlCol="0">
            <a:spAutoFit/>
          </a:bodyPr>
          <a:lstStyle/>
          <a:p>
            <a:pPr algn="ctr"/>
            <a:r>
              <a:rPr lang="en-GB" sz="1200" b="1" dirty="0" smtClean="0">
                <a:solidFill>
                  <a:prstClr val="black"/>
                </a:solidFill>
              </a:rPr>
              <a:t>Types of Training, Principles of Training and Parts of a Training Session</a:t>
            </a:r>
            <a:endParaRPr lang="en-GB" sz="1200" b="1" dirty="0">
              <a:solidFill>
                <a:prstClr val="black"/>
              </a:solidFill>
            </a:endParaRPr>
          </a:p>
        </p:txBody>
      </p:sp>
      <p:sp>
        <p:nvSpPr>
          <p:cNvPr id="12" name="TextBox 11"/>
          <p:cNvSpPr txBox="1"/>
          <p:nvPr/>
        </p:nvSpPr>
        <p:spPr>
          <a:xfrm>
            <a:off x="73559" y="2880925"/>
            <a:ext cx="3458880" cy="2215991"/>
          </a:xfrm>
          <a:prstGeom prst="rect">
            <a:avLst/>
          </a:prstGeom>
          <a:noFill/>
        </p:spPr>
        <p:txBody>
          <a:bodyPr wrap="square" rtlCol="0">
            <a:spAutoFit/>
          </a:bodyPr>
          <a:lstStyle/>
          <a:p>
            <a:r>
              <a:rPr lang="en-GB" sz="1000" b="1" dirty="0" smtClean="0">
                <a:solidFill>
                  <a:prstClr val="black"/>
                </a:solidFill>
                <a:latin typeface="+mj-lt"/>
              </a:rPr>
              <a:t>Principles of Training (S.P.O.R.T):</a:t>
            </a:r>
            <a:endParaRPr lang="en-GB" sz="1000" b="1" dirty="0">
              <a:solidFill>
                <a:prstClr val="black"/>
              </a:solidFill>
              <a:latin typeface="+mj-lt"/>
            </a:endParaRPr>
          </a:p>
          <a:p>
            <a:r>
              <a:rPr lang="en-GB" sz="900" b="1" dirty="0" smtClean="0">
                <a:solidFill>
                  <a:prstClr val="black"/>
                </a:solidFill>
                <a:latin typeface="+mj-lt"/>
              </a:rPr>
              <a:t>S = Specificity</a:t>
            </a:r>
          </a:p>
          <a:p>
            <a:pPr lvl="1"/>
            <a:r>
              <a:rPr lang="en-GB" sz="700" dirty="0" smtClean="0">
                <a:solidFill>
                  <a:prstClr val="black"/>
                </a:solidFill>
                <a:latin typeface="+mj-lt"/>
              </a:rPr>
              <a:t>Training should be specific to the needs of an individual and demands of the sport that they take part in. </a:t>
            </a:r>
          </a:p>
          <a:p>
            <a:pPr lvl="1"/>
            <a:r>
              <a:rPr lang="en-GB" sz="500" dirty="0" smtClean="0">
                <a:solidFill>
                  <a:prstClr val="black"/>
                </a:solidFill>
                <a:latin typeface="+mj-lt"/>
              </a:rPr>
              <a:t>e.g. </a:t>
            </a:r>
            <a:r>
              <a:rPr lang="en-GB" sz="500" dirty="0" smtClean="0">
                <a:latin typeface="+mj-lt"/>
              </a:rPr>
              <a:t>Sprinters would use interval training as it has short </a:t>
            </a:r>
            <a:r>
              <a:rPr lang="en-GB" sz="500" dirty="0">
                <a:latin typeface="+mj-lt"/>
              </a:rPr>
              <a:t>rest </a:t>
            </a:r>
            <a:r>
              <a:rPr lang="en-GB" sz="500" dirty="0" smtClean="0">
                <a:latin typeface="+mj-lt"/>
              </a:rPr>
              <a:t>periods and they </a:t>
            </a:r>
            <a:r>
              <a:rPr lang="en-GB" sz="500" dirty="0">
                <a:latin typeface="+mj-lt"/>
              </a:rPr>
              <a:t>work anaerobically compared to the long distance runners </a:t>
            </a:r>
            <a:r>
              <a:rPr lang="en-GB" sz="500" dirty="0" smtClean="0">
                <a:latin typeface="+mj-lt"/>
              </a:rPr>
              <a:t>who would use continuous training as  they need to work aerobically for longer periods of time. This </a:t>
            </a:r>
            <a:r>
              <a:rPr lang="en-GB" sz="500" dirty="0">
                <a:latin typeface="+mj-lt"/>
              </a:rPr>
              <a:t>would mean each type of performer </a:t>
            </a:r>
            <a:r>
              <a:rPr lang="en-GB" sz="500" dirty="0" smtClean="0">
                <a:latin typeface="+mj-lt"/>
              </a:rPr>
              <a:t>is improving </a:t>
            </a:r>
            <a:r>
              <a:rPr lang="en-GB" sz="500" dirty="0">
                <a:latin typeface="+mj-lt"/>
              </a:rPr>
              <a:t>a relevant aspect of fitness for their </a:t>
            </a:r>
            <a:r>
              <a:rPr lang="en-GB" sz="500" dirty="0" smtClean="0">
                <a:latin typeface="+mj-lt"/>
              </a:rPr>
              <a:t>activity. </a:t>
            </a:r>
            <a:endParaRPr lang="en-GB" sz="500" dirty="0">
              <a:latin typeface="+mj-lt"/>
            </a:endParaRPr>
          </a:p>
          <a:p>
            <a:r>
              <a:rPr lang="en-GB" sz="900" b="1" dirty="0" smtClean="0">
                <a:solidFill>
                  <a:prstClr val="black"/>
                </a:solidFill>
                <a:latin typeface="+mj-lt"/>
              </a:rPr>
              <a:t>PO = Progressive Overload</a:t>
            </a:r>
          </a:p>
          <a:p>
            <a:r>
              <a:rPr lang="en-GB" sz="900" dirty="0">
                <a:solidFill>
                  <a:prstClr val="black"/>
                </a:solidFill>
                <a:latin typeface="+mj-lt"/>
              </a:rPr>
              <a:t> </a:t>
            </a:r>
            <a:r>
              <a:rPr lang="en-GB" sz="900" dirty="0" smtClean="0">
                <a:solidFill>
                  <a:prstClr val="black"/>
                </a:solidFill>
                <a:latin typeface="+mj-lt"/>
              </a:rPr>
              <a:t>   </a:t>
            </a:r>
            <a:r>
              <a:rPr lang="en-GB" sz="700" dirty="0" smtClean="0">
                <a:solidFill>
                  <a:prstClr val="black"/>
                </a:solidFill>
                <a:latin typeface="+mj-lt"/>
              </a:rPr>
              <a:t>               Working harder than normal whilst gradually and sensibly increasing the </a:t>
            </a:r>
          </a:p>
          <a:p>
            <a:r>
              <a:rPr lang="en-GB" sz="700" dirty="0" smtClean="0">
                <a:solidFill>
                  <a:prstClr val="black"/>
                </a:solidFill>
                <a:latin typeface="+mj-lt"/>
              </a:rPr>
              <a:t>                    intensity of training.</a:t>
            </a:r>
          </a:p>
          <a:p>
            <a:r>
              <a:rPr lang="en-GB" sz="500" dirty="0">
                <a:solidFill>
                  <a:prstClr val="black"/>
                </a:solidFill>
                <a:latin typeface="+mj-lt"/>
              </a:rPr>
              <a:t> </a:t>
            </a:r>
            <a:r>
              <a:rPr lang="en-GB" sz="500" dirty="0" smtClean="0">
                <a:solidFill>
                  <a:prstClr val="black"/>
                </a:solidFill>
                <a:latin typeface="+mj-lt"/>
              </a:rPr>
              <a:t>                         e.g. Needed for any improvement to be made e.g. drop in resting heart rate</a:t>
            </a:r>
          </a:p>
          <a:p>
            <a:r>
              <a:rPr lang="en-GB" sz="500" dirty="0">
                <a:latin typeface="+mj-lt"/>
              </a:rPr>
              <a:t> </a:t>
            </a:r>
            <a:r>
              <a:rPr lang="en-GB" sz="500" dirty="0" smtClean="0">
                <a:latin typeface="+mj-lt"/>
              </a:rPr>
              <a:t>                         Starting </a:t>
            </a:r>
            <a:r>
              <a:rPr lang="en-GB" sz="500" dirty="0">
                <a:latin typeface="+mj-lt"/>
              </a:rPr>
              <a:t>at 5KG and increasing to 6KG once 5KG becomes too </a:t>
            </a:r>
            <a:r>
              <a:rPr lang="en-GB" sz="500" dirty="0" smtClean="0">
                <a:latin typeface="+mj-lt"/>
              </a:rPr>
              <a:t>easy. </a:t>
            </a:r>
            <a:r>
              <a:rPr lang="en-GB" sz="500" dirty="0">
                <a:latin typeface="+mj-lt"/>
              </a:rPr>
              <a:t>I</a:t>
            </a:r>
            <a:r>
              <a:rPr lang="en-GB" sz="500" dirty="0" smtClean="0">
                <a:latin typeface="+mj-lt"/>
              </a:rPr>
              <a:t>n </a:t>
            </a:r>
            <a:r>
              <a:rPr lang="en-GB" sz="500" dirty="0">
                <a:latin typeface="+mj-lt"/>
              </a:rPr>
              <a:t>this way </a:t>
            </a:r>
            <a:endParaRPr lang="en-GB" sz="500" dirty="0" smtClean="0">
              <a:latin typeface="+mj-lt"/>
            </a:endParaRPr>
          </a:p>
          <a:p>
            <a:r>
              <a:rPr lang="en-GB" sz="500" dirty="0">
                <a:latin typeface="+mj-lt"/>
              </a:rPr>
              <a:t> </a:t>
            </a:r>
            <a:r>
              <a:rPr lang="en-GB" sz="500" dirty="0" smtClean="0">
                <a:latin typeface="+mj-lt"/>
              </a:rPr>
              <a:t>                         the </a:t>
            </a:r>
            <a:r>
              <a:rPr lang="en-GB" sz="500" dirty="0">
                <a:latin typeface="+mj-lt"/>
              </a:rPr>
              <a:t>muscles adapt to the new work loads increasing the strength of the </a:t>
            </a:r>
            <a:r>
              <a:rPr lang="en-GB" sz="500" dirty="0" smtClean="0">
                <a:latin typeface="+mj-lt"/>
              </a:rPr>
              <a:t>individual. </a:t>
            </a:r>
            <a:endParaRPr lang="en-GB" sz="900" dirty="0" smtClean="0">
              <a:solidFill>
                <a:prstClr val="black"/>
              </a:solidFill>
              <a:latin typeface="+mj-lt"/>
            </a:endParaRPr>
          </a:p>
          <a:p>
            <a:r>
              <a:rPr lang="en-GB" sz="900" b="1" dirty="0" smtClean="0">
                <a:solidFill>
                  <a:prstClr val="black"/>
                </a:solidFill>
                <a:latin typeface="+mj-lt"/>
              </a:rPr>
              <a:t>R</a:t>
            </a:r>
            <a:r>
              <a:rPr lang="en-GB" sz="900" dirty="0" smtClean="0">
                <a:solidFill>
                  <a:prstClr val="black"/>
                </a:solidFill>
                <a:latin typeface="+mj-lt"/>
              </a:rPr>
              <a:t> = </a:t>
            </a:r>
            <a:r>
              <a:rPr lang="en-GB" sz="900" b="1" dirty="0" smtClean="0">
                <a:solidFill>
                  <a:prstClr val="black"/>
                </a:solidFill>
                <a:latin typeface="+mj-lt"/>
              </a:rPr>
              <a:t>Reversibility</a:t>
            </a:r>
          </a:p>
          <a:p>
            <a:r>
              <a:rPr lang="en-GB" sz="700" dirty="0">
                <a:solidFill>
                  <a:prstClr val="black"/>
                </a:solidFill>
                <a:latin typeface="+mj-lt"/>
              </a:rPr>
              <a:t> </a:t>
            </a:r>
            <a:r>
              <a:rPr lang="en-GB" sz="700" dirty="0" smtClean="0">
                <a:solidFill>
                  <a:prstClr val="black"/>
                </a:solidFill>
                <a:latin typeface="+mj-lt"/>
              </a:rPr>
              <a:t>              If an individual stops or decreases their training level, then  fitness and </a:t>
            </a:r>
          </a:p>
          <a:p>
            <a:r>
              <a:rPr lang="en-GB" sz="700" dirty="0">
                <a:solidFill>
                  <a:prstClr val="black"/>
                </a:solidFill>
                <a:latin typeface="+mj-lt"/>
              </a:rPr>
              <a:t> </a:t>
            </a:r>
            <a:r>
              <a:rPr lang="en-GB" sz="700" dirty="0" smtClean="0">
                <a:solidFill>
                  <a:prstClr val="black"/>
                </a:solidFill>
                <a:latin typeface="+mj-lt"/>
              </a:rPr>
              <a:t>             performance are likely to drop.</a:t>
            </a:r>
          </a:p>
          <a:p>
            <a:r>
              <a:rPr lang="en-GB" sz="800" b="1" dirty="0" smtClean="0">
                <a:solidFill>
                  <a:prstClr val="black"/>
                </a:solidFill>
                <a:latin typeface="+mj-lt"/>
              </a:rPr>
              <a:t>T</a:t>
            </a:r>
            <a:r>
              <a:rPr lang="en-GB" sz="800" dirty="0" smtClean="0">
                <a:solidFill>
                  <a:prstClr val="black"/>
                </a:solidFill>
                <a:latin typeface="+mj-lt"/>
              </a:rPr>
              <a:t> </a:t>
            </a:r>
            <a:r>
              <a:rPr lang="en-GB" sz="800" dirty="0">
                <a:solidFill>
                  <a:prstClr val="black"/>
                </a:solidFill>
                <a:latin typeface="+mj-lt"/>
              </a:rPr>
              <a:t>= </a:t>
            </a:r>
            <a:r>
              <a:rPr lang="en-GB" sz="800" b="1" dirty="0" smtClean="0">
                <a:solidFill>
                  <a:prstClr val="black"/>
                </a:solidFill>
                <a:latin typeface="+mj-lt"/>
              </a:rPr>
              <a:t>Tedium</a:t>
            </a:r>
          </a:p>
          <a:p>
            <a:r>
              <a:rPr lang="en-GB" sz="800" dirty="0">
                <a:solidFill>
                  <a:prstClr val="black"/>
                </a:solidFill>
                <a:latin typeface="+mj-lt"/>
              </a:rPr>
              <a:t> </a:t>
            </a:r>
            <a:r>
              <a:rPr lang="en-GB" sz="800" dirty="0" smtClean="0">
                <a:solidFill>
                  <a:prstClr val="black"/>
                </a:solidFill>
                <a:latin typeface="+mj-lt"/>
              </a:rPr>
              <a:t>             </a:t>
            </a:r>
            <a:r>
              <a:rPr lang="en-GB" sz="700" dirty="0" smtClean="0">
                <a:solidFill>
                  <a:prstClr val="black"/>
                </a:solidFill>
                <a:latin typeface="+mj-lt"/>
              </a:rPr>
              <a:t>Tedium refers to boredom. Training should be altered and varied to prevent an </a:t>
            </a:r>
          </a:p>
          <a:p>
            <a:r>
              <a:rPr lang="en-GB" sz="700" dirty="0">
                <a:solidFill>
                  <a:prstClr val="black"/>
                </a:solidFill>
                <a:latin typeface="+mj-lt"/>
              </a:rPr>
              <a:t> </a:t>
            </a:r>
            <a:r>
              <a:rPr lang="en-GB" sz="700" dirty="0" smtClean="0">
                <a:solidFill>
                  <a:prstClr val="black"/>
                </a:solidFill>
                <a:latin typeface="+mj-lt"/>
              </a:rPr>
              <a:t>              individual from getting bored and demotivated.</a:t>
            </a:r>
            <a:endParaRPr lang="en-GB" sz="700" dirty="0">
              <a:solidFill>
                <a:prstClr val="black"/>
              </a:solidFill>
              <a:latin typeface="+mj-lt"/>
            </a:endParaRPr>
          </a:p>
        </p:txBody>
      </p:sp>
      <p:sp>
        <p:nvSpPr>
          <p:cNvPr id="13" name="TextBox 12"/>
          <p:cNvSpPr txBox="1"/>
          <p:nvPr/>
        </p:nvSpPr>
        <p:spPr>
          <a:xfrm>
            <a:off x="155160" y="5248309"/>
            <a:ext cx="3295678" cy="1292662"/>
          </a:xfrm>
          <a:prstGeom prst="rect">
            <a:avLst/>
          </a:prstGeom>
          <a:noFill/>
        </p:spPr>
        <p:txBody>
          <a:bodyPr wrap="square" rtlCol="0">
            <a:spAutoFit/>
          </a:bodyPr>
          <a:lstStyle/>
          <a:p>
            <a:r>
              <a:rPr lang="en-GB" sz="800" b="1" dirty="0" smtClean="0">
                <a:solidFill>
                  <a:prstClr val="black"/>
                </a:solidFill>
                <a:latin typeface="+mj-lt"/>
              </a:rPr>
              <a:t>Principles of Overload (F.I.T.T) :</a:t>
            </a:r>
          </a:p>
          <a:p>
            <a:r>
              <a:rPr lang="en-GB" sz="800" dirty="0" smtClean="0">
                <a:solidFill>
                  <a:prstClr val="black"/>
                </a:solidFill>
                <a:latin typeface="+mj-lt"/>
              </a:rPr>
              <a:t>Works with the principle of PROGRESSIVE OVERLOAD.</a:t>
            </a:r>
          </a:p>
          <a:p>
            <a:r>
              <a:rPr lang="en-GB" sz="800" b="1" dirty="0" smtClean="0">
                <a:solidFill>
                  <a:prstClr val="black"/>
                </a:solidFill>
                <a:latin typeface="+mj-lt"/>
              </a:rPr>
              <a:t>F = Frequency </a:t>
            </a:r>
            <a:r>
              <a:rPr lang="en-GB" sz="800" dirty="0" smtClean="0">
                <a:solidFill>
                  <a:prstClr val="black"/>
                </a:solidFill>
                <a:latin typeface="+mj-lt"/>
              </a:rPr>
              <a:t>– 	</a:t>
            </a:r>
            <a:r>
              <a:rPr lang="en-GB" sz="600" dirty="0" smtClean="0">
                <a:solidFill>
                  <a:prstClr val="black"/>
                </a:solidFill>
                <a:latin typeface="+mj-lt"/>
              </a:rPr>
              <a:t>refers to how often someone trains. As fitness increases a 	performer 	can start to train more often.</a:t>
            </a:r>
          </a:p>
          <a:p>
            <a:r>
              <a:rPr lang="en-GB" sz="800" b="1" dirty="0" smtClean="0">
                <a:solidFill>
                  <a:prstClr val="black"/>
                </a:solidFill>
                <a:latin typeface="+mj-lt"/>
              </a:rPr>
              <a:t>I = Intensity - </a:t>
            </a:r>
            <a:r>
              <a:rPr lang="en-GB" sz="800" dirty="0" smtClean="0">
                <a:solidFill>
                  <a:prstClr val="black"/>
                </a:solidFill>
                <a:latin typeface="+mj-lt"/>
              </a:rPr>
              <a:t>	</a:t>
            </a:r>
            <a:r>
              <a:rPr lang="en-GB" sz="600" dirty="0" smtClean="0">
                <a:solidFill>
                  <a:prstClr val="black"/>
                </a:solidFill>
                <a:latin typeface="+mj-lt"/>
              </a:rPr>
              <a:t>refers to how hard a performer trains e.g. how fast they run, 	how heavy the weight is that they can lift. As fitness increases, 	the intensity should be suitably increased.</a:t>
            </a:r>
            <a:endParaRPr lang="en-GB" sz="800" b="1" dirty="0" smtClean="0">
              <a:solidFill>
                <a:prstClr val="black"/>
              </a:solidFill>
              <a:latin typeface="+mj-lt"/>
            </a:endParaRPr>
          </a:p>
          <a:p>
            <a:r>
              <a:rPr lang="en-GB" sz="800" b="1" dirty="0" smtClean="0">
                <a:solidFill>
                  <a:prstClr val="black"/>
                </a:solidFill>
                <a:latin typeface="+mj-lt"/>
              </a:rPr>
              <a:t>T = Time - 	</a:t>
            </a:r>
            <a:r>
              <a:rPr lang="en-GB" sz="600" dirty="0" smtClean="0">
                <a:solidFill>
                  <a:prstClr val="black"/>
                </a:solidFill>
                <a:latin typeface="+mj-lt"/>
              </a:rPr>
              <a:t>refers to how long you train for. As fitness increases, the length of 	time spent training may well increase. </a:t>
            </a:r>
          </a:p>
          <a:p>
            <a:r>
              <a:rPr lang="en-GB" sz="800" b="1" dirty="0" smtClean="0">
                <a:solidFill>
                  <a:prstClr val="black"/>
                </a:solidFill>
                <a:latin typeface="+mj-lt"/>
              </a:rPr>
              <a:t>T = Type -	</a:t>
            </a:r>
            <a:r>
              <a:rPr lang="en-GB" sz="600" dirty="0" smtClean="0">
                <a:solidFill>
                  <a:prstClr val="black"/>
                </a:solidFill>
                <a:latin typeface="+mj-lt"/>
              </a:rPr>
              <a:t>refers to the type of training used  </a:t>
            </a:r>
            <a:r>
              <a:rPr lang="en-GB" sz="600" dirty="0" err="1" smtClean="0">
                <a:solidFill>
                  <a:prstClr val="black"/>
                </a:solidFill>
                <a:latin typeface="+mj-lt"/>
              </a:rPr>
              <a:t>e,g</a:t>
            </a:r>
            <a:r>
              <a:rPr lang="en-GB" sz="600" dirty="0" smtClean="0">
                <a:solidFill>
                  <a:prstClr val="black"/>
                </a:solidFill>
                <a:latin typeface="+mj-lt"/>
              </a:rPr>
              <a:t>, HIIT. The training 	type must 	remain suitable to gain the specific fitness benefits that are required.</a:t>
            </a:r>
            <a:endParaRPr lang="en-GB" sz="800" b="1" dirty="0">
              <a:solidFill>
                <a:prstClr val="black"/>
              </a:solidFill>
              <a:latin typeface="+mj-lt"/>
            </a:endParaRPr>
          </a:p>
        </p:txBody>
      </p:sp>
      <p:sp>
        <p:nvSpPr>
          <p:cNvPr id="15" name="TextBox 14"/>
          <p:cNvSpPr txBox="1"/>
          <p:nvPr/>
        </p:nvSpPr>
        <p:spPr>
          <a:xfrm>
            <a:off x="0" y="-12175"/>
            <a:ext cx="9106801" cy="2893100"/>
          </a:xfrm>
          <a:prstGeom prst="rect">
            <a:avLst/>
          </a:prstGeom>
          <a:noFill/>
        </p:spPr>
        <p:txBody>
          <a:bodyPr wrap="square" rtlCol="0">
            <a:spAutoFit/>
          </a:bodyPr>
          <a:lstStyle/>
          <a:p>
            <a:r>
              <a:rPr lang="en-GB" sz="700" b="1" dirty="0" smtClean="0">
                <a:solidFill>
                  <a:prstClr val="black"/>
                </a:solidFill>
              </a:rPr>
              <a:t>Types of Training:</a:t>
            </a:r>
            <a:endParaRPr lang="en-GB" sz="700" b="1" dirty="0">
              <a:solidFill>
                <a:prstClr val="black"/>
              </a:solidFill>
            </a:endParaRPr>
          </a:p>
          <a:p>
            <a:pPr marL="342900" indent="-342900">
              <a:buAutoNum type="arabicParenR"/>
            </a:pPr>
            <a:r>
              <a:rPr lang="en-GB" sz="700" b="1" dirty="0" smtClean="0">
                <a:solidFill>
                  <a:prstClr val="black"/>
                </a:solidFill>
              </a:rPr>
              <a:t>Interval  = </a:t>
            </a:r>
            <a:r>
              <a:rPr lang="en-GB" sz="700" dirty="0" smtClean="0">
                <a:solidFill>
                  <a:prstClr val="black"/>
                </a:solidFill>
              </a:rPr>
              <a:t>Training that involves set periods of work followed by set periods of rest. It usually involves periods of intense exercise followed by periods of rest so that the performer can recover.  The intensity of  interval training can be altered to suit the individual by altering the time working and / or the time resting. </a:t>
            </a:r>
          </a:p>
          <a:p>
            <a:pPr marL="342900" indent="-342900">
              <a:buAutoNum type="arabicParenR"/>
            </a:pPr>
            <a:endParaRPr lang="en-GB" sz="700" dirty="0" smtClean="0">
              <a:solidFill>
                <a:prstClr val="black"/>
              </a:solidFill>
            </a:endParaRPr>
          </a:p>
          <a:p>
            <a:pPr marL="342900" indent="-342900">
              <a:buAutoNum type="arabicParenR"/>
            </a:pPr>
            <a:r>
              <a:rPr lang="en-GB" sz="700" b="1" dirty="0" smtClean="0">
                <a:solidFill>
                  <a:prstClr val="black"/>
                </a:solidFill>
              </a:rPr>
              <a:t>High Intensity Interval Training(HIIT) = </a:t>
            </a:r>
            <a:r>
              <a:rPr lang="en-GB" sz="700" dirty="0" smtClean="0">
                <a:solidFill>
                  <a:prstClr val="black"/>
                </a:solidFill>
              </a:rPr>
              <a:t>Short bursts of extreme effort with even shorter rest periods. A 2 : 1 work ratio is often used e.g. 30 seconds work, 15 seconds rest. </a:t>
            </a:r>
            <a:r>
              <a:rPr lang="en-GB" sz="700" dirty="0">
                <a:solidFill>
                  <a:prstClr val="black"/>
                </a:solidFill>
              </a:rPr>
              <a:t>During </a:t>
            </a:r>
            <a:r>
              <a:rPr lang="en-GB" sz="700" dirty="0" smtClean="0">
                <a:solidFill>
                  <a:prstClr val="black"/>
                </a:solidFill>
              </a:rPr>
              <a:t>HIIT training </a:t>
            </a:r>
            <a:r>
              <a:rPr lang="en-GB" sz="700" dirty="0">
                <a:solidFill>
                  <a:prstClr val="black"/>
                </a:solidFill>
              </a:rPr>
              <a:t>the performer will be working </a:t>
            </a:r>
            <a:r>
              <a:rPr lang="en-GB" sz="700" dirty="0" smtClean="0">
                <a:solidFill>
                  <a:prstClr val="black"/>
                </a:solidFill>
              </a:rPr>
              <a:t>anaerobically </a:t>
            </a:r>
            <a:r>
              <a:rPr lang="en-GB" sz="700" dirty="0">
                <a:solidFill>
                  <a:prstClr val="black"/>
                </a:solidFill>
              </a:rPr>
              <a:t>so it will develop their ability </a:t>
            </a:r>
            <a:r>
              <a:rPr lang="en-GB" sz="700" dirty="0" smtClean="0">
                <a:solidFill>
                  <a:prstClr val="black"/>
                </a:solidFill>
              </a:rPr>
              <a:t>to withstand the build up of lactic acid.</a:t>
            </a:r>
          </a:p>
          <a:p>
            <a:pPr marL="342900" indent="-342900">
              <a:buAutoNum type="arabicParenR"/>
            </a:pPr>
            <a:endParaRPr lang="en-GB" sz="700" b="1" dirty="0">
              <a:solidFill>
                <a:prstClr val="black"/>
              </a:solidFill>
            </a:endParaRPr>
          </a:p>
          <a:p>
            <a:pPr marL="342900" indent="-342900">
              <a:buAutoNum type="arabicParenR"/>
            </a:pPr>
            <a:r>
              <a:rPr lang="en-GB" sz="700" b="1" dirty="0" smtClean="0">
                <a:solidFill>
                  <a:prstClr val="black"/>
                </a:solidFill>
              </a:rPr>
              <a:t>Continuous = </a:t>
            </a:r>
            <a:r>
              <a:rPr lang="en-GB" sz="700" dirty="0" smtClean="0">
                <a:solidFill>
                  <a:prstClr val="black"/>
                </a:solidFill>
              </a:rPr>
              <a:t>Exercising for a sustained period of time without rest. It improves cardiovascular fitness. Sometimes referred to as ‘steady state’ training.  The performer normally trains at a low to moderate intensity but for an extended period of time 20 minutes +. During continuous training the performer will be working aerobically so it will develop their ability to get oxygen into the body and create energy.</a:t>
            </a:r>
          </a:p>
          <a:p>
            <a:pPr marL="342900" indent="-342900">
              <a:buAutoNum type="arabicParenR"/>
            </a:pPr>
            <a:endParaRPr lang="en-GB" sz="700" b="1" dirty="0" smtClean="0">
              <a:solidFill>
                <a:prstClr val="black"/>
              </a:solidFill>
            </a:endParaRPr>
          </a:p>
          <a:p>
            <a:pPr marL="342900" indent="-342900">
              <a:buAutoNum type="arabicParenR"/>
            </a:pPr>
            <a:r>
              <a:rPr lang="en-GB" sz="700" b="1" dirty="0" smtClean="0">
                <a:solidFill>
                  <a:prstClr val="black"/>
                </a:solidFill>
              </a:rPr>
              <a:t>Fartlek = </a:t>
            </a:r>
            <a:r>
              <a:rPr lang="en-GB" sz="700" dirty="0" smtClean="0">
                <a:solidFill>
                  <a:prstClr val="black"/>
                </a:solidFill>
              </a:rPr>
              <a:t>Also known as ‘speed play’, this type of training involves performers varying their speed / intensity. It can involve different speeds (walk, jog, sprint) or running at different terrains (uphill, down hill, on sand). Altering the intensity allows the performer to use both their aerobic and anaerobic energy systems.</a:t>
            </a:r>
          </a:p>
          <a:p>
            <a:pPr marL="342900" indent="-342900">
              <a:buAutoNum type="arabicParenR"/>
            </a:pPr>
            <a:endParaRPr lang="en-GB" sz="700" b="1" dirty="0" smtClean="0">
              <a:solidFill>
                <a:prstClr val="black"/>
              </a:solidFill>
            </a:endParaRPr>
          </a:p>
          <a:p>
            <a:pPr marL="342900" indent="-342900">
              <a:buAutoNum type="arabicParenR"/>
            </a:pPr>
            <a:r>
              <a:rPr lang="en-GB" sz="700" b="1" dirty="0" smtClean="0">
                <a:solidFill>
                  <a:prstClr val="black"/>
                </a:solidFill>
              </a:rPr>
              <a:t>Circuit = </a:t>
            </a:r>
            <a:r>
              <a:rPr lang="en-GB" sz="700" dirty="0" smtClean="0">
                <a:solidFill>
                  <a:prstClr val="black"/>
                </a:solidFill>
              </a:rPr>
              <a:t>A series of exercises performed one after the other with a rest in between. Each circuit involves different activities called ‘stations’. Stations are often set out to work all of a performers body (arms, core, legs). In circuit training performers often work for a set amount of time and then have a set rest period e.g. work 30 seconds, rest 30 seconds. Progressing these sessions is easy as the performer can increase the work time or decrease the rest time.</a:t>
            </a:r>
          </a:p>
          <a:p>
            <a:pPr marL="342900" indent="-342900">
              <a:buAutoNum type="arabicParenR"/>
            </a:pPr>
            <a:endParaRPr lang="en-GB" sz="700" b="1" dirty="0" smtClean="0">
              <a:solidFill>
                <a:prstClr val="black"/>
              </a:solidFill>
            </a:endParaRPr>
          </a:p>
          <a:p>
            <a:pPr marL="342900" indent="-342900">
              <a:buAutoNum type="arabicParenR"/>
            </a:pPr>
            <a:r>
              <a:rPr lang="en-GB" sz="700" b="1" dirty="0" smtClean="0">
                <a:solidFill>
                  <a:prstClr val="black"/>
                </a:solidFill>
              </a:rPr>
              <a:t>Weight = </a:t>
            </a:r>
            <a:r>
              <a:rPr lang="en-GB" sz="700" dirty="0" smtClean="0">
                <a:solidFill>
                  <a:prstClr val="black"/>
                </a:solidFill>
              </a:rPr>
              <a:t>Involves the lifting of weights / resistance to develop muscular strength or endurance. The beauty of weight training is that it can focus on specific muscles / muscles groups so that sessions can be designed to suit an individual’s needs. This type of training involves REPS (completing one lift of a weight) and SETS ( the completion of a number of reps). To develop strength / power performers  must lift heavy weights but for a low number of reps. To develop strength / power performers should lift above 70% of their one rep max for 4 – 8 reps. To develop muscular endurance performers must lift lighter weights but for a higher number of reps. To develop muscular endurance performers  should lift below 70% of their one rep max for 12 – 15 reps.</a:t>
            </a:r>
          </a:p>
          <a:p>
            <a:pPr marL="342900" indent="-342900">
              <a:buAutoNum type="arabicParenR"/>
            </a:pPr>
            <a:endParaRPr lang="en-GB" sz="700" b="1" dirty="0" smtClean="0">
              <a:solidFill>
                <a:prstClr val="black"/>
              </a:solidFill>
            </a:endParaRPr>
          </a:p>
          <a:p>
            <a:pPr marL="342900" indent="-342900">
              <a:buAutoNum type="arabicParenR"/>
            </a:pPr>
            <a:r>
              <a:rPr lang="en-GB" sz="700" b="1" dirty="0" smtClean="0">
                <a:solidFill>
                  <a:prstClr val="black"/>
                </a:solidFill>
              </a:rPr>
              <a:t>Plyometric = </a:t>
            </a:r>
            <a:r>
              <a:rPr lang="en-GB" sz="700" dirty="0" smtClean="0">
                <a:solidFill>
                  <a:prstClr val="black"/>
                </a:solidFill>
              </a:rPr>
              <a:t>Is a type of training that is used to increase power (strength x speed). It typically takes the form of bounding, hopping or jumping. The aim of </a:t>
            </a:r>
            <a:r>
              <a:rPr lang="en-GB" sz="700" dirty="0" err="1" smtClean="0">
                <a:solidFill>
                  <a:prstClr val="black"/>
                </a:solidFill>
              </a:rPr>
              <a:t>plyometrics</a:t>
            </a:r>
            <a:r>
              <a:rPr lang="en-GB" sz="700" dirty="0" smtClean="0">
                <a:solidFill>
                  <a:prstClr val="black"/>
                </a:solidFill>
              </a:rPr>
              <a:t> is to use your body weight and gravity to stress the muscles involved.  This type of training involves  the muscles working eccentrically (lengthening) when landing (often quadriceps) which helps them store elastic energy. This energy is released when the performer pushes up , working their muscles concentrically (shortening)  e.g. jumping (hamstrings). </a:t>
            </a:r>
          </a:p>
          <a:p>
            <a:pPr marL="342900" indent="-342900">
              <a:buAutoNum type="arabicParenR"/>
            </a:pPr>
            <a:endParaRPr lang="en-GB" sz="700" b="1" dirty="0" smtClean="0">
              <a:solidFill>
                <a:prstClr val="black"/>
              </a:solidFill>
            </a:endParaRPr>
          </a:p>
          <a:p>
            <a:pPr marL="342900" indent="-342900">
              <a:buAutoNum type="arabicParenR"/>
            </a:pPr>
            <a:r>
              <a:rPr lang="en-GB" sz="700" b="1" dirty="0" smtClean="0">
                <a:solidFill>
                  <a:prstClr val="black"/>
                </a:solidFill>
              </a:rPr>
              <a:t>Static Stretching = </a:t>
            </a:r>
            <a:r>
              <a:rPr lang="en-GB" sz="700" dirty="0" smtClean="0">
                <a:solidFill>
                  <a:prstClr val="black"/>
                </a:solidFill>
              </a:rPr>
              <a:t>Stretching  to the limit and holding the stretch </a:t>
            </a:r>
            <a:r>
              <a:rPr lang="en-GB" sz="700" dirty="0" err="1" smtClean="0">
                <a:solidFill>
                  <a:prstClr val="black"/>
                </a:solidFill>
              </a:rPr>
              <a:t>isometrically</a:t>
            </a:r>
            <a:r>
              <a:rPr lang="en-GB" sz="700" dirty="0" smtClean="0">
                <a:solidFill>
                  <a:prstClr val="black"/>
                </a:solidFill>
              </a:rPr>
              <a:t>.</a:t>
            </a:r>
            <a:endParaRPr lang="en-GB" sz="700" b="1" dirty="0" smtClean="0">
              <a:solidFill>
                <a:prstClr val="black"/>
              </a:solidFill>
            </a:endParaRPr>
          </a:p>
        </p:txBody>
      </p:sp>
      <p:sp>
        <p:nvSpPr>
          <p:cNvPr id="16" name="TextBox 15"/>
          <p:cNvSpPr txBox="1"/>
          <p:nvPr/>
        </p:nvSpPr>
        <p:spPr>
          <a:xfrm>
            <a:off x="3489948" y="3183597"/>
            <a:ext cx="2520280" cy="461665"/>
          </a:xfrm>
          <a:prstGeom prst="rect">
            <a:avLst/>
          </a:prstGeom>
          <a:noFill/>
        </p:spPr>
        <p:txBody>
          <a:bodyPr wrap="square" rtlCol="0">
            <a:spAutoFit/>
          </a:bodyPr>
          <a:lstStyle/>
          <a:p>
            <a:r>
              <a:rPr lang="en-GB" sz="600" b="1" dirty="0" smtClean="0">
                <a:solidFill>
                  <a:prstClr val="black"/>
                </a:solidFill>
              </a:rPr>
              <a:t>Training Zones:</a:t>
            </a:r>
          </a:p>
          <a:p>
            <a:pPr marL="171450" indent="-171450">
              <a:buFont typeface="Arial" pitchFamily="34" charset="0"/>
              <a:buChar char="•"/>
            </a:pPr>
            <a:r>
              <a:rPr lang="en-GB" sz="600" dirty="0" smtClean="0">
                <a:solidFill>
                  <a:prstClr val="black"/>
                </a:solidFill>
              </a:rPr>
              <a:t>Aerobic Training Zone = 60 – 80% of maximum heart rate</a:t>
            </a:r>
          </a:p>
          <a:p>
            <a:pPr marL="171450" indent="-171450">
              <a:buFont typeface="Arial" pitchFamily="34" charset="0"/>
              <a:buChar char="•"/>
            </a:pPr>
            <a:r>
              <a:rPr lang="en-GB" sz="600" dirty="0" smtClean="0">
                <a:solidFill>
                  <a:prstClr val="black"/>
                </a:solidFill>
              </a:rPr>
              <a:t>Anaerobic training Zone – 80 – 90% of maximum heart rate</a:t>
            </a:r>
          </a:p>
          <a:p>
            <a:pPr marL="171450" indent="-171450">
              <a:buFont typeface="Arial" pitchFamily="34" charset="0"/>
              <a:buChar char="•"/>
            </a:pPr>
            <a:r>
              <a:rPr lang="en-GB" sz="600" dirty="0" smtClean="0">
                <a:solidFill>
                  <a:prstClr val="black"/>
                </a:solidFill>
              </a:rPr>
              <a:t>Maximum heart rate = 220 – age</a:t>
            </a:r>
          </a:p>
        </p:txBody>
      </p:sp>
      <p:sp>
        <p:nvSpPr>
          <p:cNvPr id="7" name="TextBox 6"/>
          <p:cNvSpPr txBox="1"/>
          <p:nvPr/>
        </p:nvSpPr>
        <p:spPr>
          <a:xfrm>
            <a:off x="3347500" y="4037897"/>
            <a:ext cx="3242292" cy="2846933"/>
          </a:xfrm>
          <a:prstGeom prst="rect">
            <a:avLst/>
          </a:prstGeom>
          <a:noFill/>
        </p:spPr>
        <p:txBody>
          <a:bodyPr wrap="square" rtlCol="0">
            <a:spAutoFit/>
          </a:bodyPr>
          <a:lstStyle/>
          <a:p>
            <a:r>
              <a:rPr lang="en-GB" sz="1000" b="1" dirty="0" smtClean="0">
                <a:solidFill>
                  <a:prstClr val="black"/>
                </a:solidFill>
                <a:latin typeface="+mj-lt"/>
              </a:rPr>
              <a:t>Justifications of Training Methods</a:t>
            </a:r>
          </a:p>
          <a:p>
            <a:r>
              <a:rPr lang="en-GB" sz="900" dirty="0">
                <a:latin typeface="+mj-lt"/>
              </a:rPr>
              <a:t>• Training should involve vital component s for the sport. (specificity) </a:t>
            </a:r>
          </a:p>
          <a:p>
            <a:r>
              <a:rPr lang="en-GB" sz="900" dirty="0">
                <a:latin typeface="+mj-lt"/>
              </a:rPr>
              <a:t>• Training should try and </a:t>
            </a:r>
            <a:r>
              <a:rPr lang="en-GB" sz="900" b="1" u="sng" dirty="0">
                <a:latin typeface="+mj-lt"/>
              </a:rPr>
              <a:t>mimic</a:t>
            </a:r>
            <a:r>
              <a:rPr lang="en-GB" sz="900" dirty="0">
                <a:latin typeface="+mj-lt"/>
              </a:rPr>
              <a:t> many of the specific movements required in a sport. (specificity + type)</a:t>
            </a:r>
          </a:p>
          <a:p>
            <a:r>
              <a:rPr lang="en-GB" sz="900" dirty="0">
                <a:latin typeface="+mj-lt"/>
              </a:rPr>
              <a:t>• Performing activities that can easily be included within training session to complement other (named) training types, </a:t>
            </a:r>
            <a:r>
              <a:rPr lang="en-GB" sz="900" dirty="0" err="1">
                <a:latin typeface="+mj-lt"/>
              </a:rPr>
              <a:t>eg</a:t>
            </a:r>
            <a:r>
              <a:rPr lang="en-GB" sz="900" dirty="0">
                <a:latin typeface="+mj-lt"/>
              </a:rPr>
              <a:t> continuous training, agility </a:t>
            </a:r>
            <a:r>
              <a:rPr lang="en-GB" sz="900" dirty="0" err="1">
                <a:latin typeface="+mj-lt"/>
              </a:rPr>
              <a:t>etc</a:t>
            </a:r>
            <a:endParaRPr lang="en-GB" sz="900" dirty="0">
              <a:latin typeface="+mj-lt"/>
            </a:endParaRPr>
          </a:p>
          <a:p>
            <a:r>
              <a:rPr lang="en-GB" sz="900" dirty="0">
                <a:latin typeface="+mj-lt"/>
              </a:rPr>
              <a:t>• If no / little equipment is required, methods (e.g. </a:t>
            </a:r>
            <a:r>
              <a:rPr lang="en-GB" sz="900" dirty="0" err="1">
                <a:latin typeface="+mj-lt"/>
              </a:rPr>
              <a:t>plyometrics</a:t>
            </a:r>
            <a:r>
              <a:rPr lang="en-GB" sz="900" dirty="0">
                <a:latin typeface="+mj-lt"/>
              </a:rPr>
              <a:t>) can easily be integrated into session.</a:t>
            </a:r>
          </a:p>
          <a:p>
            <a:r>
              <a:rPr lang="en-GB" sz="900" dirty="0">
                <a:latin typeface="+mj-lt"/>
              </a:rPr>
              <a:t>• Using methods that can be specifically designed / altered for a specific sporting session, e.g. jumping to reach a ball in basketball, sprinting away from a defender in football.</a:t>
            </a:r>
          </a:p>
          <a:p>
            <a:r>
              <a:rPr lang="en-GB" sz="900" dirty="0">
                <a:latin typeface="+mj-lt"/>
              </a:rPr>
              <a:t>• How many people can perform the session? If methods can be completed by large groups it would be better for games sports </a:t>
            </a:r>
            <a:r>
              <a:rPr lang="en-GB" sz="900" dirty="0" err="1">
                <a:latin typeface="+mj-lt"/>
              </a:rPr>
              <a:t>eg</a:t>
            </a:r>
            <a:r>
              <a:rPr lang="en-GB" sz="900" dirty="0">
                <a:latin typeface="+mj-lt"/>
              </a:rPr>
              <a:t> whole squads</a:t>
            </a:r>
          </a:p>
          <a:p>
            <a:r>
              <a:rPr lang="en-GB" sz="900" dirty="0">
                <a:latin typeface="+mj-lt"/>
              </a:rPr>
              <a:t>•  Is there space to perform the training method / activity? Fartlek, interval and continuous can be completed on a rugby pitch or in a sports hall as it requires no specific equipment.</a:t>
            </a:r>
          </a:p>
          <a:p>
            <a:endParaRPr lang="en-GB" sz="700" dirty="0">
              <a:solidFill>
                <a:prstClr val="black"/>
              </a:solidFill>
              <a:latin typeface="+mj-lt"/>
            </a:endParaRPr>
          </a:p>
        </p:txBody>
      </p:sp>
      <p:sp>
        <p:nvSpPr>
          <p:cNvPr id="8" name="TextBox 7"/>
          <p:cNvSpPr txBox="1"/>
          <p:nvPr/>
        </p:nvSpPr>
        <p:spPr>
          <a:xfrm>
            <a:off x="6671393" y="4148172"/>
            <a:ext cx="2435408" cy="2626385"/>
          </a:xfrm>
          <a:prstGeom prst="rect">
            <a:avLst/>
          </a:prstGeom>
          <a:noFill/>
        </p:spPr>
        <p:txBody>
          <a:bodyPr wrap="square" rtlCol="0">
            <a:spAutoFit/>
          </a:bodyPr>
          <a:lstStyle/>
          <a:p>
            <a:r>
              <a:rPr lang="en-GB" sz="900" b="1" dirty="0" smtClean="0">
                <a:solidFill>
                  <a:prstClr val="black"/>
                </a:solidFill>
                <a:latin typeface="+mj-lt"/>
              </a:rPr>
              <a:t>Safety Principles When Training</a:t>
            </a:r>
          </a:p>
          <a:p>
            <a:pPr marL="171450" indent="-171450">
              <a:buFont typeface="Arial" pitchFamily="34" charset="0"/>
              <a:buChar char="•"/>
            </a:pPr>
            <a:r>
              <a:rPr lang="en-GB" sz="800" dirty="0" smtClean="0">
                <a:latin typeface="+mj-lt"/>
              </a:rPr>
              <a:t>The training type and intensity used should match the training purpose.</a:t>
            </a:r>
          </a:p>
          <a:p>
            <a:pPr marL="171450" indent="-171450">
              <a:buFont typeface="Arial" pitchFamily="34" charset="0"/>
              <a:buChar char="•"/>
            </a:pPr>
            <a:r>
              <a:rPr lang="en-GB" sz="800" dirty="0" smtClean="0">
                <a:latin typeface="+mj-lt"/>
              </a:rPr>
              <a:t>A warm-up and cool down should be completed prior to and after training.</a:t>
            </a:r>
          </a:p>
          <a:p>
            <a:pPr marL="171450" indent="-171450">
              <a:buFont typeface="Arial" pitchFamily="34" charset="0"/>
              <a:buChar char="•"/>
            </a:pPr>
            <a:r>
              <a:rPr lang="en-GB" sz="800" dirty="0" smtClean="0">
                <a:latin typeface="+mj-lt"/>
              </a:rPr>
              <a:t>Over training should be avoided e.g. use of appropriate weights.</a:t>
            </a:r>
          </a:p>
          <a:p>
            <a:pPr marL="171450" indent="-171450">
              <a:buFont typeface="Arial" pitchFamily="34" charset="0"/>
              <a:buChar char="•"/>
            </a:pPr>
            <a:r>
              <a:rPr lang="en-GB" sz="800" dirty="0" smtClean="0">
                <a:latin typeface="+mj-lt"/>
              </a:rPr>
              <a:t>Appropriate clothing and footwear should be worn which protect / support and allow movement.</a:t>
            </a:r>
          </a:p>
          <a:p>
            <a:pPr marL="171450" indent="-171450">
              <a:buFont typeface="Arial" pitchFamily="34" charset="0"/>
              <a:buChar char="•"/>
            </a:pPr>
            <a:r>
              <a:rPr lang="en-GB" sz="800" dirty="0" smtClean="0">
                <a:latin typeface="+mj-lt"/>
              </a:rPr>
              <a:t>Taping / bracing should be used as necessary to protect and support areas of weakness.</a:t>
            </a:r>
          </a:p>
          <a:p>
            <a:pPr marL="171450" indent="-171450">
              <a:buFont typeface="Arial" pitchFamily="34" charset="0"/>
              <a:buChar char="•"/>
            </a:pPr>
            <a:r>
              <a:rPr lang="en-GB" sz="800" dirty="0" smtClean="0">
                <a:latin typeface="+mj-lt"/>
              </a:rPr>
              <a:t>Hydration should be maintained with fluid intake.</a:t>
            </a:r>
          </a:p>
          <a:p>
            <a:pPr marL="171450" indent="-171450">
              <a:buFont typeface="Arial" pitchFamily="34" charset="0"/>
              <a:buChar char="•"/>
            </a:pPr>
            <a:r>
              <a:rPr lang="en-GB" sz="800" dirty="0" smtClean="0">
                <a:latin typeface="+mj-lt"/>
              </a:rPr>
              <a:t>Stretches should not be overstretched or bounce.</a:t>
            </a:r>
          </a:p>
          <a:p>
            <a:pPr marL="171450" indent="-171450">
              <a:buFont typeface="Arial" pitchFamily="34" charset="0"/>
              <a:buChar char="•"/>
            </a:pPr>
            <a:r>
              <a:rPr lang="en-GB" sz="800" dirty="0" smtClean="0">
                <a:latin typeface="+mj-lt"/>
              </a:rPr>
              <a:t>Technique used should be correct e.g. weight lifting technique.</a:t>
            </a:r>
          </a:p>
          <a:p>
            <a:pPr marL="171450" indent="-171450">
              <a:buFont typeface="Arial" pitchFamily="34" charset="0"/>
              <a:buChar char="•"/>
            </a:pPr>
            <a:r>
              <a:rPr lang="en-GB" sz="800" dirty="0" smtClean="0">
                <a:latin typeface="+mj-lt"/>
              </a:rPr>
              <a:t>Appropriate rest should be given in between sessions to allow for recovery.</a:t>
            </a:r>
          </a:p>
          <a:p>
            <a:pPr marL="171450" indent="-171450">
              <a:buFont typeface="Arial" pitchFamily="34" charset="0"/>
              <a:buChar char="•"/>
            </a:pPr>
            <a:r>
              <a:rPr lang="en-GB" sz="800" dirty="0" smtClean="0">
                <a:latin typeface="+mj-lt"/>
              </a:rPr>
              <a:t>Spotters should be used when weight training if heavy weights are being attempted.</a:t>
            </a:r>
          </a:p>
        </p:txBody>
      </p:sp>
      <p:sp>
        <p:nvSpPr>
          <p:cNvPr id="9" name="TextBox 8"/>
          <p:cNvSpPr txBox="1"/>
          <p:nvPr/>
        </p:nvSpPr>
        <p:spPr>
          <a:xfrm>
            <a:off x="5629401" y="2634833"/>
            <a:ext cx="3567294" cy="1492716"/>
          </a:xfrm>
          <a:prstGeom prst="rect">
            <a:avLst/>
          </a:prstGeom>
          <a:noFill/>
        </p:spPr>
        <p:txBody>
          <a:bodyPr wrap="square" rtlCol="0">
            <a:spAutoFit/>
          </a:bodyPr>
          <a:lstStyle/>
          <a:p>
            <a:r>
              <a:rPr lang="en-GB" sz="700" b="1" dirty="0" smtClean="0">
                <a:solidFill>
                  <a:prstClr val="black"/>
                </a:solidFill>
                <a:latin typeface="+mj-lt"/>
              </a:rPr>
              <a:t>Specific Training Techniques (High Altitude Training)</a:t>
            </a:r>
          </a:p>
          <a:p>
            <a:pPr marL="171450" indent="-171450">
              <a:buFont typeface="Arial" pitchFamily="34" charset="0"/>
              <a:buChar char="•"/>
            </a:pPr>
            <a:r>
              <a:rPr lang="en-GB" sz="600" dirty="0" smtClean="0">
                <a:latin typeface="+mj-lt"/>
              </a:rPr>
              <a:t>High altitude training is carried out by elite performers.</a:t>
            </a:r>
          </a:p>
          <a:p>
            <a:pPr marL="171450" indent="-171450">
              <a:buFont typeface="Arial" pitchFamily="34" charset="0"/>
              <a:buChar char="•"/>
            </a:pPr>
            <a:r>
              <a:rPr lang="en-GB" sz="600" dirty="0" smtClean="0">
                <a:latin typeface="+mj-lt"/>
              </a:rPr>
              <a:t>Involves carrying out training at a high altitude, 2000m or more above sea level.</a:t>
            </a:r>
          </a:p>
          <a:p>
            <a:pPr marL="171450" indent="-171450">
              <a:buFont typeface="Arial" pitchFamily="34" charset="0"/>
              <a:buChar char="•"/>
            </a:pPr>
            <a:r>
              <a:rPr lang="en-GB" sz="600" dirty="0" smtClean="0">
                <a:latin typeface="+mj-lt"/>
              </a:rPr>
              <a:t>The idea behind this training method is that there is less oxygen in the air at high altitude. This makes training very difficult as the body finds it harder to carry oxygen to the working muscles.</a:t>
            </a:r>
          </a:p>
          <a:p>
            <a:pPr marL="171450" indent="-171450">
              <a:buFont typeface="Arial" pitchFamily="34" charset="0"/>
              <a:buChar char="•"/>
            </a:pPr>
            <a:r>
              <a:rPr lang="en-GB" sz="600" dirty="0" smtClean="0">
                <a:latin typeface="+mj-lt"/>
              </a:rPr>
              <a:t>As a result, the body compensates by making more red blood cells to carry what oxygen there is in the air.</a:t>
            </a:r>
          </a:p>
          <a:p>
            <a:pPr marL="171450" indent="-171450">
              <a:buFont typeface="Arial" pitchFamily="34" charset="0"/>
              <a:buChar char="•"/>
            </a:pPr>
            <a:r>
              <a:rPr lang="en-GB" sz="600" dirty="0" smtClean="0">
                <a:latin typeface="+mj-lt"/>
              </a:rPr>
              <a:t>Therefore by the end of training the body has more red blood cells. This means when the athlete returns to sea level they will have more red blood cells to carry more oxygen to the working muscles.</a:t>
            </a:r>
            <a:endParaRPr lang="en-GB" sz="600" dirty="0">
              <a:solidFill>
                <a:prstClr val="black"/>
              </a:solidFill>
              <a:latin typeface="+mj-lt"/>
            </a:endParaRPr>
          </a:p>
          <a:p>
            <a:r>
              <a:rPr lang="en-GB" sz="600" b="1" u="sng" dirty="0" smtClean="0">
                <a:solidFill>
                  <a:prstClr val="black"/>
                </a:solidFill>
                <a:latin typeface="+mj-lt"/>
              </a:rPr>
              <a:t>Benefits</a:t>
            </a:r>
          </a:p>
          <a:p>
            <a:pPr marL="171450" indent="-171450">
              <a:buFont typeface="Arial" pitchFamily="34" charset="0"/>
              <a:buChar char="•"/>
            </a:pPr>
            <a:r>
              <a:rPr lang="en-GB" sz="600" dirty="0" smtClean="0">
                <a:solidFill>
                  <a:prstClr val="black"/>
                </a:solidFill>
                <a:latin typeface="+mj-lt"/>
              </a:rPr>
              <a:t>Endurance athletes can sustain exercise at a higher intensity for a longer period of time.</a:t>
            </a:r>
          </a:p>
          <a:p>
            <a:r>
              <a:rPr lang="en-GB" sz="600" b="1" u="sng" dirty="0" smtClean="0">
                <a:solidFill>
                  <a:prstClr val="black"/>
                </a:solidFill>
                <a:latin typeface="+mj-lt"/>
              </a:rPr>
              <a:t>Issues</a:t>
            </a:r>
          </a:p>
          <a:p>
            <a:pPr marL="171450" indent="-171450">
              <a:buFont typeface="Arial" pitchFamily="34" charset="0"/>
              <a:buChar char="•"/>
            </a:pPr>
            <a:r>
              <a:rPr lang="en-GB" sz="600" dirty="0" smtClean="0">
                <a:latin typeface="+mj-lt"/>
              </a:rPr>
              <a:t>It can be very difficult to complete.</a:t>
            </a:r>
          </a:p>
          <a:p>
            <a:pPr marL="171450" indent="-171450">
              <a:buFont typeface="Arial" pitchFamily="34" charset="0"/>
              <a:buChar char="•"/>
            </a:pPr>
            <a:r>
              <a:rPr lang="en-GB" sz="600" dirty="0" smtClean="0">
                <a:latin typeface="+mj-lt"/>
              </a:rPr>
              <a:t>Some athletes suffer from altitude sickness – a feeling of nausea.</a:t>
            </a:r>
          </a:p>
          <a:p>
            <a:pPr marL="171450" indent="-171450">
              <a:buFont typeface="Arial" pitchFamily="34" charset="0"/>
              <a:buChar char="•"/>
            </a:pPr>
            <a:r>
              <a:rPr lang="en-GB" sz="600" dirty="0" smtClean="0">
                <a:latin typeface="+mj-lt"/>
              </a:rPr>
              <a:t>The benefits are lost quite quickly once the athlete returns to sea level.</a:t>
            </a:r>
          </a:p>
        </p:txBody>
      </p:sp>
    </p:spTree>
    <p:extLst>
      <p:ext uri="{BB962C8B-B14F-4D97-AF65-F5344CB8AC3E}">
        <p14:creationId xmlns:p14="http://schemas.microsoft.com/office/powerpoint/2010/main" val="4145501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75951"/>
            <a:ext cx="4320480" cy="1800493"/>
          </a:xfrm>
          <a:prstGeom prst="rect">
            <a:avLst/>
          </a:prstGeom>
          <a:noFill/>
        </p:spPr>
        <p:txBody>
          <a:bodyPr wrap="square" rtlCol="0">
            <a:spAutoFit/>
          </a:bodyPr>
          <a:lstStyle/>
          <a:p>
            <a:r>
              <a:rPr lang="en-GB" sz="800" b="1" u="sng" dirty="0" smtClean="0">
                <a:solidFill>
                  <a:prstClr val="black"/>
                </a:solidFill>
                <a:latin typeface="+mj-lt"/>
              </a:rPr>
              <a:t>Advantages and Disadvantages of Continuous Training</a:t>
            </a:r>
          </a:p>
          <a:p>
            <a:r>
              <a:rPr lang="en-GB" sz="800" dirty="0" smtClean="0">
                <a:solidFill>
                  <a:prstClr val="black"/>
                </a:solidFill>
                <a:latin typeface="+mj-lt"/>
              </a:rPr>
              <a:t>Advantages:</a:t>
            </a:r>
          </a:p>
          <a:p>
            <a:pPr marL="228600" indent="-228600">
              <a:buAutoNum type="arabicParenR"/>
            </a:pPr>
            <a:r>
              <a:rPr lang="en-GB" sz="800" dirty="0" smtClean="0">
                <a:solidFill>
                  <a:prstClr val="black"/>
                </a:solidFill>
                <a:latin typeface="+mj-lt"/>
              </a:rPr>
              <a:t>It can be done with little or no equipment e.g. simply go for a run.</a:t>
            </a:r>
          </a:p>
          <a:p>
            <a:pPr marL="228600" indent="-228600">
              <a:buAutoNum type="arabicParenR"/>
            </a:pPr>
            <a:r>
              <a:rPr lang="en-GB" sz="800" dirty="0" smtClean="0">
                <a:solidFill>
                  <a:prstClr val="black"/>
                </a:solidFill>
                <a:latin typeface="+mj-lt"/>
              </a:rPr>
              <a:t>It improves aerobic fitness</a:t>
            </a:r>
          </a:p>
          <a:p>
            <a:pPr marL="228600" indent="-228600">
              <a:buAutoNum type="arabicParenR"/>
            </a:pPr>
            <a:r>
              <a:rPr lang="en-GB" sz="800" dirty="0" smtClean="0">
                <a:solidFill>
                  <a:prstClr val="black"/>
                </a:solidFill>
                <a:latin typeface="+mj-lt"/>
              </a:rPr>
              <a:t>Running can be done virtually anywhere</a:t>
            </a:r>
          </a:p>
          <a:p>
            <a:pPr marL="228600" indent="-228600">
              <a:buAutoNum type="arabicParenR"/>
            </a:pPr>
            <a:r>
              <a:rPr lang="en-GB" sz="800" dirty="0" smtClean="0">
                <a:solidFill>
                  <a:prstClr val="black"/>
                </a:solidFill>
                <a:latin typeface="+mj-lt"/>
              </a:rPr>
              <a:t>It is simple to do – keep doing the same movement over and over.</a:t>
            </a:r>
          </a:p>
          <a:p>
            <a:endParaRPr lang="en-GB" sz="800" dirty="0">
              <a:solidFill>
                <a:prstClr val="black"/>
              </a:solidFill>
              <a:latin typeface="+mj-lt"/>
            </a:endParaRPr>
          </a:p>
          <a:p>
            <a:r>
              <a:rPr lang="en-GB" sz="800" dirty="0" smtClean="0">
                <a:solidFill>
                  <a:prstClr val="black"/>
                </a:solidFill>
                <a:latin typeface="+mj-lt"/>
              </a:rPr>
              <a:t>Disadvantages:</a:t>
            </a:r>
          </a:p>
          <a:p>
            <a:pPr marL="228600" indent="-228600">
              <a:buAutoNum type="arabicParenR"/>
            </a:pPr>
            <a:r>
              <a:rPr lang="en-GB" sz="800" dirty="0" smtClean="0">
                <a:solidFill>
                  <a:prstClr val="black"/>
                </a:solidFill>
                <a:latin typeface="+mj-lt"/>
              </a:rPr>
              <a:t>It can be boring / tedious.</a:t>
            </a:r>
          </a:p>
          <a:p>
            <a:pPr marL="228600" indent="-228600">
              <a:buAutoNum type="arabicParenR"/>
            </a:pPr>
            <a:r>
              <a:rPr lang="en-GB" sz="800" dirty="0" smtClean="0">
                <a:solidFill>
                  <a:prstClr val="black"/>
                </a:solidFill>
                <a:latin typeface="+mj-lt"/>
              </a:rPr>
              <a:t>It can cause injury due to repetitive contractions.</a:t>
            </a:r>
          </a:p>
          <a:p>
            <a:pPr marL="228600" indent="-228600">
              <a:buAutoNum type="arabicParenR"/>
            </a:pPr>
            <a:r>
              <a:rPr lang="en-GB" sz="800" dirty="0" smtClean="0">
                <a:solidFill>
                  <a:prstClr val="black"/>
                </a:solidFill>
                <a:latin typeface="+mj-lt"/>
              </a:rPr>
              <a:t>It can be time consuming.</a:t>
            </a:r>
          </a:p>
          <a:p>
            <a:pPr marL="228600" indent="-228600">
              <a:buAutoNum type="arabicParenR"/>
            </a:pPr>
            <a:r>
              <a:rPr lang="en-GB" sz="800" dirty="0" smtClean="0">
                <a:solidFill>
                  <a:prstClr val="black"/>
                </a:solidFill>
                <a:latin typeface="+mj-lt"/>
              </a:rPr>
              <a:t>It does not always match the demands of the sport e.g. in basketball the players do not run at one speed continuously</a:t>
            </a:r>
          </a:p>
          <a:p>
            <a:pPr algn="ctr"/>
            <a:endParaRPr lang="en-GB" sz="700" dirty="0">
              <a:solidFill>
                <a:prstClr val="black"/>
              </a:solidFill>
              <a:latin typeface="+mj-lt"/>
            </a:endParaRPr>
          </a:p>
        </p:txBody>
      </p:sp>
      <p:sp>
        <p:nvSpPr>
          <p:cNvPr id="5" name="TextBox 4"/>
          <p:cNvSpPr txBox="1"/>
          <p:nvPr/>
        </p:nvSpPr>
        <p:spPr>
          <a:xfrm>
            <a:off x="4644008" y="75951"/>
            <a:ext cx="4320480" cy="1815882"/>
          </a:xfrm>
          <a:prstGeom prst="rect">
            <a:avLst/>
          </a:prstGeom>
          <a:noFill/>
        </p:spPr>
        <p:txBody>
          <a:bodyPr wrap="square" rtlCol="0">
            <a:spAutoFit/>
          </a:bodyPr>
          <a:lstStyle/>
          <a:p>
            <a:r>
              <a:rPr lang="en-GB" sz="800" b="1" u="sng" dirty="0" smtClean="0">
                <a:solidFill>
                  <a:prstClr val="black"/>
                </a:solidFill>
                <a:latin typeface="+mj-lt"/>
              </a:rPr>
              <a:t>Advantages and Disadvantages of Circuit Training</a:t>
            </a:r>
          </a:p>
          <a:p>
            <a:r>
              <a:rPr lang="en-GB" sz="800" dirty="0" smtClean="0">
                <a:solidFill>
                  <a:prstClr val="black"/>
                </a:solidFill>
                <a:latin typeface="+mj-lt"/>
              </a:rPr>
              <a:t>Advantages:</a:t>
            </a:r>
          </a:p>
          <a:p>
            <a:pPr marL="228600" indent="-228600">
              <a:buAutoNum type="arabicParenR"/>
            </a:pPr>
            <a:r>
              <a:rPr lang="en-GB" sz="800" dirty="0" smtClean="0">
                <a:solidFill>
                  <a:prstClr val="black"/>
                </a:solidFill>
                <a:latin typeface="+mj-lt"/>
              </a:rPr>
              <a:t>Exercises chosen can be simple to complex.</a:t>
            </a:r>
          </a:p>
          <a:p>
            <a:pPr marL="228600" indent="-228600">
              <a:buAutoNum type="arabicParenR"/>
            </a:pPr>
            <a:r>
              <a:rPr lang="en-GB" sz="800" dirty="0" smtClean="0">
                <a:solidFill>
                  <a:prstClr val="black"/>
                </a:solidFill>
                <a:latin typeface="+mj-lt"/>
              </a:rPr>
              <a:t>The circuit can be manipulated to train different things e.g. repeated contraction of a muscle / muscle group to train muscular endurance</a:t>
            </a:r>
          </a:p>
          <a:p>
            <a:pPr marL="228600" indent="-228600">
              <a:buAutoNum type="arabicParenR"/>
            </a:pPr>
            <a:r>
              <a:rPr lang="en-GB" sz="800" dirty="0" smtClean="0">
                <a:solidFill>
                  <a:prstClr val="black"/>
                </a:solidFill>
                <a:latin typeface="+mj-lt"/>
              </a:rPr>
              <a:t>It can be varied to suit fitness level / age etc.</a:t>
            </a:r>
          </a:p>
          <a:p>
            <a:pPr marL="228600" indent="-228600">
              <a:buAutoNum type="arabicParenR"/>
            </a:pPr>
            <a:r>
              <a:rPr lang="en-GB" sz="800" dirty="0" smtClean="0">
                <a:solidFill>
                  <a:prstClr val="black"/>
                </a:solidFill>
                <a:latin typeface="+mj-lt"/>
              </a:rPr>
              <a:t>It is easy to monitor and alter – progressive overload can be applied by altering the work / rest ratio.</a:t>
            </a:r>
          </a:p>
          <a:p>
            <a:endParaRPr lang="en-GB" sz="800" dirty="0">
              <a:solidFill>
                <a:prstClr val="black"/>
              </a:solidFill>
              <a:latin typeface="+mj-lt"/>
            </a:endParaRPr>
          </a:p>
          <a:p>
            <a:r>
              <a:rPr lang="en-GB" sz="800" dirty="0" smtClean="0">
                <a:solidFill>
                  <a:prstClr val="black"/>
                </a:solidFill>
                <a:latin typeface="+mj-lt"/>
              </a:rPr>
              <a:t>Disadvantages:</a:t>
            </a:r>
          </a:p>
          <a:p>
            <a:pPr marL="228600" indent="-228600">
              <a:buAutoNum type="arabicParenR"/>
            </a:pPr>
            <a:r>
              <a:rPr lang="en-GB" sz="800" dirty="0" smtClean="0">
                <a:solidFill>
                  <a:prstClr val="black"/>
                </a:solidFill>
                <a:latin typeface="+mj-lt"/>
              </a:rPr>
              <a:t>An appropriate amount of space is required.</a:t>
            </a:r>
          </a:p>
          <a:p>
            <a:pPr marL="228600" indent="-228600">
              <a:buAutoNum type="arabicParenR"/>
            </a:pPr>
            <a:r>
              <a:rPr lang="en-GB" sz="800" dirty="0" smtClean="0">
                <a:solidFill>
                  <a:prstClr val="black"/>
                </a:solidFill>
                <a:latin typeface="+mj-lt"/>
              </a:rPr>
              <a:t>It may require specialist equipment e.g. a medicine ball, benches, agility ladders.</a:t>
            </a:r>
          </a:p>
          <a:p>
            <a:pPr marL="228600" indent="-228600">
              <a:buAutoNum type="arabicParenR"/>
            </a:pPr>
            <a:r>
              <a:rPr lang="en-GB" sz="800" dirty="0" smtClean="0">
                <a:solidFill>
                  <a:prstClr val="black"/>
                </a:solidFill>
                <a:latin typeface="+mj-lt"/>
              </a:rPr>
              <a:t>It is difficult to gauge an appropriate work / rest ratio at the start</a:t>
            </a:r>
            <a:r>
              <a:rPr lang="en-GB" sz="900" dirty="0" smtClean="0">
                <a:solidFill>
                  <a:prstClr val="black"/>
                </a:solidFill>
                <a:latin typeface="+mj-lt"/>
              </a:rPr>
              <a:t>.</a:t>
            </a:r>
          </a:p>
          <a:p>
            <a:pPr algn="ctr"/>
            <a:endParaRPr lang="en-GB" sz="700" dirty="0">
              <a:solidFill>
                <a:prstClr val="black"/>
              </a:solidFill>
              <a:latin typeface="+mj-lt"/>
            </a:endParaRPr>
          </a:p>
        </p:txBody>
      </p:sp>
      <p:sp>
        <p:nvSpPr>
          <p:cNvPr id="6" name="TextBox 5"/>
          <p:cNvSpPr txBox="1"/>
          <p:nvPr/>
        </p:nvSpPr>
        <p:spPr>
          <a:xfrm>
            <a:off x="112122" y="2014943"/>
            <a:ext cx="4387869" cy="1554272"/>
          </a:xfrm>
          <a:prstGeom prst="rect">
            <a:avLst/>
          </a:prstGeom>
          <a:noFill/>
        </p:spPr>
        <p:txBody>
          <a:bodyPr wrap="square" rtlCol="0">
            <a:spAutoFit/>
          </a:bodyPr>
          <a:lstStyle/>
          <a:p>
            <a:r>
              <a:rPr lang="en-GB" sz="800" b="1" u="sng" dirty="0" smtClean="0">
                <a:solidFill>
                  <a:prstClr val="black"/>
                </a:solidFill>
                <a:latin typeface="+mj-lt"/>
              </a:rPr>
              <a:t>Advantages and Disadvantages of HIIT</a:t>
            </a:r>
          </a:p>
          <a:p>
            <a:r>
              <a:rPr lang="en-GB" sz="800" dirty="0" smtClean="0">
                <a:solidFill>
                  <a:prstClr val="black"/>
                </a:solidFill>
                <a:latin typeface="+mj-lt"/>
              </a:rPr>
              <a:t>Advantages:</a:t>
            </a:r>
          </a:p>
          <a:p>
            <a:pPr marL="228600" indent="-228600">
              <a:buAutoNum type="arabicParenR"/>
            </a:pPr>
            <a:r>
              <a:rPr lang="en-GB" sz="800" dirty="0" smtClean="0">
                <a:solidFill>
                  <a:prstClr val="black"/>
                </a:solidFill>
                <a:latin typeface="+mj-lt"/>
              </a:rPr>
              <a:t>It burns body fat and calories quickly.</a:t>
            </a:r>
          </a:p>
          <a:p>
            <a:pPr marL="228600" indent="-228600">
              <a:buAutoNum type="arabicParenR"/>
            </a:pPr>
            <a:r>
              <a:rPr lang="en-GB" sz="800" dirty="0" smtClean="0">
                <a:solidFill>
                  <a:prstClr val="black"/>
                </a:solidFill>
                <a:latin typeface="+mj-lt"/>
              </a:rPr>
              <a:t>It can be altered easily to suit the individual.</a:t>
            </a:r>
          </a:p>
          <a:p>
            <a:pPr marL="228600" indent="-228600">
              <a:buAutoNum type="arabicParenR"/>
            </a:pPr>
            <a:r>
              <a:rPr lang="en-GB" sz="800" dirty="0" smtClean="0">
                <a:solidFill>
                  <a:prstClr val="black"/>
                </a:solidFill>
                <a:latin typeface="+mj-lt"/>
              </a:rPr>
              <a:t>It can be completed relatively quickly.</a:t>
            </a:r>
          </a:p>
          <a:p>
            <a:pPr marL="228600" indent="-228600">
              <a:buAutoNum type="arabicParenR"/>
            </a:pPr>
            <a:r>
              <a:rPr lang="en-GB" sz="800" dirty="0" smtClean="0">
                <a:solidFill>
                  <a:prstClr val="black"/>
                </a:solidFill>
                <a:latin typeface="+mj-lt"/>
              </a:rPr>
              <a:t>It can improve the anaerobic and aerobic energy systems.</a:t>
            </a:r>
          </a:p>
          <a:p>
            <a:endParaRPr lang="en-GB" sz="800" dirty="0">
              <a:solidFill>
                <a:prstClr val="black"/>
              </a:solidFill>
              <a:latin typeface="+mj-lt"/>
            </a:endParaRPr>
          </a:p>
          <a:p>
            <a:r>
              <a:rPr lang="en-GB" sz="800" dirty="0" smtClean="0">
                <a:solidFill>
                  <a:prstClr val="black"/>
                </a:solidFill>
                <a:latin typeface="+mj-lt"/>
              </a:rPr>
              <a:t>Disadvantages:</a:t>
            </a:r>
          </a:p>
          <a:p>
            <a:pPr marL="228600" indent="-228600">
              <a:buAutoNum type="arabicParenR"/>
            </a:pPr>
            <a:r>
              <a:rPr lang="en-GB" sz="800" dirty="0" smtClean="0">
                <a:solidFill>
                  <a:prstClr val="black"/>
                </a:solidFill>
                <a:latin typeface="+mj-lt"/>
              </a:rPr>
              <a:t>Extreme work can lead to injury.</a:t>
            </a:r>
          </a:p>
          <a:p>
            <a:pPr marL="228600" indent="-228600">
              <a:buAutoNum type="arabicParenR"/>
            </a:pPr>
            <a:r>
              <a:rPr lang="en-GB" sz="800" dirty="0" smtClean="0">
                <a:solidFill>
                  <a:prstClr val="black"/>
                </a:solidFill>
                <a:latin typeface="+mj-lt"/>
              </a:rPr>
              <a:t>High levels of motivation are needed to complete the work.</a:t>
            </a:r>
          </a:p>
          <a:p>
            <a:pPr marL="228600" indent="-228600">
              <a:buAutoNum type="arabicParenR"/>
            </a:pPr>
            <a:r>
              <a:rPr lang="en-GB" sz="800" dirty="0" smtClean="0">
                <a:solidFill>
                  <a:prstClr val="black"/>
                </a:solidFill>
                <a:latin typeface="+mj-lt"/>
              </a:rPr>
              <a:t>It can lead to dizziness and feelings of nausea.</a:t>
            </a:r>
          </a:p>
          <a:p>
            <a:pPr algn="ctr"/>
            <a:endParaRPr lang="en-GB" sz="700" dirty="0">
              <a:solidFill>
                <a:prstClr val="black"/>
              </a:solidFill>
              <a:latin typeface="+mj-lt"/>
            </a:endParaRPr>
          </a:p>
        </p:txBody>
      </p:sp>
      <p:sp>
        <p:nvSpPr>
          <p:cNvPr id="7" name="TextBox 6"/>
          <p:cNvSpPr txBox="1"/>
          <p:nvPr/>
        </p:nvSpPr>
        <p:spPr>
          <a:xfrm>
            <a:off x="3124439" y="2032083"/>
            <a:ext cx="2751104" cy="1677382"/>
          </a:xfrm>
          <a:prstGeom prst="rect">
            <a:avLst/>
          </a:prstGeom>
          <a:noFill/>
        </p:spPr>
        <p:txBody>
          <a:bodyPr wrap="square" rtlCol="0">
            <a:spAutoFit/>
          </a:bodyPr>
          <a:lstStyle/>
          <a:p>
            <a:r>
              <a:rPr lang="en-GB" sz="800" b="1" u="sng" dirty="0" smtClean="0">
                <a:solidFill>
                  <a:prstClr val="black"/>
                </a:solidFill>
                <a:latin typeface="+mj-lt"/>
              </a:rPr>
              <a:t>Advantages and Disadvantages of Static Stretching</a:t>
            </a:r>
          </a:p>
          <a:p>
            <a:r>
              <a:rPr lang="en-GB" sz="800" dirty="0" smtClean="0">
                <a:solidFill>
                  <a:prstClr val="black"/>
                </a:solidFill>
                <a:latin typeface="+mj-lt"/>
              </a:rPr>
              <a:t>Advantages:</a:t>
            </a:r>
          </a:p>
          <a:p>
            <a:pPr marL="228600" indent="-228600">
              <a:buAutoNum type="arabicParenR"/>
            </a:pPr>
            <a:r>
              <a:rPr lang="en-GB" sz="800" dirty="0" smtClean="0">
                <a:solidFill>
                  <a:prstClr val="black"/>
                </a:solidFill>
                <a:latin typeface="+mj-lt"/>
              </a:rPr>
              <a:t>It increases flexibility.</a:t>
            </a:r>
          </a:p>
          <a:p>
            <a:pPr marL="228600" indent="-228600">
              <a:buAutoNum type="arabicParenR"/>
            </a:pPr>
            <a:r>
              <a:rPr lang="en-GB" sz="800" dirty="0" smtClean="0">
                <a:solidFill>
                  <a:prstClr val="black"/>
                </a:solidFill>
                <a:latin typeface="+mj-lt"/>
              </a:rPr>
              <a:t>It can be done by virtually everyone.</a:t>
            </a:r>
          </a:p>
          <a:p>
            <a:pPr marL="228600" indent="-228600">
              <a:buAutoNum type="arabicParenR"/>
            </a:pPr>
            <a:r>
              <a:rPr lang="en-GB" sz="800" dirty="0" smtClean="0">
                <a:solidFill>
                  <a:prstClr val="black"/>
                </a:solidFill>
                <a:latin typeface="+mj-lt"/>
              </a:rPr>
              <a:t>It can be done anywhere (does not need a lot of space).</a:t>
            </a:r>
          </a:p>
          <a:p>
            <a:pPr marL="228600" indent="-228600">
              <a:buAutoNum type="arabicParenR"/>
            </a:pPr>
            <a:r>
              <a:rPr lang="en-GB" sz="800" dirty="0" smtClean="0">
                <a:solidFill>
                  <a:prstClr val="black"/>
                </a:solidFill>
                <a:latin typeface="+mj-lt"/>
              </a:rPr>
              <a:t>It is relatively safe.</a:t>
            </a:r>
          </a:p>
          <a:p>
            <a:endParaRPr lang="en-GB" sz="800" dirty="0">
              <a:solidFill>
                <a:prstClr val="black"/>
              </a:solidFill>
              <a:latin typeface="+mj-lt"/>
            </a:endParaRPr>
          </a:p>
          <a:p>
            <a:r>
              <a:rPr lang="en-GB" sz="800" dirty="0" smtClean="0">
                <a:solidFill>
                  <a:prstClr val="black"/>
                </a:solidFill>
                <a:latin typeface="+mj-lt"/>
              </a:rPr>
              <a:t>Disadvantages:</a:t>
            </a:r>
          </a:p>
          <a:p>
            <a:pPr marL="228600" indent="-228600">
              <a:buAutoNum type="arabicParenR"/>
            </a:pPr>
            <a:r>
              <a:rPr lang="en-GB" sz="800" dirty="0" smtClean="0">
                <a:solidFill>
                  <a:prstClr val="black"/>
                </a:solidFill>
                <a:latin typeface="+mj-lt"/>
              </a:rPr>
              <a:t>It can be time consuming to stretch the whole body.</a:t>
            </a:r>
          </a:p>
          <a:p>
            <a:pPr marL="228600" indent="-228600">
              <a:buAutoNum type="arabicParenR"/>
            </a:pPr>
            <a:r>
              <a:rPr lang="en-GB" sz="800" dirty="0" smtClean="0">
                <a:solidFill>
                  <a:prstClr val="black"/>
                </a:solidFill>
                <a:latin typeface="+mj-lt"/>
              </a:rPr>
              <a:t>It can get boring and repetitive.</a:t>
            </a:r>
          </a:p>
          <a:p>
            <a:pPr marL="228600" indent="-228600">
              <a:buAutoNum type="arabicParenR"/>
            </a:pPr>
            <a:r>
              <a:rPr lang="en-GB" sz="800" dirty="0" smtClean="0">
                <a:solidFill>
                  <a:prstClr val="black"/>
                </a:solidFill>
                <a:latin typeface="+mj-lt"/>
              </a:rPr>
              <a:t>Some muscles are easier to stretch than others.</a:t>
            </a:r>
          </a:p>
          <a:p>
            <a:pPr marL="228600" indent="-228600">
              <a:buAutoNum type="arabicParenR"/>
            </a:pPr>
            <a:r>
              <a:rPr lang="en-GB" sz="800" dirty="0" smtClean="0">
                <a:solidFill>
                  <a:prstClr val="black"/>
                </a:solidFill>
                <a:latin typeface="+mj-lt"/>
              </a:rPr>
              <a:t>Over-stretching can cause injury</a:t>
            </a:r>
          </a:p>
          <a:p>
            <a:pPr algn="ctr"/>
            <a:endParaRPr lang="en-GB" sz="700" dirty="0">
              <a:solidFill>
                <a:prstClr val="black"/>
              </a:solidFill>
              <a:latin typeface="+mj-lt"/>
            </a:endParaRPr>
          </a:p>
        </p:txBody>
      </p:sp>
      <p:sp>
        <p:nvSpPr>
          <p:cNvPr id="8" name="TextBox 7"/>
          <p:cNvSpPr txBox="1"/>
          <p:nvPr/>
        </p:nvSpPr>
        <p:spPr>
          <a:xfrm>
            <a:off x="5895210" y="1953388"/>
            <a:ext cx="3458880" cy="1754326"/>
          </a:xfrm>
          <a:prstGeom prst="rect">
            <a:avLst/>
          </a:prstGeom>
          <a:noFill/>
        </p:spPr>
        <p:txBody>
          <a:bodyPr wrap="square" rtlCol="0">
            <a:spAutoFit/>
          </a:bodyPr>
          <a:lstStyle/>
          <a:p>
            <a:r>
              <a:rPr lang="en-GB" sz="900" b="1" u="sng" dirty="0" smtClean="0">
                <a:solidFill>
                  <a:prstClr val="black"/>
                </a:solidFill>
                <a:latin typeface="+mj-lt"/>
              </a:rPr>
              <a:t>Advantages and Disadvantages of Weight Training </a:t>
            </a:r>
          </a:p>
          <a:p>
            <a:r>
              <a:rPr lang="en-GB" sz="900" dirty="0" smtClean="0">
                <a:solidFill>
                  <a:prstClr val="black"/>
                </a:solidFill>
                <a:latin typeface="+mj-lt"/>
              </a:rPr>
              <a:t>Advantages:</a:t>
            </a:r>
          </a:p>
          <a:p>
            <a:pPr marL="228600" indent="-228600">
              <a:buAutoNum type="arabicParenR"/>
            </a:pPr>
            <a:r>
              <a:rPr lang="en-GB" sz="900" dirty="0" smtClean="0">
                <a:solidFill>
                  <a:prstClr val="black"/>
                </a:solidFill>
                <a:latin typeface="+mj-lt"/>
              </a:rPr>
              <a:t>It can be easily adapted for different fitness aims.</a:t>
            </a:r>
          </a:p>
          <a:p>
            <a:pPr marL="228600" indent="-228600">
              <a:buAutoNum type="arabicParenR"/>
            </a:pPr>
            <a:r>
              <a:rPr lang="en-GB" sz="900" dirty="0" smtClean="0">
                <a:solidFill>
                  <a:prstClr val="black"/>
                </a:solidFill>
                <a:latin typeface="+mj-lt"/>
              </a:rPr>
              <a:t>It is relevant to all sports.</a:t>
            </a:r>
          </a:p>
          <a:p>
            <a:pPr marL="228600" indent="-228600">
              <a:buAutoNum type="arabicParenR"/>
            </a:pPr>
            <a:r>
              <a:rPr lang="en-GB" sz="900" dirty="0" smtClean="0">
                <a:solidFill>
                  <a:prstClr val="black"/>
                </a:solidFill>
                <a:latin typeface="+mj-lt"/>
              </a:rPr>
              <a:t>It is relatively straightforward to carry out.</a:t>
            </a:r>
          </a:p>
          <a:p>
            <a:pPr marL="228600" indent="-228600">
              <a:buAutoNum type="arabicParenR"/>
            </a:pPr>
            <a:r>
              <a:rPr lang="en-GB" sz="900" dirty="0" smtClean="0">
                <a:solidFill>
                  <a:prstClr val="black"/>
                </a:solidFill>
                <a:latin typeface="+mj-lt"/>
              </a:rPr>
              <a:t>Strength gains can occur.</a:t>
            </a:r>
          </a:p>
          <a:p>
            <a:endParaRPr lang="en-GB" sz="900" dirty="0">
              <a:solidFill>
                <a:prstClr val="black"/>
              </a:solidFill>
              <a:latin typeface="+mj-lt"/>
            </a:endParaRPr>
          </a:p>
          <a:p>
            <a:r>
              <a:rPr lang="en-GB" sz="900" dirty="0" smtClean="0">
                <a:solidFill>
                  <a:prstClr val="black"/>
                </a:solidFill>
                <a:latin typeface="+mj-lt"/>
              </a:rPr>
              <a:t>Disadvantages:</a:t>
            </a:r>
          </a:p>
          <a:p>
            <a:pPr marL="228600" indent="-228600">
              <a:buAutoNum type="arabicParenR"/>
            </a:pPr>
            <a:r>
              <a:rPr lang="en-GB" sz="900" dirty="0" smtClean="0">
                <a:solidFill>
                  <a:prstClr val="black"/>
                </a:solidFill>
                <a:latin typeface="+mj-lt"/>
              </a:rPr>
              <a:t>Heavy weights can increase blood pressure.</a:t>
            </a:r>
          </a:p>
          <a:p>
            <a:pPr marL="228600" indent="-228600">
              <a:buAutoNum type="arabicParenR"/>
            </a:pPr>
            <a:r>
              <a:rPr lang="en-GB" sz="900" dirty="0" smtClean="0">
                <a:solidFill>
                  <a:prstClr val="black"/>
                </a:solidFill>
                <a:latin typeface="+mj-lt"/>
              </a:rPr>
              <a:t>Injury can occur if weights are too heavy or lifted incorrect technique is used.</a:t>
            </a:r>
            <a:endParaRPr lang="en-GB" sz="900" dirty="0">
              <a:solidFill>
                <a:prstClr val="black"/>
              </a:solidFill>
              <a:latin typeface="+mj-lt"/>
            </a:endParaRPr>
          </a:p>
          <a:p>
            <a:pPr marL="228600" indent="-228600">
              <a:buAutoNum type="arabicParenR"/>
            </a:pPr>
            <a:r>
              <a:rPr lang="en-GB" sz="900" dirty="0" smtClean="0">
                <a:solidFill>
                  <a:prstClr val="black"/>
                </a:solidFill>
                <a:latin typeface="+mj-lt"/>
              </a:rPr>
              <a:t>Calculating one rep max requires high levels of motivation.</a:t>
            </a:r>
          </a:p>
        </p:txBody>
      </p:sp>
      <p:sp>
        <p:nvSpPr>
          <p:cNvPr id="9" name="TextBox 8"/>
          <p:cNvSpPr txBox="1"/>
          <p:nvPr/>
        </p:nvSpPr>
        <p:spPr>
          <a:xfrm>
            <a:off x="75505" y="3617132"/>
            <a:ext cx="3528392" cy="3123932"/>
          </a:xfrm>
          <a:prstGeom prst="rect">
            <a:avLst/>
          </a:prstGeom>
          <a:noFill/>
        </p:spPr>
        <p:txBody>
          <a:bodyPr wrap="square" rtlCol="0">
            <a:spAutoFit/>
          </a:bodyPr>
          <a:lstStyle/>
          <a:p>
            <a:r>
              <a:rPr lang="en-GB" sz="1000" b="1" dirty="0" smtClean="0">
                <a:solidFill>
                  <a:prstClr val="black"/>
                </a:solidFill>
                <a:latin typeface="+mj-lt"/>
              </a:rPr>
              <a:t>Warming Up</a:t>
            </a:r>
            <a:endParaRPr lang="en-GB" sz="900" dirty="0">
              <a:solidFill>
                <a:prstClr val="black"/>
              </a:solidFill>
              <a:latin typeface="+mj-lt"/>
            </a:endParaRPr>
          </a:p>
          <a:p>
            <a:r>
              <a:rPr lang="en-GB" sz="900" dirty="0" smtClean="0">
                <a:solidFill>
                  <a:prstClr val="black"/>
                </a:solidFill>
                <a:latin typeface="+mj-lt"/>
              </a:rPr>
              <a:t>A good warm-up should include:</a:t>
            </a:r>
          </a:p>
          <a:p>
            <a:pPr marL="171450" indent="-171450">
              <a:buFont typeface="Arial" pitchFamily="34" charset="0"/>
              <a:buChar char="•"/>
            </a:pPr>
            <a:r>
              <a:rPr lang="en-GB" sz="900" dirty="0" smtClean="0">
                <a:solidFill>
                  <a:prstClr val="black"/>
                </a:solidFill>
                <a:latin typeface="+mj-lt"/>
              </a:rPr>
              <a:t>Pulse raiser – gradually raising heart rate in preparation for exercise.</a:t>
            </a:r>
          </a:p>
          <a:p>
            <a:pPr marL="171450" indent="-171450">
              <a:buFont typeface="Arial" pitchFamily="34" charset="0"/>
              <a:buChar char="•"/>
            </a:pPr>
            <a:r>
              <a:rPr lang="en-GB" sz="900" dirty="0" smtClean="0">
                <a:solidFill>
                  <a:prstClr val="black"/>
                </a:solidFill>
                <a:latin typeface="+mj-lt"/>
              </a:rPr>
              <a:t>Stretching – stretch al relevant muscles involved in the activity.</a:t>
            </a:r>
          </a:p>
          <a:p>
            <a:pPr marL="171450" indent="-171450">
              <a:buFont typeface="Arial" pitchFamily="34" charset="0"/>
              <a:buChar char="•"/>
            </a:pPr>
            <a:r>
              <a:rPr lang="en-GB" sz="900" dirty="0" smtClean="0">
                <a:solidFill>
                  <a:prstClr val="black"/>
                </a:solidFill>
                <a:latin typeface="+mj-lt"/>
              </a:rPr>
              <a:t>Skill Based Practices – Perform skills that allows the performer to familiarise themselves to the activity they are taking part in e.g. passing a football / netball.</a:t>
            </a:r>
          </a:p>
          <a:p>
            <a:pPr marL="171450" indent="-171450">
              <a:buFont typeface="Arial" pitchFamily="34" charset="0"/>
              <a:buChar char="•"/>
            </a:pPr>
            <a:r>
              <a:rPr lang="en-GB" sz="900" dirty="0" smtClean="0">
                <a:solidFill>
                  <a:prstClr val="black"/>
                </a:solidFill>
                <a:latin typeface="+mj-lt"/>
              </a:rPr>
              <a:t>Mental Preparation – Starting to get focused, using techniques to control arousal e.g. mental imagery.</a:t>
            </a:r>
          </a:p>
          <a:p>
            <a:endParaRPr lang="en-GB" sz="900" dirty="0">
              <a:solidFill>
                <a:prstClr val="black"/>
              </a:solidFill>
              <a:latin typeface="+mj-lt"/>
            </a:endParaRPr>
          </a:p>
          <a:p>
            <a:r>
              <a:rPr lang="en-GB" sz="900" dirty="0" smtClean="0">
                <a:solidFill>
                  <a:prstClr val="black"/>
                </a:solidFill>
                <a:latin typeface="+mj-lt"/>
              </a:rPr>
              <a:t>The benefits of a good warm-up are as follows:</a:t>
            </a:r>
          </a:p>
          <a:p>
            <a:r>
              <a:rPr lang="en-GB" sz="800" dirty="0"/>
              <a:t>1. Body temperature will increase ready for exercise.</a:t>
            </a:r>
          </a:p>
          <a:p>
            <a:r>
              <a:rPr lang="en-GB" sz="800" dirty="0"/>
              <a:t>2. Stretching will increase the range of movement possible. </a:t>
            </a:r>
          </a:p>
          <a:p>
            <a:r>
              <a:rPr lang="en-GB" sz="800" dirty="0"/>
              <a:t>3. There will be a gradual (not over demanding) increase in effort towards ‘competition pace’, i.e. you gradually work up to the intensity required for the game/event.</a:t>
            </a:r>
          </a:p>
          <a:p>
            <a:r>
              <a:rPr lang="en-GB" sz="800" dirty="0"/>
              <a:t>4. You will be focused and psychologically prepared.</a:t>
            </a:r>
          </a:p>
          <a:p>
            <a:r>
              <a:rPr lang="en-GB" sz="800" dirty="0"/>
              <a:t>5.Movement skills that will be used have been practised before starting the game/match/event.</a:t>
            </a:r>
          </a:p>
          <a:p>
            <a:r>
              <a:rPr lang="en-GB" sz="800" dirty="0"/>
              <a:t>6. There will be less chance of suffering injury. </a:t>
            </a:r>
          </a:p>
          <a:p>
            <a:r>
              <a:rPr lang="en-GB" sz="800" dirty="0"/>
              <a:t>7. There will be an increase in the amount of oxygen being carried to the working muscles </a:t>
            </a:r>
            <a:r>
              <a:rPr lang="en-GB" sz="800" dirty="0">
                <a:latin typeface="Calibri" panose="020F0502020204030204" pitchFamily="34" charset="0"/>
              </a:rPr>
              <a:t>– </a:t>
            </a:r>
            <a:r>
              <a:rPr lang="en-GB" sz="800" dirty="0"/>
              <a:t>helping with the production of energy</a:t>
            </a:r>
            <a:r>
              <a:rPr lang="en-GB" sz="800" dirty="0" smtClean="0"/>
              <a:t>.</a:t>
            </a:r>
            <a:endParaRPr lang="en-GB" sz="800" dirty="0"/>
          </a:p>
        </p:txBody>
      </p:sp>
      <p:sp>
        <p:nvSpPr>
          <p:cNvPr id="10" name="TextBox 9"/>
          <p:cNvSpPr txBox="1"/>
          <p:nvPr/>
        </p:nvSpPr>
        <p:spPr>
          <a:xfrm>
            <a:off x="3779912" y="3846213"/>
            <a:ext cx="2880320" cy="2846933"/>
          </a:xfrm>
          <a:prstGeom prst="rect">
            <a:avLst/>
          </a:prstGeom>
          <a:noFill/>
        </p:spPr>
        <p:txBody>
          <a:bodyPr wrap="square" rtlCol="0">
            <a:spAutoFit/>
          </a:bodyPr>
          <a:lstStyle/>
          <a:p>
            <a:r>
              <a:rPr lang="en-GB" sz="1100" b="1" dirty="0" smtClean="0">
                <a:solidFill>
                  <a:prstClr val="black"/>
                </a:solidFill>
                <a:latin typeface="+mj-lt"/>
              </a:rPr>
              <a:t>Cool Down</a:t>
            </a:r>
            <a:endParaRPr lang="en-GB" sz="1050" dirty="0">
              <a:solidFill>
                <a:prstClr val="black"/>
              </a:solidFill>
              <a:latin typeface="+mj-lt"/>
            </a:endParaRPr>
          </a:p>
          <a:p>
            <a:r>
              <a:rPr lang="en-GB" sz="1050" dirty="0" smtClean="0">
                <a:solidFill>
                  <a:prstClr val="black"/>
                </a:solidFill>
                <a:latin typeface="+mj-lt"/>
              </a:rPr>
              <a:t>An effective cool down should include:</a:t>
            </a:r>
          </a:p>
          <a:p>
            <a:pPr marL="171450" indent="-171450">
              <a:buFont typeface="Arial" pitchFamily="34" charset="0"/>
              <a:buChar char="•"/>
            </a:pPr>
            <a:r>
              <a:rPr lang="en-GB" sz="1050" dirty="0" smtClean="0"/>
              <a:t>An activity to maintain </a:t>
            </a:r>
            <a:r>
              <a:rPr lang="en-GB" sz="1050" dirty="0"/>
              <a:t>an elevated breathing and heart rate, e.g. walk, jog.</a:t>
            </a:r>
          </a:p>
          <a:p>
            <a:pPr marL="171450" indent="-171450">
              <a:buFont typeface="Arial" pitchFamily="34" charset="0"/>
              <a:buChar char="•"/>
            </a:pPr>
            <a:r>
              <a:rPr lang="en-GB" sz="1050" dirty="0" smtClean="0"/>
              <a:t>A </a:t>
            </a:r>
            <a:r>
              <a:rPr lang="en-GB" sz="1050" dirty="0"/>
              <a:t>gradual reduction in intensity, e.g. jog to light-jog to walk.</a:t>
            </a:r>
          </a:p>
          <a:p>
            <a:pPr marL="171450" indent="-171450">
              <a:buFont typeface="Arial" pitchFamily="34" charset="0"/>
              <a:buChar char="•"/>
            </a:pPr>
            <a:r>
              <a:rPr lang="en-GB" sz="1050" dirty="0" smtClean="0"/>
              <a:t>Stretching </a:t>
            </a:r>
            <a:r>
              <a:rPr lang="en-GB" sz="1050" dirty="0"/>
              <a:t>of all main muscles used in the activity.</a:t>
            </a:r>
          </a:p>
          <a:p>
            <a:endParaRPr lang="en-GB" sz="1050" dirty="0">
              <a:solidFill>
                <a:prstClr val="black"/>
              </a:solidFill>
              <a:latin typeface="+mj-lt"/>
            </a:endParaRPr>
          </a:p>
          <a:p>
            <a:r>
              <a:rPr lang="en-GB" sz="1050" dirty="0" smtClean="0">
                <a:solidFill>
                  <a:prstClr val="black"/>
                </a:solidFill>
                <a:latin typeface="+mj-lt"/>
              </a:rPr>
              <a:t>The benefits of a good cool down are as follows:</a:t>
            </a:r>
          </a:p>
          <a:p>
            <a:r>
              <a:rPr lang="en-GB" sz="1050" dirty="0" smtClean="0"/>
              <a:t>1) It </a:t>
            </a:r>
            <a:r>
              <a:rPr lang="en-GB" sz="1050" dirty="0"/>
              <a:t>allows the body to start to recover after exercising.</a:t>
            </a:r>
          </a:p>
          <a:p>
            <a:r>
              <a:rPr lang="en-GB" sz="1050" dirty="0" smtClean="0"/>
              <a:t>2) It </a:t>
            </a:r>
            <a:r>
              <a:rPr lang="en-GB" sz="1050" dirty="0"/>
              <a:t>helps with the removal of lactic acid, carbon dioxide and waste products.</a:t>
            </a:r>
          </a:p>
          <a:p>
            <a:r>
              <a:rPr lang="en-GB" sz="1050" dirty="0" smtClean="0"/>
              <a:t>3) It </a:t>
            </a:r>
            <a:r>
              <a:rPr lang="en-GB" sz="1050" dirty="0"/>
              <a:t>can help to prevent the delayed onset of muscle soreness, sometimes referred to as DOMS</a:t>
            </a:r>
            <a:r>
              <a:rPr lang="en-GB" sz="1050" dirty="0" smtClean="0"/>
              <a:t>.</a:t>
            </a:r>
            <a:endParaRPr lang="en-GB" sz="1050" dirty="0"/>
          </a:p>
        </p:txBody>
      </p:sp>
      <p:sp>
        <p:nvSpPr>
          <p:cNvPr id="11" name="TextBox 10"/>
          <p:cNvSpPr txBox="1"/>
          <p:nvPr/>
        </p:nvSpPr>
        <p:spPr>
          <a:xfrm>
            <a:off x="6688841" y="4000100"/>
            <a:ext cx="2176651" cy="2539157"/>
          </a:xfrm>
          <a:prstGeom prst="rect">
            <a:avLst/>
          </a:prstGeom>
          <a:noFill/>
        </p:spPr>
        <p:txBody>
          <a:bodyPr wrap="square" rtlCol="0">
            <a:spAutoFit/>
          </a:bodyPr>
          <a:lstStyle/>
          <a:p>
            <a:r>
              <a:rPr lang="en-GB" sz="1000" b="1" dirty="0" smtClean="0">
                <a:solidFill>
                  <a:prstClr val="black"/>
                </a:solidFill>
                <a:latin typeface="+mj-lt"/>
              </a:rPr>
              <a:t>The Three Training Seasons</a:t>
            </a:r>
            <a:endParaRPr lang="en-GB" sz="900" dirty="0">
              <a:solidFill>
                <a:prstClr val="black"/>
              </a:solidFill>
              <a:latin typeface="+mj-lt"/>
            </a:endParaRPr>
          </a:p>
          <a:p>
            <a:r>
              <a:rPr lang="en-GB" sz="900" b="1" dirty="0" smtClean="0">
                <a:solidFill>
                  <a:prstClr val="black"/>
                </a:solidFill>
                <a:latin typeface="+mj-lt"/>
              </a:rPr>
              <a:t>Pre-season (Preparation)</a:t>
            </a:r>
          </a:p>
          <a:p>
            <a:r>
              <a:rPr lang="en-GB" sz="800" dirty="0" smtClean="0">
                <a:solidFill>
                  <a:prstClr val="black"/>
                </a:solidFill>
                <a:latin typeface="+mj-lt"/>
              </a:rPr>
              <a:t>The aim is to improve general and aerobic fitness. It should also focus on specific fitness needs of the performer so they are ready for the competition / season. </a:t>
            </a:r>
          </a:p>
          <a:p>
            <a:endParaRPr lang="en-GB" sz="800" dirty="0" smtClean="0">
              <a:solidFill>
                <a:prstClr val="black"/>
              </a:solidFill>
              <a:latin typeface="+mj-lt"/>
            </a:endParaRPr>
          </a:p>
          <a:p>
            <a:r>
              <a:rPr lang="en-GB" sz="900" b="1" dirty="0" smtClean="0">
                <a:solidFill>
                  <a:prstClr val="black"/>
                </a:solidFill>
              </a:rPr>
              <a:t>Competition season </a:t>
            </a:r>
            <a:r>
              <a:rPr lang="en-GB" sz="900" b="1" dirty="0">
                <a:solidFill>
                  <a:prstClr val="black"/>
                </a:solidFill>
              </a:rPr>
              <a:t>(</a:t>
            </a:r>
            <a:r>
              <a:rPr lang="en-GB" sz="900" b="1" dirty="0" smtClean="0">
                <a:solidFill>
                  <a:prstClr val="black"/>
                </a:solidFill>
              </a:rPr>
              <a:t>Peak / Playing season)</a:t>
            </a:r>
            <a:endParaRPr lang="en-GB" sz="900" b="1" dirty="0">
              <a:solidFill>
                <a:prstClr val="black"/>
              </a:solidFill>
            </a:endParaRPr>
          </a:p>
          <a:p>
            <a:r>
              <a:rPr lang="en-GB" sz="800" dirty="0">
                <a:solidFill>
                  <a:prstClr val="black"/>
                </a:solidFill>
              </a:rPr>
              <a:t>The </a:t>
            </a:r>
            <a:r>
              <a:rPr lang="en-GB" sz="800" dirty="0" smtClean="0">
                <a:solidFill>
                  <a:prstClr val="black"/>
                </a:solidFill>
              </a:rPr>
              <a:t>aim is to maintain fitness levels. The performer should be at peak fitness and will aim to maintain this. They will focus on specific skills that are needed  in their activity. </a:t>
            </a:r>
          </a:p>
          <a:p>
            <a:endParaRPr lang="en-GB" sz="800" dirty="0" smtClean="0">
              <a:solidFill>
                <a:prstClr val="black"/>
              </a:solidFill>
            </a:endParaRPr>
          </a:p>
          <a:p>
            <a:r>
              <a:rPr lang="en-GB" sz="900" b="1" dirty="0" smtClean="0">
                <a:solidFill>
                  <a:prstClr val="black"/>
                </a:solidFill>
              </a:rPr>
              <a:t>Post-season (Transition)</a:t>
            </a:r>
            <a:endParaRPr lang="en-GB" sz="900" b="1" dirty="0">
              <a:solidFill>
                <a:prstClr val="black"/>
              </a:solidFill>
            </a:endParaRPr>
          </a:p>
          <a:p>
            <a:r>
              <a:rPr lang="en-GB" sz="800" dirty="0">
                <a:solidFill>
                  <a:prstClr val="black"/>
                </a:solidFill>
              </a:rPr>
              <a:t>The aim is to </a:t>
            </a:r>
            <a:r>
              <a:rPr lang="en-GB" sz="800" dirty="0" smtClean="0">
                <a:solidFill>
                  <a:prstClr val="black"/>
                </a:solidFill>
              </a:rPr>
              <a:t>rest and recover from the season / competition. Performers should continue to do some light aerobic training so that fitness levels do not drop to far</a:t>
            </a:r>
            <a:r>
              <a:rPr lang="en-GB" sz="900" dirty="0" smtClean="0">
                <a:solidFill>
                  <a:prstClr val="black"/>
                </a:solidFill>
              </a:rPr>
              <a:t>.</a:t>
            </a:r>
            <a:endParaRPr lang="en-GB" sz="900" dirty="0">
              <a:solidFill>
                <a:prstClr val="black"/>
              </a:solidFill>
            </a:endParaRPr>
          </a:p>
        </p:txBody>
      </p:sp>
    </p:spTree>
    <p:extLst>
      <p:ext uri="{BB962C8B-B14F-4D97-AF65-F5344CB8AC3E}">
        <p14:creationId xmlns:p14="http://schemas.microsoft.com/office/powerpoint/2010/main" val="4260128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A1434AE-7B32-4D60-919A-1867DDB4DF97}"/>
</file>

<file path=customXml/itemProps2.xml><?xml version="1.0" encoding="utf-8"?>
<ds:datastoreItem xmlns:ds="http://schemas.openxmlformats.org/officeDocument/2006/customXml" ds:itemID="{74E0E377-315F-4205-8392-63AD7604D590}"/>
</file>

<file path=customXml/itemProps3.xml><?xml version="1.0" encoding="utf-8"?>
<ds:datastoreItem xmlns:ds="http://schemas.openxmlformats.org/officeDocument/2006/customXml" ds:itemID="{6ABF2D10-48F5-498D-B88E-9A697C524B6D}"/>
</file>

<file path=docProps/app.xml><?xml version="1.0" encoding="utf-8"?>
<Properties xmlns="http://schemas.openxmlformats.org/officeDocument/2006/extended-properties" xmlns:vt="http://schemas.openxmlformats.org/officeDocument/2006/docPropsVTypes">
  <TotalTime>917</TotalTime>
  <Words>2238</Words>
  <Application>Microsoft Office PowerPoint</Application>
  <PresentationFormat>On-screen Show (4:3)</PresentationFormat>
  <Paragraphs>166</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103</cp:revision>
  <cp:lastPrinted>2018-02-22T08:24:53Z</cp:lastPrinted>
  <dcterms:created xsi:type="dcterms:W3CDTF">2015-05-14T06:37:39Z</dcterms:created>
  <dcterms:modified xsi:type="dcterms:W3CDTF">2018-02-27T12:39:11Z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