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1" r:id="rId2"/>
    <p:sldId id="272" r:id="rId3"/>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1"/>
            <a:ext cx="2946400" cy="493713"/>
          </a:xfrm>
          <a:prstGeom prst="rect">
            <a:avLst/>
          </a:prstGeom>
        </p:spPr>
        <p:txBody>
          <a:bodyPr vert="horz" lIns="91440" tIns="45720" rIns="91440" bIns="45720" rtlCol="0"/>
          <a:lstStyle>
            <a:lvl1pPr algn="r">
              <a:defRPr sz="1200"/>
            </a:lvl1pPr>
          </a:lstStyle>
          <a:p>
            <a:fld id="{DDE6ADE2-A71F-4B8D-9FC4-6E20B7A32409}" type="datetimeFigureOut">
              <a:rPr lang="en-GB" smtClean="0"/>
              <a:t>14/03/2018</a:t>
            </a:fld>
            <a:endParaRPr lang="en-GB"/>
          </a:p>
        </p:txBody>
      </p:sp>
      <p:sp>
        <p:nvSpPr>
          <p:cNvPr id="4" name="Slide Image Placeholder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1"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92BBA9A6-B8BE-49CF-8876-5FEB657E4957}" type="slidenum">
              <a:rPr lang="en-GB" smtClean="0"/>
              <a:t>‹#›</a:t>
            </a:fld>
            <a:endParaRPr lang="en-GB"/>
          </a:p>
        </p:txBody>
      </p:sp>
    </p:spTree>
    <p:extLst>
      <p:ext uri="{BB962C8B-B14F-4D97-AF65-F5344CB8AC3E}">
        <p14:creationId xmlns:p14="http://schemas.microsoft.com/office/powerpoint/2010/main" val="1134998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19810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74524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904BE-630D-471F-825E-40541D707260}" type="datetimeFigureOut">
              <a:rPr lang="en-GB" smtClean="0"/>
              <a:t>14/03/2018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12531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904BE-630D-471F-825E-40541D707260}" type="datetimeFigureOut">
              <a:rPr lang="en-GB" smtClean="0"/>
              <a:t>14/03/2018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28490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904BE-630D-471F-825E-40541D707260}" type="datetimeFigureOut">
              <a:rPr lang="en-GB" smtClean="0"/>
              <a:t>14/03/2018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64692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904BE-630D-471F-825E-40541D707260}" type="datetimeFigureOut">
              <a:rPr lang="en-GB" smtClean="0"/>
              <a:t>14/03/2018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91922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904BE-630D-471F-825E-40541D707260}" type="datetimeFigureOut">
              <a:rPr lang="en-GB" smtClean="0"/>
              <a:t>14/03/2018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20057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14/03/2018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21297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14/03/2018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3618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409673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14/03/2018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55788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904BE-630D-471F-825E-40541D707260}" type="datetimeFigureOut">
              <a:rPr lang="en-GB" smtClean="0"/>
              <a:t>14/03/2018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AAAD2-45EF-4A4B-8B7B-0495C62B8682}" type="slidenum">
              <a:rPr lang="en-GB" smtClean="0"/>
              <a:t>‹#›</a:t>
            </a:fld>
            <a:endParaRPr lang="en-GB"/>
          </a:p>
        </p:txBody>
      </p:sp>
    </p:spTree>
    <p:extLst>
      <p:ext uri="{BB962C8B-B14F-4D97-AF65-F5344CB8AC3E}">
        <p14:creationId xmlns:p14="http://schemas.microsoft.com/office/powerpoint/2010/main" val="4031715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67036" y="2432600"/>
            <a:ext cx="4681228" cy="646331"/>
          </a:xfrm>
          <a:prstGeom prst="rect">
            <a:avLst/>
          </a:prstGeom>
          <a:noFill/>
        </p:spPr>
        <p:txBody>
          <a:bodyPr wrap="square" rtlCol="0">
            <a:spAutoFit/>
          </a:bodyPr>
          <a:lstStyle/>
          <a:p>
            <a:pPr algn="ctr"/>
            <a:r>
              <a:rPr lang="en-GB" b="1" dirty="0" smtClean="0"/>
              <a:t>Skill, Target Setting, Feedback, Guidance and Information Processing</a:t>
            </a:r>
            <a:endParaRPr lang="en-GB" b="1" dirty="0"/>
          </a:p>
        </p:txBody>
      </p:sp>
      <p:sp>
        <p:nvSpPr>
          <p:cNvPr id="5" name="TextBox 4"/>
          <p:cNvSpPr txBox="1"/>
          <p:nvPr/>
        </p:nvSpPr>
        <p:spPr>
          <a:xfrm>
            <a:off x="2356135" y="8277"/>
            <a:ext cx="2376264" cy="1338828"/>
          </a:xfrm>
          <a:prstGeom prst="rect">
            <a:avLst/>
          </a:prstGeom>
          <a:noFill/>
        </p:spPr>
        <p:txBody>
          <a:bodyPr wrap="square" rtlCol="0">
            <a:spAutoFit/>
          </a:bodyPr>
          <a:lstStyle/>
          <a:p>
            <a:r>
              <a:rPr lang="en-GB" sz="800" b="1" u="sng" dirty="0" smtClean="0"/>
              <a:t>Basic and Complex Skills</a:t>
            </a:r>
          </a:p>
          <a:p>
            <a:endParaRPr lang="en-GB" sz="800" b="1" u="sng" dirty="0"/>
          </a:p>
          <a:p>
            <a:r>
              <a:rPr lang="en-GB" sz="800" b="1" u="sng" dirty="0" smtClean="0"/>
              <a:t>Basic</a:t>
            </a:r>
            <a:endParaRPr lang="en-GB" sz="800" dirty="0" smtClean="0"/>
          </a:p>
          <a:p>
            <a:pPr marL="171450" indent="-171450">
              <a:buFont typeface="Arial" panose="020B0604020202020204" pitchFamily="34" charset="0"/>
              <a:buChar char="•"/>
            </a:pPr>
            <a:r>
              <a:rPr lang="en-GB" sz="700" dirty="0" smtClean="0"/>
              <a:t>Very little decision making is required</a:t>
            </a:r>
          </a:p>
          <a:p>
            <a:pPr marL="171450" indent="-171450">
              <a:buFont typeface="Arial" panose="020B0604020202020204" pitchFamily="34" charset="0"/>
              <a:buChar char="•"/>
            </a:pPr>
            <a:r>
              <a:rPr lang="en-GB" sz="700" dirty="0" smtClean="0"/>
              <a:t>Few decision affect the success of the movement</a:t>
            </a:r>
            <a:endParaRPr lang="en-GB" sz="700" dirty="0"/>
          </a:p>
          <a:p>
            <a:pPr marL="171450" indent="-171450">
              <a:buFont typeface="Arial" panose="020B0604020202020204" pitchFamily="34" charset="0"/>
              <a:buChar char="•"/>
            </a:pPr>
            <a:r>
              <a:rPr lang="en-GB" sz="700" dirty="0" smtClean="0"/>
              <a:t>Are learnt fairly quickly</a:t>
            </a:r>
          </a:p>
          <a:p>
            <a:pPr marL="171450" indent="-171450">
              <a:buFont typeface="Arial" panose="020B0604020202020204" pitchFamily="34" charset="0"/>
              <a:buChar char="•"/>
            </a:pPr>
            <a:endParaRPr lang="en-GB" sz="700" dirty="0"/>
          </a:p>
          <a:p>
            <a:r>
              <a:rPr lang="en-GB" sz="800" b="1" u="sng" dirty="0" smtClean="0"/>
              <a:t>Complex</a:t>
            </a:r>
            <a:endParaRPr lang="en-GB" sz="800" dirty="0"/>
          </a:p>
          <a:p>
            <a:pPr marL="171450" indent="-171450">
              <a:buFont typeface="Arial" panose="020B0604020202020204" pitchFamily="34" charset="0"/>
              <a:buChar char="•"/>
            </a:pPr>
            <a:r>
              <a:rPr lang="en-GB" sz="700" dirty="0" smtClean="0"/>
              <a:t>A lot of decision making is </a:t>
            </a:r>
            <a:r>
              <a:rPr lang="en-GB" sz="700" dirty="0"/>
              <a:t>required</a:t>
            </a:r>
          </a:p>
          <a:p>
            <a:pPr marL="171450" indent="-171450">
              <a:buFont typeface="Arial" panose="020B0604020202020204" pitchFamily="34" charset="0"/>
              <a:buChar char="•"/>
            </a:pPr>
            <a:r>
              <a:rPr lang="en-GB" sz="700" dirty="0" smtClean="0"/>
              <a:t>Take considerable time to master</a:t>
            </a:r>
            <a:endParaRPr lang="en-GB" sz="700" dirty="0"/>
          </a:p>
          <a:p>
            <a:pPr marL="171450" indent="-171450">
              <a:buFont typeface="Arial" panose="020B0604020202020204" pitchFamily="34" charset="0"/>
              <a:buChar char="•"/>
            </a:pPr>
            <a:r>
              <a:rPr lang="en-GB" sz="700" dirty="0" smtClean="0"/>
              <a:t>Tend to be taught after basic skills are done correctly</a:t>
            </a:r>
            <a:endParaRPr lang="en-GB" sz="700" dirty="0"/>
          </a:p>
        </p:txBody>
      </p:sp>
      <p:sp>
        <p:nvSpPr>
          <p:cNvPr id="12" name="TextBox 11"/>
          <p:cNvSpPr txBox="1"/>
          <p:nvPr/>
        </p:nvSpPr>
        <p:spPr>
          <a:xfrm>
            <a:off x="3983" y="0"/>
            <a:ext cx="2376264" cy="584775"/>
          </a:xfrm>
          <a:prstGeom prst="rect">
            <a:avLst/>
          </a:prstGeom>
          <a:noFill/>
        </p:spPr>
        <p:txBody>
          <a:bodyPr wrap="square" rtlCol="0">
            <a:spAutoFit/>
          </a:bodyPr>
          <a:lstStyle/>
          <a:p>
            <a:r>
              <a:rPr lang="en-GB" sz="800" b="1" dirty="0" smtClean="0"/>
              <a:t>Ability:</a:t>
            </a:r>
          </a:p>
          <a:p>
            <a:r>
              <a:rPr lang="en-GB" sz="800" u="sng" dirty="0" smtClean="0"/>
              <a:t>Abilities are inherited </a:t>
            </a:r>
            <a:r>
              <a:rPr lang="en-GB" sz="800" dirty="0" smtClean="0"/>
              <a:t>from your parents, abilities are stable traits that determine an individuals potential to learn or acquire skills.</a:t>
            </a:r>
            <a:endParaRPr lang="en-GB" sz="800" dirty="0"/>
          </a:p>
        </p:txBody>
      </p:sp>
      <p:sp>
        <p:nvSpPr>
          <p:cNvPr id="15" name="TextBox 14"/>
          <p:cNvSpPr txBox="1"/>
          <p:nvPr/>
        </p:nvSpPr>
        <p:spPr>
          <a:xfrm>
            <a:off x="3983" y="540207"/>
            <a:ext cx="2430463" cy="584775"/>
          </a:xfrm>
          <a:prstGeom prst="rect">
            <a:avLst/>
          </a:prstGeom>
          <a:noFill/>
        </p:spPr>
        <p:txBody>
          <a:bodyPr wrap="square" rtlCol="0">
            <a:spAutoFit/>
          </a:bodyPr>
          <a:lstStyle/>
          <a:p>
            <a:r>
              <a:rPr lang="en-GB" sz="800" b="1" dirty="0" smtClean="0"/>
              <a:t>Skill:</a:t>
            </a:r>
          </a:p>
          <a:p>
            <a:r>
              <a:rPr lang="en-GB" sz="800" u="sng" dirty="0" smtClean="0"/>
              <a:t>Skills are learned </a:t>
            </a:r>
            <a:r>
              <a:rPr lang="en-GB" sz="800" dirty="0" smtClean="0"/>
              <a:t>and when mastered are consistently done in a way that looks easy, uses minimum time and energy as well as the correct technique.</a:t>
            </a:r>
            <a:endParaRPr lang="en-GB" sz="800" dirty="0"/>
          </a:p>
        </p:txBody>
      </p:sp>
      <p:sp>
        <p:nvSpPr>
          <p:cNvPr id="23" name="TextBox 22"/>
          <p:cNvSpPr txBox="1"/>
          <p:nvPr/>
        </p:nvSpPr>
        <p:spPr>
          <a:xfrm>
            <a:off x="3983" y="3751123"/>
            <a:ext cx="3482311" cy="2554545"/>
          </a:xfrm>
          <a:prstGeom prst="rect">
            <a:avLst/>
          </a:prstGeom>
          <a:noFill/>
        </p:spPr>
        <p:txBody>
          <a:bodyPr wrap="square" rtlCol="0">
            <a:spAutoFit/>
          </a:bodyPr>
          <a:lstStyle/>
          <a:p>
            <a:r>
              <a:rPr lang="en-GB" sz="1400" b="1" dirty="0" smtClean="0">
                <a:solidFill>
                  <a:prstClr val="black"/>
                </a:solidFill>
              </a:rPr>
              <a:t>Setting Goals:</a:t>
            </a:r>
          </a:p>
          <a:p>
            <a:r>
              <a:rPr lang="en-GB" sz="1100" dirty="0" smtClean="0">
                <a:solidFill>
                  <a:prstClr val="black"/>
                </a:solidFill>
              </a:rPr>
              <a:t>S = Specific</a:t>
            </a:r>
          </a:p>
          <a:p>
            <a:pPr marL="171450" indent="-171450">
              <a:buFont typeface="Arial" pitchFamily="34" charset="0"/>
              <a:buChar char="•"/>
            </a:pPr>
            <a:r>
              <a:rPr lang="en-GB" sz="700" dirty="0" smtClean="0"/>
              <a:t>Using </a:t>
            </a:r>
            <a:r>
              <a:rPr lang="en-GB" sz="700" dirty="0"/>
              <a:t>a specific </a:t>
            </a:r>
            <a:r>
              <a:rPr lang="en-GB" sz="700" dirty="0" smtClean="0"/>
              <a:t>target </a:t>
            </a:r>
            <a:r>
              <a:rPr lang="en-GB" sz="700" b="1" dirty="0" smtClean="0"/>
              <a:t> </a:t>
            </a:r>
            <a:r>
              <a:rPr lang="en-GB" sz="700" dirty="0"/>
              <a:t>will mean </a:t>
            </a:r>
            <a:r>
              <a:rPr lang="en-GB" sz="700" dirty="0" smtClean="0"/>
              <a:t>they </a:t>
            </a:r>
            <a:r>
              <a:rPr lang="en-GB" sz="700" dirty="0"/>
              <a:t>focus on area for improvement/weakness/relevant aim </a:t>
            </a:r>
            <a:r>
              <a:rPr lang="en-GB" sz="700" b="1" dirty="0" smtClean="0"/>
              <a:t>(1) </a:t>
            </a:r>
            <a:r>
              <a:rPr lang="en-GB" sz="700" dirty="0"/>
              <a:t>therefore improvement is more likely leading to motivation </a:t>
            </a:r>
            <a:r>
              <a:rPr lang="en-GB" sz="700" b="1" dirty="0"/>
              <a:t>(1) </a:t>
            </a:r>
            <a:endParaRPr lang="en-GB" sz="700" dirty="0"/>
          </a:p>
          <a:p>
            <a:r>
              <a:rPr lang="en-GB" sz="1100" dirty="0" smtClean="0">
                <a:solidFill>
                  <a:prstClr val="black"/>
                </a:solidFill>
              </a:rPr>
              <a:t>M = Measurable</a:t>
            </a:r>
            <a:endParaRPr lang="en-GB" sz="1100" dirty="0"/>
          </a:p>
          <a:p>
            <a:pPr marL="171450" indent="-171450">
              <a:buFont typeface="Arial" pitchFamily="34" charset="0"/>
              <a:buChar char="•"/>
            </a:pPr>
            <a:r>
              <a:rPr lang="en-GB" sz="700" dirty="0"/>
              <a:t>By setting a measureable </a:t>
            </a:r>
            <a:r>
              <a:rPr lang="en-GB" sz="700" dirty="0" smtClean="0"/>
              <a:t>goal</a:t>
            </a:r>
            <a:r>
              <a:rPr lang="en-GB" sz="700" b="1" dirty="0" smtClean="0"/>
              <a:t> </a:t>
            </a:r>
            <a:r>
              <a:rPr lang="en-GB" sz="700" dirty="0"/>
              <a:t>they can see progress / monitor progress </a:t>
            </a:r>
            <a:r>
              <a:rPr lang="en-GB" sz="700" b="1" dirty="0"/>
              <a:t>(1) </a:t>
            </a:r>
            <a:r>
              <a:rPr lang="en-GB" sz="700" dirty="0"/>
              <a:t>knowing their training is working/ improving will motivate them to continue with it. </a:t>
            </a:r>
            <a:r>
              <a:rPr lang="en-GB" sz="700" b="1" dirty="0"/>
              <a:t>(1) </a:t>
            </a:r>
            <a:endParaRPr lang="en-GB" sz="700" dirty="0" smtClean="0">
              <a:solidFill>
                <a:prstClr val="black"/>
              </a:solidFill>
            </a:endParaRPr>
          </a:p>
          <a:p>
            <a:r>
              <a:rPr lang="en-GB" sz="1100" dirty="0" smtClean="0">
                <a:solidFill>
                  <a:prstClr val="black"/>
                </a:solidFill>
              </a:rPr>
              <a:t>A = Accepted</a:t>
            </a:r>
          </a:p>
          <a:p>
            <a:pPr marL="171450" indent="-171450">
              <a:buFont typeface="Arial" panose="020B0604020202020204" pitchFamily="34" charset="0"/>
              <a:buChar char="•"/>
            </a:pPr>
            <a:r>
              <a:rPr lang="en-GB" sz="700" dirty="0" smtClean="0">
                <a:solidFill>
                  <a:prstClr val="black"/>
                </a:solidFill>
              </a:rPr>
              <a:t>The target must be accepted / agreed by the performer and the performers coach if they have one.</a:t>
            </a:r>
          </a:p>
          <a:p>
            <a:r>
              <a:rPr lang="en-GB" sz="1100" dirty="0">
                <a:solidFill>
                  <a:prstClr val="black"/>
                </a:solidFill>
              </a:rPr>
              <a:t>R = </a:t>
            </a:r>
            <a:r>
              <a:rPr lang="en-GB" sz="1100" dirty="0" smtClean="0">
                <a:solidFill>
                  <a:prstClr val="black"/>
                </a:solidFill>
              </a:rPr>
              <a:t>Realistic</a:t>
            </a:r>
          </a:p>
          <a:p>
            <a:pPr marL="171450" indent="-171450">
              <a:buFont typeface="Arial" pitchFamily="34" charset="0"/>
              <a:buChar char="•"/>
            </a:pPr>
            <a:r>
              <a:rPr lang="en-GB" sz="700" dirty="0" smtClean="0"/>
              <a:t>Ensuring </a:t>
            </a:r>
            <a:r>
              <a:rPr lang="en-GB" sz="700" dirty="0"/>
              <a:t>target is achievable/realistic </a:t>
            </a:r>
            <a:r>
              <a:rPr lang="en-GB" sz="700" b="1" dirty="0" smtClean="0"/>
              <a:t> </a:t>
            </a:r>
            <a:r>
              <a:rPr lang="en-GB" sz="700" dirty="0"/>
              <a:t>so they know they can complete it/they have access to facilities/time (1) which motivates them to continue to train/work hard </a:t>
            </a:r>
            <a:r>
              <a:rPr lang="en-GB" sz="700" b="1" dirty="0"/>
              <a:t>(1) </a:t>
            </a:r>
            <a:endParaRPr lang="en-GB" sz="700" dirty="0" smtClean="0">
              <a:solidFill>
                <a:prstClr val="black"/>
              </a:solidFill>
            </a:endParaRPr>
          </a:p>
          <a:p>
            <a:r>
              <a:rPr lang="en-GB" sz="1100" dirty="0" smtClean="0">
                <a:solidFill>
                  <a:prstClr val="black"/>
                </a:solidFill>
              </a:rPr>
              <a:t>T = Time Bound</a:t>
            </a:r>
          </a:p>
          <a:p>
            <a:pPr marL="171450" indent="-171450">
              <a:buFont typeface="Arial" pitchFamily="34" charset="0"/>
              <a:buChar char="•"/>
            </a:pPr>
            <a:r>
              <a:rPr lang="en-GB" sz="700" dirty="0" smtClean="0"/>
              <a:t>Make </a:t>
            </a:r>
            <a:r>
              <a:rPr lang="en-GB" sz="700" dirty="0"/>
              <a:t>time bound/time based </a:t>
            </a:r>
            <a:r>
              <a:rPr lang="en-GB" sz="700" dirty="0" smtClean="0"/>
              <a:t>so </a:t>
            </a:r>
            <a:r>
              <a:rPr lang="en-GB" sz="700" dirty="0"/>
              <a:t>there is a definite point when the target must be achieved </a:t>
            </a:r>
            <a:r>
              <a:rPr lang="en-GB" sz="700" b="1" dirty="0"/>
              <a:t>(1) </a:t>
            </a:r>
            <a:r>
              <a:rPr lang="en-GB" sz="700" dirty="0"/>
              <a:t>therefore makes them motivated to work hard to achieve within time frame/keeps training interesting/ challenging as won’t get bored with same target as set new target once completed/ won’t put off training </a:t>
            </a:r>
            <a:r>
              <a:rPr lang="en-GB" sz="700" b="1" dirty="0"/>
              <a:t>(1) </a:t>
            </a:r>
            <a:endParaRPr lang="en-GB" sz="700" dirty="0"/>
          </a:p>
        </p:txBody>
      </p:sp>
      <p:sp>
        <p:nvSpPr>
          <p:cNvPr id="30" name="TextBox 29"/>
          <p:cNvSpPr txBox="1"/>
          <p:nvPr/>
        </p:nvSpPr>
        <p:spPr>
          <a:xfrm>
            <a:off x="3025180" y="1"/>
            <a:ext cx="3635052" cy="261610"/>
          </a:xfrm>
          <a:prstGeom prst="rect">
            <a:avLst/>
          </a:prstGeom>
          <a:noFill/>
        </p:spPr>
        <p:txBody>
          <a:bodyPr wrap="square" rtlCol="0">
            <a:spAutoFit/>
          </a:bodyPr>
          <a:lstStyle/>
          <a:p>
            <a:pPr algn="ctr"/>
            <a:r>
              <a:rPr lang="en-GB" sz="1050" b="1" u="sng" dirty="0" smtClean="0"/>
              <a:t>Classification of Skills</a:t>
            </a:r>
          </a:p>
        </p:txBody>
      </p:sp>
      <p:sp>
        <p:nvSpPr>
          <p:cNvPr id="31" name="TextBox 30"/>
          <p:cNvSpPr txBox="1"/>
          <p:nvPr/>
        </p:nvSpPr>
        <p:spPr>
          <a:xfrm>
            <a:off x="4543673" y="0"/>
            <a:ext cx="2376264" cy="2092881"/>
          </a:xfrm>
          <a:prstGeom prst="rect">
            <a:avLst/>
          </a:prstGeom>
          <a:noFill/>
        </p:spPr>
        <p:txBody>
          <a:bodyPr wrap="square" rtlCol="0">
            <a:spAutoFit/>
          </a:bodyPr>
          <a:lstStyle/>
          <a:p>
            <a:pPr algn="r"/>
            <a:r>
              <a:rPr lang="en-GB" sz="800" b="1" u="sng" dirty="0" smtClean="0"/>
              <a:t>Open and Closed Skills</a:t>
            </a:r>
          </a:p>
          <a:p>
            <a:endParaRPr lang="en-GB" sz="800" b="1" u="sng" dirty="0"/>
          </a:p>
          <a:p>
            <a:r>
              <a:rPr lang="en-GB" sz="800" b="1" u="sng" dirty="0" smtClean="0"/>
              <a:t>Open</a:t>
            </a:r>
            <a:endParaRPr lang="en-GB" sz="800" dirty="0" smtClean="0"/>
          </a:p>
          <a:p>
            <a:pPr marL="171450" indent="-171450">
              <a:buFont typeface="Arial" panose="020B0604020202020204" pitchFamily="34" charset="0"/>
              <a:buChar char="•"/>
            </a:pPr>
            <a:r>
              <a:rPr lang="en-GB" sz="700" dirty="0" smtClean="0"/>
              <a:t>The environment is constantly changing and people around you affect the skill.</a:t>
            </a:r>
          </a:p>
          <a:p>
            <a:pPr marL="171450" indent="-171450">
              <a:buFont typeface="Arial" panose="020B0604020202020204" pitchFamily="34" charset="0"/>
              <a:buChar char="•"/>
            </a:pPr>
            <a:r>
              <a:rPr lang="en-GB" sz="700" dirty="0" smtClean="0"/>
              <a:t>This type of skills is often externally paced as the changing environment controls what skill is performed and when. </a:t>
            </a:r>
            <a:endParaRPr lang="en-GB" sz="700" dirty="0"/>
          </a:p>
          <a:p>
            <a:endParaRPr lang="en-GB" sz="700" dirty="0"/>
          </a:p>
          <a:p>
            <a:r>
              <a:rPr lang="en-GB" sz="800" b="1" u="sng" dirty="0" smtClean="0"/>
              <a:t>Closed</a:t>
            </a:r>
            <a:endParaRPr lang="en-GB" sz="800" dirty="0"/>
          </a:p>
          <a:p>
            <a:pPr marL="171450" indent="-171450">
              <a:buFont typeface="Arial" panose="020B0604020202020204" pitchFamily="34" charset="0"/>
              <a:buChar char="•"/>
            </a:pPr>
            <a:r>
              <a:rPr lang="en-GB" sz="700" dirty="0" smtClean="0"/>
              <a:t>Stable environment, meaning the environment does not change.</a:t>
            </a:r>
          </a:p>
          <a:p>
            <a:pPr marL="171450" indent="-171450">
              <a:buFont typeface="Arial" panose="020B0604020202020204" pitchFamily="34" charset="0"/>
              <a:buChar char="•"/>
            </a:pPr>
            <a:r>
              <a:rPr lang="en-GB" sz="700" dirty="0" smtClean="0"/>
              <a:t>The way the skill is performed is not affected by people around you.</a:t>
            </a:r>
          </a:p>
          <a:p>
            <a:pPr marL="171450" indent="-171450">
              <a:buFont typeface="Arial" panose="020B0604020202020204" pitchFamily="34" charset="0"/>
              <a:buChar char="•"/>
            </a:pPr>
            <a:r>
              <a:rPr lang="en-GB" sz="700" dirty="0" smtClean="0"/>
              <a:t>The skill will not change and is done the same way every time.</a:t>
            </a:r>
          </a:p>
          <a:p>
            <a:pPr marL="171450" indent="-171450">
              <a:buFont typeface="Arial" panose="020B0604020202020204" pitchFamily="34" charset="0"/>
              <a:buChar char="•"/>
            </a:pPr>
            <a:r>
              <a:rPr lang="en-GB" sz="700" dirty="0" smtClean="0"/>
              <a:t>Often self paced as performed controls when skill starts.</a:t>
            </a:r>
            <a:endParaRPr lang="en-GB" sz="700" dirty="0"/>
          </a:p>
        </p:txBody>
      </p:sp>
      <p:sp>
        <p:nvSpPr>
          <p:cNvPr id="32" name="TextBox 31"/>
          <p:cNvSpPr txBox="1"/>
          <p:nvPr/>
        </p:nvSpPr>
        <p:spPr>
          <a:xfrm>
            <a:off x="6871292" y="-1"/>
            <a:ext cx="2376264" cy="1554272"/>
          </a:xfrm>
          <a:prstGeom prst="rect">
            <a:avLst/>
          </a:prstGeom>
          <a:noFill/>
        </p:spPr>
        <p:txBody>
          <a:bodyPr wrap="square" rtlCol="0">
            <a:spAutoFit/>
          </a:bodyPr>
          <a:lstStyle/>
          <a:p>
            <a:r>
              <a:rPr lang="en-GB" sz="800" b="1" u="sng" dirty="0" smtClean="0"/>
              <a:t>Self Paced and Externally Paced Skills</a:t>
            </a:r>
          </a:p>
          <a:p>
            <a:endParaRPr lang="en-GB" sz="800" b="1" u="sng" dirty="0"/>
          </a:p>
          <a:p>
            <a:r>
              <a:rPr lang="en-GB" sz="800" b="1" u="sng" dirty="0" smtClean="0"/>
              <a:t>Self Paced</a:t>
            </a:r>
            <a:endParaRPr lang="en-GB" sz="800" dirty="0" smtClean="0"/>
          </a:p>
          <a:p>
            <a:pPr marL="171450" indent="-171450">
              <a:buFont typeface="Arial" panose="020B0604020202020204" pitchFamily="34" charset="0"/>
              <a:buChar char="•"/>
            </a:pPr>
            <a:r>
              <a:rPr lang="en-GB" sz="700" dirty="0" smtClean="0"/>
              <a:t>The start of the movement is controlled by the performer.</a:t>
            </a:r>
          </a:p>
          <a:p>
            <a:pPr marL="171450" indent="-171450">
              <a:buFont typeface="Arial" panose="020B0604020202020204" pitchFamily="34" charset="0"/>
              <a:buChar char="•"/>
            </a:pPr>
            <a:r>
              <a:rPr lang="en-GB" sz="700" dirty="0" smtClean="0"/>
              <a:t>The speed, pace or rate of the movement is controlled by the performer.</a:t>
            </a:r>
          </a:p>
          <a:p>
            <a:pPr marL="171450" indent="-171450">
              <a:buFont typeface="Arial" panose="020B0604020202020204" pitchFamily="34" charset="0"/>
              <a:buChar char="•"/>
            </a:pPr>
            <a:endParaRPr lang="en-GB" sz="700" dirty="0"/>
          </a:p>
          <a:p>
            <a:r>
              <a:rPr lang="en-GB" sz="800" b="1" u="sng" dirty="0" smtClean="0"/>
              <a:t>Externally Paced</a:t>
            </a:r>
            <a:endParaRPr lang="en-GB" sz="800" dirty="0"/>
          </a:p>
          <a:p>
            <a:pPr marL="171450" indent="-171450">
              <a:buFont typeface="Arial" panose="020B0604020202020204" pitchFamily="34" charset="0"/>
              <a:buChar char="•"/>
            </a:pPr>
            <a:r>
              <a:rPr lang="en-GB" sz="700" dirty="0" smtClean="0"/>
              <a:t>The start of the movement is controlled by external factors.</a:t>
            </a:r>
          </a:p>
          <a:p>
            <a:pPr marL="171450" indent="-171450">
              <a:buFont typeface="Arial" panose="020B0604020202020204" pitchFamily="34" charset="0"/>
              <a:buChar char="•"/>
            </a:pPr>
            <a:r>
              <a:rPr lang="en-GB" sz="700" dirty="0" smtClean="0"/>
              <a:t>The speed, pace or rate of the movement is controlled by external factors.</a:t>
            </a:r>
            <a:endParaRPr lang="en-GB" sz="700" dirty="0"/>
          </a:p>
        </p:txBody>
      </p:sp>
      <p:sp>
        <p:nvSpPr>
          <p:cNvPr id="33" name="TextBox 32"/>
          <p:cNvSpPr txBox="1"/>
          <p:nvPr/>
        </p:nvSpPr>
        <p:spPr>
          <a:xfrm>
            <a:off x="2356135" y="1347105"/>
            <a:ext cx="2376264" cy="1123384"/>
          </a:xfrm>
          <a:prstGeom prst="rect">
            <a:avLst/>
          </a:prstGeom>
          <a:noFill/>
        </p:spPr>
        <p:txBody>
          <a:bodyPr wrap="square" rtlCol="0">
            <a:spAutoFit/>
          </a:bodyPr>
          <a:lstStyle/>
          <a:p>
            <a:r>
              <a:rPr lang="en-GB" sz="800" b="1" u="sng" dirty="0" smtClean="0"/>
              <a:t>Gross and Fine Skills</a:t>
            </a:r>
          </a:p>
          <a:p>
            <a:endParaRPr lang="en-GB" sz="800" b="1" u="sng" dirty="0"/>
          </a:p>
          <a:p>
            <a:r>
              <a:rPr lang="en-GB" sz="800" b="1" u="sng" dirty="0" smtClean="0"/>
              <a:t>Basic</a:t>
            </a:r>
            <a:endParaRPr lang="en-GB" sz="800" dirty="0" smtClean="0"/>
          </a:p>
          <a:p>
            <a:pPr marL="171450" indent="-171450">
              <a:buFont typeface="Arial" panose="020B0604020202020204" pitchFamily="34" charset="0"/>
              <a:buChar char="•"/>
            </a:pPr>
            <a:r>
              <a:rPr lang="en-GB" sz="700" dirty="0" smtClean="0"/>
              <a:t>Involves big movements using large muscle groups.</a:t>
            </a:r>
          </a:p>
          <a:p>
            <a:pPr marL="171450" indent="-171450">
              <a:buFont typeface="Arial" panose="020B0604020202020204" pitchFamily="34" charset="0"/>
              <a:buChar char="•"/>
            </a:pPr>
            <a:r>
              <a:rPr lang="en-GB" sz="700" dirty="0" smtClean="0"/>
              <a:t>Movements tend not to rely of accuracy and precision.</a:t>
            </a:r>
            <a:endParaRPr lang="en-GB" sz="700" dirty="0"/>
          </a:p>
          <a:p>
            <a:r>
              <a:rPr lang="en-GB" sz="800" b="1" u="sng" dirty="0" smtClean="0"/>
              <a:t>Gross</a:t>
            </a:r>
            <a:endParaRPr lang="en-GB" sz="800" dirty="0"/>
          </a:p>
          <a:p>
            <a:pPr marL="171450" indent="-171450">
              <a:buFont typeface="Arial" panose="020B0604020202020204" pitchFamily="34" charset="0"/>
              <a:buChar char="•"/>
            </a:pPr>
            <a:r>
              <a:rPr lang="en-GB" sz="700" dirty="0" smtClean="0"/>
              <a:t>Involves small, precise movements that use small muscle groups.</a:t>
            </a:r>
          </a:p>
          <a:p>
            <a:pPr marL="171450" indent="-171450">
              <a:buFont typeface="Arial" panose="020B0604020202020204" pitchFamily="34" charset="0"/>
              <a:buChar char="•"/>
            </a:pPr>
            <a:r>
              <a:rPr lang="en-GB" sz="700" dirty="0" smtClean="0"/>
              <a:t>Movements tend to involve precision and accuracy.</a:t>
            </a:r>
          </a:p>
        </p:txBody>
      </p:sp>
      <p:sp>
        <p:nvSpPr>
          <p:cNvPr id="34" name="TextBox 33"/>
          <p:cNvSpPr txBox="1"/>
          <p:nvPr/>
        </p:nvSpPr>
        <p:spPr>
          <a:xfrm>
            <a:off x="-5974" y="1136815"/>
            <a:ext cx="2430463" cy="2677656"/>
          </a:xfrm>
          <a:prstGeom prst="rect">
            <a:avLst/>
          </a:prstGeom>
          <a:noFill/>
        </p:spPr>
        <p:txBody>
          <a:bodyPr wrap="square" rtlCol="0">
            <a:spAutoFit/>
          </a:bodyPr>
          <a:lstStyle/>
          <a:p>
            <a:r>
              <a:rPr lang="en-GB" sz="800" b="1" dirty="0" smtClean="0"/>
              <a:t>Goal Setting:</a:t>
            </a:r>
            <a:endParaRPr lang="en-GB" sz="800" dirty="0" smtClean="0"/>
          </a:p>
          <a:p>
            <a:r>
              <a:rPr lang="en-GB" sz="800" dirty="0" smtClean="0"/>
              <a:t>Helps motivate performers and gives them a target to aspire to which helps them prepare both physically and mentally.</a:t>
            </a:r>
          </a:p>
          <a:p>
            <a:endParaRPr lang="en-GB" sz="800" dirty="0"/>
          </a:p>
          <a:p>
            <a:r>
              <a:rPr lang="en-GB" sz="800" b="1" u="sng" dirty="0" smtClean="0"/>
              <a:t>Performance Goals</a:t>
            </a:r>
          </a:p>
          <a:p>
            <a:pPr marL="171450" indent="-171450">
              <a:buFont typeface="Arial" panose="020B0604020202020204" pitchFamily="34" charset="0"/>
              <a:buChar char="•"/>
            </a:pPr>
            <a:r>
              <a:rPr lang="en-GB" sz="800" dirty="0" smtClean="0"/>
              <a:t>Personal standards to be achieved. </a:t>
            </a:r>
          </a:p>
          <a:p>
            <a:pPr marL="171450" indent="-171450">
              <a:buFont typeface="Arial" panose="020B0604020202020204" pitchFamily="34" charset="0"/>
              <a:buChar char="•"/>
            </a:pPr>
            <a:r>
              <a:rPr lang="en-GB" sz="800" dirty="0" smtClean="0"/>
              <a:t>The perform compares their performance against what they have already done or suggests what they are going to do. E.g. 100m runner hopes for a better start.</a:t>
            </a:r>
          </a:p>
          <a:p>
            <a:pPr marL="171450" indent="-171450">
              <a:buFont typeface="Arial" panose="020B0604020202020204" pitchFamily="34" charset="0"/>
              <a:buChar char="•"/>
            </a:pPr>
            <a:r>
              <a:rPr lang="en-GB" sz="800" dirty="0" smtClean="0"/>
              <a:t>They DO NOT compare themselves to other performers. </a:t>
            </a:r>
          </a:p>
          <a:p>
            <a:r>
              <a:rPr lang="en-GB" sz="800" b="1" u="sng" dirty="0" smtClean="0"/>
              <a:t>Outcome </a:t>
            </a:r>
            <a:r>
              <a:rPr lang="en-GB" sz="800" b="1" u="sng" dirty="0"/>
              <a:t>Goals</a:t>
            </a:r>
          </a:p>
          <a:p>
            <a:pPr marL="171450" indent="-171450">
              <a:buFont typeface="Arial" panose="020B0604020202020204" pitchFamily="34" charset="0"/>
              <a:buChar char="•"/>
            </a:pPr>
            <a:r>
              <a:rPr lang="en-GB" sz="800" dirty="0" smtClean="0"/>
              <a:t>Focus on end result. </a:t>
            </a:r>
            <a:r>
              <a:rPr lang="en-GB" sz="800" dirty="0" err="1" smtClean="0"/>
              <a:t>E.g</a:t>
            </a:r>
            <a:r>
              <a:rPr lang="en-GB" sz="800" dirty="0" smtClean="0"/>
              <a:t> 100m runner aims to win the race. </a:t>
            </a:r>
            <a:endParaRPr lang="en-GB" sz="800" dirty="0"/>
          </a:p>
          <a:p>
            <a:pPr marL="171450" indent="-171450">
              <a:buFont typeface="Arial" panose="020B0604020202020204" pitchFamily="34" charset="0"/>
              <a:buChar char="•"/>
            </a:pPr>
            <a:r>
              <a:rPr lang="en-GB" sz="800" dirty="0" smtClean="0"/>
              <a:t>They usually involve comparison with other competitors.</a:t>
            </a:r>
          </a:p>
          <a:p>
            <a:pPr marL="171450" indent="-171450">
              <a:buFont typeface="Arial" panose="020B0604020202020204" pitchFamily="34" charset="0"/>
              <a:buChar char="•"/>
            </a:pPr>
            <a:r>
              <a:rPr lang="en-GB" sz="800" dirty="0" smtClean="0"/>
              <a:t>The performers standards may not be seen as important, it is the final outcome that matters.</a:t>
            </a:r>
            <a:endParaRPr lang="en-GB" sz="800" dirty="0"/>
          </a:p>
          <a:p>
            <a:endParaRPr lang="en-GB" sz="800" dirty="0" smtClean="0"/>
          </a:p>
        </p:txBody>
      </p:sp>
      <p:sp>
        <p:nvSpPr>
          <p:cNvPr id="36" name="TextBox 35"/>
          <p:cNvSpPr txBox="1"/>
          <p:nvPr/>
        </p:nvSpPr>
        <p:spPr>
          <a:xfrm>
            <a:off x="2183136" y="3069448"/>
            <a:ext cx="4765128" cy="1077218"/>
          </a:xfrm>
          <a:prstGeom prst="rect">
            <a:avLst/>
          </a:prstGeom>
          <a:noFill/>
        </p:spPr>
        <p:txBody>
          <a:bodyPr wrap="square" rtlCol="0">
            <a:spAutoFit/>
          </a:bodyPr>
          <a:lstStyle/>
          <a:p>
            <a:r>
              <a:rPr lang="en-GB" sz="800" b="1" u="sng" dirty="0" smtClean="0"/>
              <a:t>Use of Performance Goals</a:t>
            </a:r>
          </a:p>
          <a:p>
            <a:pPr marL="171450" indent="-171450">
              <a:buFont typeface="Arial" panose="020B0604020202020204" pitchFamily="34" charset="0"/>
              <a:buChar char="•"/>
            </a:pPr>
            <a:r>
              <a:rPr lang="en-GB" sz="800" dirty="0" smtClean="0"/>
              <a:t>Beginners are better concentrating on performance goals as they do not need to worry about comparing the result to others.</a:t>
            </a:r>
          </a:p>
          <a:p>
            <a:pPr marL="171450" indent="-171450">
              <a:buFont typeface="Arial" panose="020B0604020202020204" pitchFamily="34" charset="0"/>
              <a:buChar char="•"/>
            </a:pPr>
            <a:r>
              <a:rPr lang="en-GB" sz="800" dirty="0" smtClean="0"/>
              <a:t>Elite performers use performance goals to help motivate themselves to work on individual aspects of their performance.</a:t>
            </a:r>
          </a:p>
          <a:p>
            <a:r>
              <a:rPr lang="en-GB" sz="800" b="1" u="sng" dirty="0" smtClean="0"/>
              <a:t>Outcome </a:t>
            </a:r>
            <a:r>
              <a:rPr lang="en-GB" sz="800" b="1" u="sng" dirty="0"/>
              <a:t>Goals</a:t>
            </a:r>
          </a:p>
          <a:p>
            <a:pPr marL="171450" indent="-171450">
              <a:buFont typeface="Arial" panose="020B0604020202020204" pitchFamily="34" charset="0"/>
              <a:buChar char="•"/>
            </a:pPr>
            <a:r>
              <a:rPr lang="en-GB" sz="800" dirty="0" smtClean="0"/>
              <a:t>Beginners prefer to avoid outcome goals as failure demotivates them and winning may be unrealistic.</a:t>
            </a:r>
          </a:p>
          <a:p>
            <a:pPr marL="171450" indent="-171450">
              <a:buFont typeface="Arial" panose="020B0604020202020204" pitchFamily="34" charset="0"/>
              <a:buChar char="•"/>
            </a:pPr>
            <a:r>
              <a:rPr lang="en-GB" sz="800" dirty="0" smtClean="0"/>
              <a:t>Elite performers are sometimes driven by outcome goals as they always have the desire to win.</a:t>
            </a:r>
            <a:endParaRPr lang="en-GB" sz="800" dirty="0"/>
          </a:p>
        </p:txBody>
      </p:sp>
      <p:sp>
        <p:nvSpPr>
          <p:cNvPr id="37" name="TextBox 36"/>
          <p:cNvSpPr txBox="1"/>
          <p:nvPr/>
        </p:nvSpPr>
        <p:spPr>
          <a:xfrm>
            <a:off x="6829579" y="1655464"/>
            <a:ext cx="2376264" cy="5062924"/>
          </a:xfrm>
          <a:prstGeom prst="rect">
            <a:avLst/>
          </a:prstGeom>
          <a:noFill/>
        </p:spPr>
        <p:txBody>
          <a:bodyPr wrap="square" rtlCol="0">
            <a:spAutoFit/>
          </a:bodyPr>
          <a:lstStyle/>
          <a:p>
            <a:r>
              <a:rPr lang="en-GB" sz="800" b="1" u="sng" dirty="0" smtClean="0"/>
              <a:t>Guidance</a:t>
            </a:r>
          </a:p>
          <a:p>
            <a:endParaRPr lang="en-GB" sz="800" b="1" u="sng" dirty="0"/>
          </a:p>
          <a:p>
            <a:r>
              <a:rPr lang="en-GB" sz="800" b="1" u="sng" dirty="0" smtClean="0"/>
              <a:t>Visual </a:t>
            </a:r>
            <a:endParaRPr lang="en-GB" sz="800" dirty="0" smtClean="0"/>
          </a:p>
          <a:p>
            <a:pPr marL="171450" indent="-171450">
              <a:buFont typeface="Arial" panose="020B0604020202020204" pitchFamily="34" charset="0"/>
              <a:buChar char="•"/>
            </a:pPr>
            <a:r>
              <a:rPr lang="en-GB" sz="700" dirty="0" smtClean="0"/>
              <a:t>Is when the performer can see something e.g. demonstration by coach, skill performed by another player, DVD footage.</a:t>
            </a:r>
          </a:p>
          <a:p>
            <a:pPr marL="171450" indent="-171450">
              <a:buFont typeface="Arial" panose="020B0604020202020204" pitchFamily="34" charset="0"/>
              <a:buChar char="•"/>
            </a:pPr>
            <a:endParaRPr lang="en-GB" sz="700" dirty="0"/>
          </a:p>
          <a:p>
            <a:r>
              <a:rPr lang="en-GB" sz="800" b="1" u="sng" dirty="0" smtClean="0"/>
              <a:t>Verbal</a:t>
            </a:r>
            <a:endParaRPr lang="en-GB" sz="800" dirty="0"/>
          </a:p>
          <a:p>
            <a:pPr marL="171450" indent="-171450">
              <a:buFont typeface="Arial" panose="020B0604020202020204" pitchFamily="34" charset="0"/>
              <a:buChar char="•"/>
            </a:pPr>
            <a:r>
              <a:rPr lang="en-GB" sz="700" dirty="0" smtClean="0"/>
              <a:t>Is when the perform is spoken to by another person. E.g. teacher or coach.</a:t>
            </a:r>
          </a:p>
          <a:p>
            <a:pPr marL="171450" indent="-171450">
              <a:buFont typeface="Arial" panose="020B0604020202020204" pitchFamily="34" charset="0"/>
              <a:buChar char="•"/>
            </a:pPr>
            <a:r>
              <a:rPr lang="en-GB" sz="700" dirty="0" smtClean="0"/>
              <a:t>It is commonly used with visual guidance</a:t>
            </a:r>
          </a:p>
          <a:p>
            <a:endParaRPr lang="en-GB" sz="700" dirty="0"/>
          </a:p>
          <a:p>
            <a:r>
              <a:rPr lang="en-GB" sz="800" b="1" u="sng" dirty="0" smtClean="0"/>
              <a:t>Manual</a:t>
            </a:r>
            <a:endParaRPr lang="en-GB" sz="800" dirty="0"/>
          </a:p>
          <a:p>
            <a:pPr marL="171450" indent="-171450">
              <a:buFont typeface="Arial" panose="020B0604020202020204" pitchFamily="34" charset="0"/>
              <a:buChar char="•"/>
            </a:pPr>
            <a:r>
              <a:rPr lang="en-GB" sz="700" dirty="0" smtClean="0"/>
              <a:t>The performer is physically moved by another person e.g. coach </a:t>
            </a:r>
            <a:endParaRPr lang="en-GB" sz="700" dirty="0"/>
          </a:p>
          <a:p>
            <a:pPr marL="171450" indent="-171450">
              <a:buFont typeface="Arial" panose="020B0604020202020204" pitchFamily="34" charset="0"/>
              <a:buChar char="•"/>
            </a:pPr>
            <a:endParaRPr lang="en-GB" sz="700" dirty="0"/>
          </a:p>
          <a:p>
            <a:r>
              <a:rPr lang="en-GB" sz="800" b="1" u="sng" dirty="0" smtClean="0"/>
              <a:t>Mechanical</a:t>
            </a:r>
            <a:endParaRPr lang="en-GB" sz="800" dirty="0"/>
          </a:p>
          <a:p>
            <a:pPr marL="171450" indent="-171450">
              <a:buFont typeface="Arial" panose="020B0604020202020204" pitchFamily="34" charset="0"/>
              <a:buChar char="•"/>
            </a:pPr>
            <a:r>
              <a:rPr lang="en-GB" sz="700" dirty="0" smtClean="0"/>
              <a:t>The use of mechanical aids to assist a performer e.g. swimming floats.</a:t>
            </a:r>
          </a:p>
          <a:p>
            <a:pPr marL="171450" indent="-171450">
              <a:buFont typeface="Arial" panose="020B0604020202020204" pitchFamily="34" charset="0"/>
              <a:buChar char="•"/>
            </a:pPr>
            <a:endParaRPr lang="en-GB" sz="700" dirty="0"/>
          </a:p>
          <a:p>
            <a:r>
              <a:rPr lang="en-GB" sz="800" b="1" u="sng" dirty="0" smtClean="0"/>
              <a:t>Guidance for Beginners</a:t>
            </a:r>
            <a:endParaRPr lang="en-GB" sz="800" dirty="0"/>
          </a:p>
          <a:p>
            <a:pPr marL="171450" indent="-171450">
              <a:buFont typeface="Arial" panose="020B0604020202020204" pitchFamily="34" charset="0"/>
              <a:buChar char="•"/>
            </a:pPr>
            <a:r>
              <a:rPr lang="en-GB" sz="700" dirty="0" smtClean="0"/>
              <a:t>Visual guidance is very important so that they can see and start to understand what the skill looks like and what they are meant to do.</a:t>
            </a:r>
          </a:p>
          <a:p>
            <a:pPr marL="171450" indent="-171450">
              <a:buFont typeface="Arial" panose="020B0604020202020204" pitchFamily="34" charset="0"/>
              <a:buChar char="•"/>
            </a:pPr>
            <a:r>
              <a:rPr lang="en-GB" sz="700" dirty="0" smtClean="0"/>
              <a:t>Verbal guidance needs to be used with visual guidance and verbal on its own is not enough for beginners to understand how a skill should be performed.</a:t>
            </a:r>
          </a:p>
          <a:p>
            <a:pPr marL="171450" indent="-171450">
              <a:buFont typeface="Arial" panose="020B0604020202020204" pitchFamily="34" charset="0"/>
              <a:buChar char="•"/>
            </a:pPr>
            <a:r>
              <a:rPr lang="en-GB" sz="700" dirty="0" smtClean="0"/>
              <a:t>Demonstrations to beginners must be clear, quick, easy to understand and backed up with verbal guidance.</a:t>
            </a:r>
          </a:p>
          <a:p>
            <a:pPr marL="171450" indent="-171450">
              <a:buFont typeface="Arial" panose="020B0604020202020204" pitchFamily="34" charset="0"/>
              <a:buChar char="•"/>
            </a:pPr>
            <a:r>
              <a:rPr lang="en-GB" sz="700" dirty="0" smtClean="0"/>
              <a:t>Manuel / Mechanical guidance can be used by beginners to support or guide them through the correct technique.</a:t>
            </a:r>
            <a:endParaRPr lang="en-GB" sz="700" dirty="0"/>
          </a:p>
          <a:p>
            <a:r>
              <a:rPr lang="en-GB" sz="800" b="1" u="sng" dirty="0" smtClean="0"/>
              <a:t>Guidance for Elite Performers</a:t>
            </a:r>
          </a:p>
          <a:p>
            <a:pPr marL="171450" indent="-171450">
              <a:buFont typeface="Arial" panose="020B0604020202020204" pitchFamily="34" charset="0"/>
              <a:buChar char="•"/>
            </a:pPr>
            <a:r>
              <a:rPr lang="en-GB" sz="700" dirty="0" smtClean="0"/>
              <a:t>Visual guidance is not used as much by elite performers, however it can be used to highlight minor errors in technique via analysis software which can slow movements down.</a:t>
            </a:r>
          </a:p>
          <a:p>
            <a:pPr marL="171450" indent="-171450">
              <a:buFont typeface="Arial" panose="020B0604020202020204" pitchFamily="34" charset="0"/>
              <a:buChar char="•"/>
            </a:pPr>
            <a:r>
              <a:rPr lang="en-GB" sz="700" dirty="0" smtClean="0"/>
              <a:t>Verbal guidance is needed by elite performers and is often longer and more complex than that given to beginners. Visual guidance is not needed with this as elite performers should know what the skill is meant to look like.</a:t>
            </a:r>
          </a:p>
          <a:p>
            <a:pPr marL="171450" indent="-171450">
              <a:buFont typeface="Arial" panose="020B0604020202020204" pitchFamily="34" charset="0"/>
              <a:buChar char="•"/>
            </a:pPr>
            <a:r>
              <a:rPr lang="en-GB" sz="700" dirty="0" smtClean="0"/>
              <a:t>Manuel / mechanical guidance is not usually used by elite performers unless unexpected flaws in technique start to occur.</a:t>
            </a:r>
            <a:endParaRPr lang="en-GB" sz="700" dirty="0"/>
          </a:p>
        </p:txBody>
      </p:sp>
      <p:sp>
        <p:nvSpPr>
          <p:cNvPr id="14" name="TextBox 13"/>
          <p:cNvSpPr txBox="1"/>
          <p:nvPr/>
        </p:nvSpPr>
        <p:spPr>
          <a:xfrm>
            <a:off x="3347865" y="4164426"/>
            <a:ext cx="3481714" cy="2908489"/>
          </a:xfrm>
          <a:prstGeom prst="rect">
            <a:avLst/>
          </a:prstGeom>
          <a:noFill/>
        </p:spPr>
        <p:txBody>
          <a:bodyPr wrap="square" rtlCol="0">
            <a:spAutoFit/>
          </a:bodyPr>
          <a:lstStyle/>
          <a:p>
            <a:r>
              <a:rPr lang="en-GB" sz="800" b="1" u="sng" dirty="0" smtClean="0"/>
              <a:t>Feedback</a:t>
            </a:r>
          </a:p>
          <a:p>
            <a:r>
              <a:rPr lang="en-GB" sz="700" b="1" dirty="0" smtClean="0"/>
              <a:t>Intrinsic – </a:t>
            </a:r>
            <a:r>
              <a:rPr lang="en-GB" sz="700" dirty="0" smtClean="0"/>
              <a:t>feedback from within e.g. kinaesthetic feel (how a shot / skill feels like to the performer themselves).  Elite performers use this type of feedback as they have developed the ability to ‘feel’ if a skill is being performed right or not.</a:t>
            </a:r>
            <a:endParaRPr lang="en-GB" sz="700" dirty="0"/>
          </a:p>
          <a:p>
            <a:r>
              <a:rPr lang="en-GB" sz="700" b="1" dirty="0" smtClean="0"/>
              <a:t>Extrinsic – </a:t>
            </a:r>
            <a:r>
              <a:rPr lang="en-GB" sz="700" dirty="0" smtClean="0"/>
              <a:t>feedback from an external source e.g. from a coach or teacher. Beginners often struggle to understand the success of their movement (intrinsic) so they rely heavy on feedback from others (extrinsic).</a:t>
            </a:r>
          </a:p>
          <a:p>
            <a:endParaRPr lang="en-GB" sz="700" b="1" dirty="0"/>
          </a:p>
          <a:p>
            <a:r>
              <a:rPr lang="en-GB" sz="700" b="1" dirty="0" smtClean="0"/>
              <a:t>Positive –</a:t>
            </a:r>
            <a:r>
              <a:rPr lang="en-GB" sz="700" b="1" i="1" dirty="0" smtClean="0"/>
              <a:t> </a:t>
            </a:r>
            <a:r>
              <a:rPr lang="en-GB" sz="700" dirty="0" smtClean="0"/>
              <a:t>is used to inform a performer what was correct about their movement / performance. Positive feedback is essential to motivate athletes / performers.</a:t>
            </a:r>
          </a:p>
          <a:p>
            <a:r>
              <a:rPr lang="en-GB" sz="700" b="1" dirty="0" smtClean="0"/>
              <a:t>Negative – </a:t>
            </a:r>
            <a:r>
              <a:rPr lang="en-GB" sz="700" dirty="0" smtClean="0"/>
              <a:t>is used to inform the performer what is incorrect about their movement / performance. Negative feedback must include information that helps the performer develop and improve (what they need to do to get better).</a:t>
            </a:r>
            <a:endParaRPr lang="en-GB" sz="700" b="1" dirty="0" smtClean="0"/>
          </a:p>
          <a:p>
            <a:endParaRPr lang="en-GB" sz="700" dirty="0" smtClean="0"/>
          </a:p>
          <a:p>
            <a:r>
              <a:rPr lang="en-GB" sz="700" b="1" dirty="0" smtClean="0"/>
              <a:t>Knowledge of results (KR) – </a:t>
            </a:r>
            <a:r>
              <a:rPr lang="en-GB" sz="700" dirty="0" smtClean="0"/>
              <a:t>Feedback about the outcome (factual e.g. you won </a:t>
            </a:r>
            <a:r>
              <a:rPr lang="en-GB" sz="700" dirty="0" err="1" smtClean="0"/>
              <a:t>etc</a:t>
            </a:r>
            <a:r>
              <a:rPr lang="en-GB" sz="700" dirty="0" smtClean="0"/>
              <a:t>). Basically in informs the performer on how successful they have been in achieving what they set out to do.</a:t>
            </a:r>
          </a:p>
          <a:p>
            <a:r>
              <a:rPr lang="en-GB" sz="700" b="1" dirty="0" smtClean="0"/>
              <a:t>Knowledge of performance – </a:t>
            </a:r>
            <a:r>
              <a:rPr lang="en-GB" sz="700" dirty="0" smtClean="0"/>
              <a:t>Feedback about the quality of performance e.g. technique. It provides the performer feedback about how well they did irrespective of the result. It deals with the quality of performance and not the end result.</a:t>
            </a:r>
          </a:p>
          <a:p>
            <a:endParaRPr lang="en-GB" sz="700" b="1" dirty="0"/>
          </a:p>
          <a:p>
            <a:r>
              <a:rPr lang="en-GB" sz="700" b="1" dirty="0" smtClean="0"/>
              <a:t>BEGINNERS </a:t>
            </a:r>
            <a:r>
              <a:rPr lang="en-GB" sz="700" dirty="0" smtClean="0"/>
              <a:t>tend to need positive feedback, knowledge of results and extrinsic feedback.</a:t>
            </a:r>
          </a:p>
          <a:p>
            <a:endParaRPr lang="en-GB" sz="700" b="1" dirty="0"/>
          </a:p>
          <a:p>
            <a:r>
              <a:rPr lang="en-GB" sz="700" b="1" dirty="0" smtClean="0"/>
              <a:t>ELITE </a:t>
            </a:r>
            <a:r>
              <a:rPr lang="en-GB" sz="700" dirty="0" smtClean="0"/>
              <a:t>performers tend to accept negative feedback, knowledge of performance and can provide themselves with informed intrinsic feedback.</a:t>
            </a:r>
            <a:endParaRPr lang="en-GB" sz="700" b="1" dirty="0"/>
          </a:p>
          <a:p>
            <a:endParaRPr lang="en-GB" sz="700" dirty="0" smtClean="0"/>
          </a:p>
        </p:txBody>
      </p:sp>
    </p:spTree>
    <p:extLst>
      <p:ext uri="{BB962C8B-B14F-4D97-AF65-F5344CB8AC3E}">
        <p14:creationId xmlns:p14="http://schemas.microsoft.com/office/powerpoint/2010/main" val="1074467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1720" y="476672"/>
            <a:ext cx="1080120" cy="446276"/>
          </a:xfrm>
          <a:prstGeom prst="rect">
            <a:avLst/>
          </a:prstGeom>
          <a:noFill/>
          <a:ln>
            <a:solidFill>
              <a:schemeClr val="tx1"/>
            </a:solidFill>
          </a:ln>
        </p:spPr>
        <p:txBody>
          <a:bodyPr wrap="square" rtlCol="0">
            <a:spAutoFit/>
          </a:bodyPr>
          <a:lstStyle/>
          <a:p>
            <a:pPr algn="ctr"/>
            <a:endParaRPr lang="en-GB" sz="800" b="1" dirty="0" smtClean="0"/>
          </a:p>
          <a:p>
            <a:pPr algn="ctr"/>
            <a:r>
              <a:rPr lang="en-GB" sz="800" b="1" dirty="0" smtClean="0"/>
              <a:t>INPUT</a:t>
            </a:r>
            <a:endParaRPr lang="en-GB" sz="700" b="1" dirty="0"/>
          </a:p>
          <a:p>
            <a:endParaRPr lang="en-GB" sz="700" dirty="0" smtClean="0"/>
          </a:p>
        </p:txBody>
      </p:sp>
      <p:sp>
        <p:nvSpPr>
          <p:cNvPr id="5" name="TextBox 4"/>
          <p:cNvSpPr txBox="1"/>
          <p:nvPr/>
        </p:nvSpPr>
        <p:spPr>
          <a:xfrm>
            <a:off x="3635896" y="476672"/>
            <a:ext cx="1080120" cy="446276"/>
          </a:xfrm>
          <a:prstGeom prst="rect">
            <a:avLst/>
          </a:prstGeom>
          <a:noFill/>
          <a:ln>
            <a:solidFill>
              <a:schemeClr val="tx1"/>
            </a:solidFill>
          </a:ln>
        </p:spPr>
        <p:txBody>
          <a:bodyPr wrap="square" rtlCol="0">
            <a:spAutoFit/>
          </a:bodyPr>
          <a:lstStyle/>
          <a:p>
            <a:pPr algn="ctr"/>
            <a:endParaRPr lang="en-GB" sz="800" b="1" dirty="0" smtClean="0"/>
          </a:p>
          <a:p>
            <a:pPr algn="ctr"/>
            <a:r>
              <a:rPr lang="en-GB" sz="800" b="1" dirty="0" smtClean="0"/>
              <a:t>DECISION MAKING</a:t>
            </a:r>
            <a:endParaRPr lang="en-GB" sz="700" b="1" dirty="0"/>
          </a:p>
          <a:p>
            <a:endParaRPr lang="en-GB" sz="700" dirty="0" smtClean="0"/>
          </a:p>
        </p:txBody>
      </p:sp>
      <p:sp>
        <p:nvSpPr>
          <p:cNvPr id="6" name="TextBox 5"/>
          <p:cNvSpPr txBox="1"/>
          <p:nvPr/>
        </p:nvSpPr>
        <p:spPr>
          <a:xfrm>
            <a:off x="5220072" y="476672"/>
            <a:ext cx="1080120" cy="446276"/>
          </a:xfrm>
          <a:prstGeom prst="rect">
            <a:avLst/>
          </a:prstGeom>
          <a:noFill/>
          <a:ln>
            <a:solidFill>
              <a:schemeClr val="tx1"/>
            </a:solidFill>
          </a:ln>
        </p:spPr>
        <p:txBody>
          <a:bodyPr wrap="square" rtlCol="0">
            <a:spAutoFit/>
          </a:bodyPr>
          <a:lstStyle/>
          <a:p>
            <a:pPr algn="ctr"/>
            <a:endParaRPr lang="en-GB" sz="800" b="1" dirty="0" smtClean="0"/>
          </a:p>
          <a:p>
            <a:pPr algn="ctr"/>
            <a:r>
              <a:rPr lang="en-GB" sz="800" b="1" dirty="0" smtClean="0"/>
              <a:t>OUTPUT</a:t>
            </a:r>
            <a:endParaRPr lang="en-GB" sz="700" b="1" dirty="0"/>
          </a:p>
          <a:p>
            <a:endParaRPr lang="en-GB" sz="700" dirty="0" smtClean="0"/>
          </a:p>
        </p:txBody>
      </p:sp>
      <p:sp>
        <p:nvSpPr>
          <p:cNvPr id="7" name="TextBox 6"/>
          <p:cNvSpPr txBox="1"/>
          <p:nvPr/>
        </p:nvSpPr>
        <p:spPr>
          <a:xfrm>
            <a:off x="3635896" y="1556792"/>
            <a:ext cx="1080120" cy="446276"/>
          </a:xfrm>
          <a:prstGeom prst="rect">
            <a:avLst/>
          </a:prstGeom>
          <a:noFill/>
          <a:ln>
            <a:solidFill>
              <a:schemeClr val="tx1"/>
            </a:solidFill>
          </a:ln>
        </p:spPr>
        <p:txBody>
          <a:bodyPr wrap="square" rtlCol="0">
            <a:spAutoFit/>
          </a:bodyPr>
          <a:lstStyle/>
          <a:p>
            <a:pPr algn="ctr"/>
            <a:endParaRPr lang="en-GB" sz="800" b="1" dirty="0" smtClean="0"/>
          </a:p>
          <a:p>
            <a:pPr algn="ctr"/>
            <a:r>
              <a:rPr lang="en-GB" sz="800" b="1" dirty="0" smtClean="0"/>
              <a:t>FEEDBACK</a:t>
            </a:r>
            <a:endParaRPr lang="en-GB" sz="700" b="1" dirty="0"/>
          </a:p>
          <a:p>
            <a:endParaRPr lang="en-GB" sz="700" dirty="0" smtClean="0"/>
          </a:p>
        </p:txBody>
      </p:sp>
      <p:cxnSp>
        <p:nvCxnSpPr>
          <p:cNvPr id="9" name="Straight Arrow Connector 8"/>
          <p:cNvCxnSpPr>
            <a:stCxn id="4" idx="3"/>
            <a:endCxn id="5" idx="1"/>
          </p:cNvCxnSpPr>
          <p:nvPr/>
        </p:nvCxnSpPr>
        <p:spPr>
          <a:xfrm>
            <a:off x="3131840" y="699810"/>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716016" y="707346"/>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760132" y="922948"/>
            <a:ext cx="0" cy="856982"/>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7" idx="3"/>
          </p:cNvCxnSpPr>
          <p:nvPr/>
        </p:nvCxnSpPr>
        <p:spPr>
          <a:xfrm flipH="1">
            <a:off x="4716016" y="1779930"/>
            <a:ext cx="10441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699792" y="1779930"/>
            <a:ext cx="936104" cy="2099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699792" y="922948"/>
            <a:ext cx="0" cy="866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275856" y="0"/>
            <a:ext cx="1656184" cy="492443"/>
          </a:xfrm>
          <a:prstGeom prst="rect">
            <a:avLst/>
          </a:prstGeom>
          <a:noFill/>
          <a:ln>
            <a:noFill/>
          </a:ln>
        </p:spPr>
        <p:txBody>
          <a:bodyPr wrap="square" rtlCol="0">
            <a:spAutoFit/>
          </a:bodyPr>
          <a:lstStyle/>
          <a:p>
            <a:pPr algn="ctr"/>
            <a:endParaRPr lang="en-GB" sz="800" b="1" dirty="0" smtClean="0"/>
          </a:p>
          <a:p>
            <a:pPr algn="ctr"/>
            <a:r>
              <a:rPr lang="en-GB" sz="1100" b="1" u="sng" dirty="0" smtClean="0"/>
              <a:t>Information Processing</a:t>
            </a:r>
            <a:endParaRPr lang="en-GB" sz="1050" b="1" u="sng" dirty="0"/>
          </a:p>
          <a:p>
            <a:endParaRPr lang="en-GB" sz="700" dirty="0" smtClean="0"/>
          </a:p>
        </p:txBody>
      </p:sp>
      <p:sp>
        <p:nvSpPr>
          <p:cNvPr id="14" name="TextBox 13"/>
          <p:cNvSpPr txBox="1"/>
          <p:nvPr/>
        </p:nvSpPr>
        <p:spPr>
          <a:xfrm>
            <a:off x="683568" y="2096210"/>
            <a:ext cx="3168352" cy="1077218"/>
          </a:xfrm>
          <a:prstGeom prst="rect">
            <a:avLst/>
          </a:prstGeom>
          <a:noFill/>
        </p:spPr>
        <p:txBody>
          <a:bodyPr wrap="square" rtlCol="0">
            <a:spAutoFit/>
          </a:bodyPr>
          <a:lstStyle/>
          <a:p>
            <a:r>
              <a:rPr lang="en-GB" sz="800" b="1" u="sng" dirty="0" smtClean="0"/>
              <a:t>STAGE 1 = Input Stage</a:t>
            </a:r>
            <a:endParaRPr lang="en-GB" sz="800" b="1" u="sng" dirty="0" smtClean="0"/>
          </a:p>
          <a:p>
            <a:pPr marL="171450" indent="-171450">
              <a:buFont typeface="Arial" panose="020B0604020202020204" pitchFamily="34" charset="0"/>
              <a:buChar char="•"/>
            </a:pPr>
            <a:r>
              <a:rPr lang="en-GB" sz="800" dirty="0" smtClean="0"/>
              <a:t>Performer takes in information from the environment e.g. what they can see, hear or feel.</a:t>
            </a:r>
          </a:p>
          <a:p>
            <a:pPr marL="171450" indent="-171450">
              <a:buFont typeface="Arial" panose="020B0604020202020204" pitchFamily="34" charset="0"/>
              <a:buChar char="•"/>
            </a:pPr>
            <a:r>
              <a:rPr lang="en-GB" sz="800" dirty="0" smtClean="0"/>
              <a:t>They must choose what is the most relevant signal / cue / stimulus / piece of information e.g. the shuttle in badminton.</a:t>
            </a:r>
          </a:p>
          <a:p>
            <a:pPr marL="171450" indent="-171450">
              <a:buFont typeface="Arial" panose="020B0604020202020204" pitchFamily="34" charset="0"/>
              <a:buChar char="•"/>
            </a:pPr>
            <a:r>
              <a:rPr lang="en-GB" sz="800" dirty="0" smtClean="0"/>
              <a:t>They must use selective attention within the input stage. This is blocking </a:t>
            </a:r>
            <a:r>
              <a:rPr lang="en-GB" sz="800" dirty="0"/>
              <a:t>out </a:t>
            </a:r>
            <a:r>
              <a:rPr lang="en-GB" sz="800" dirty="0" smtClean="0"/>
              <a:t>any irrelevant information / cues, e.g. </a:t>
            </a:r>
            <a:r>
              <a:rPr lang="en-GB" sz="800" dirty="0"/>
              <a:t>noise / other visual </a:t>
            </a:r>
            <a:r>
              <a:rPr lang="en-GB" sz="800" dirty="0" smtClean="0"/>
              <a:t>stimuli.</a:t>
            </a:r>
            <a:endParaRPr lang="en-GB" sz="800" dirty="0"/>
          </a:p>
        </p:txBody>
      </p:sp>
      <p:sp>
        <p:nvSpPr>
          <p:cNvPr id="15" name="TextBox 14"/>
          <p:cNvSpPr txBox="1"/>
          <p:nvPr/>
        </p:nvSpPr>
        <p:spPr>
          <a:xfrm>
            <a:off x="4283968" y="2103333"/>
            <a:ext cx="3168352" cy="1569660"/>
          </a:xfrm>
          <a:prstGeom prst="rect">
            <a:avLst/>
          </a:prstGeom>
          <a:noFill/>
        </p:spPr>
        <p:txBody>
          <a:bodyPr wrap="square" rtlCol="0">
            <a:spAutoFit/>
          </a:bodyPr>
          <a:lstStyle/>
          <a:p>
            <a:r>
              <a:rPr lang="en-GB" sz="800" b="1" u="sng" dirty="0" smtClean="0"/>
              <a:t>STAGE 2 = Decision Making Stage</a:t>
            </a:r>
            <a:endParaRPr lang="en-GB" sz="800" b="1" u="sng" dirty="0" smtClean="0"/>
          </a:p>
          <a:p>
            <a:pPr marL="171450" indent="-171450">
              <a:buFont typeface="Arial" panose="020B0604020202020204" pitchFamily="34" charset="0"/>
              <a:buChar char="•"/>
            </a:pPr>
            <a:r>
              <a:rPr lang="en-GB" sz="800" dirty="0" smtClean="0"/>
              <a:t>This is where the performer selects an appropriate response (movement / skill) from memory, perhaps one they have used in this situation before.</a:t>
            </a:r>
          </a:p>
          <a:p>
            <a:pPr marL="171450" indent="-171450">
              <a:buFont typeface="Arial" panose="020B0604020202020204" pitchFamily="34" charset="0"/>
              <a:buChar char="•"/>
            </a:pPr>
            <a:r>
              <a:rPr lang="en-GB" sz="800" dirty="0" smtClean="0"/>
              <a:t>The short term memory (STM) is the ‘working memory’. Information from the environment is held here for a short time (approx. 30 sec). If your attention is directed to something else, the information is lost.</a:t>
            </a:r>
          </a:p>
          <a:p>
            <a:pPr marL="171450" indent="-171450">
              <a:buFont typeface="Arial" panose="020B0604020202020204" pitchFamily="34" charset="0"/>
              <a:buChar char="•"/>
            </a:pPr>
            <a:r>
              <a:rPr lang="en-GB" sz="800" dirty="0" smtClean="0"/>
              <a:t>The long term memory (LTM) holds information that has been rehearsed and stored</a:t>
            </a:r>
            <a:r>
              <a:rPr lang="en-GB" sz="800" dirty="0"/>
              <a:t>. </a:t>
            </a:r>
            <a:r>
              <a:rPr lang="en-GB" sz="800" dirty="0" smtClean="0"/>
              <a:t>From LTM the performer must select an </a:t>
            </a:r>
            <a:r>
              <a:rPr lang="en-GB" sz="800" dirty="0"/>
              <a:t>appropriate </a:t>
            </a:r>
            <a:r>
              <a:rPr lang="en-GB" sz="800" dirty="0" smtClean="0"/>
              <a:t>response i.e. </a:t>
            </a:r>
            <a:r>
              <a:rPr lang="en-GB" sz="800" dirty="0"/>
              <a:t>have you dealt with this before / have you seen this a similar type of shot </a:t>
            </a:r>
            <a:r>
              <a:rPr lang="en-GB" sz="800" dirty="0" smtClean="0"/>
              <a:t>before.</a:t>
            </a:r>
            <a:endParaRPr lang="en-GB" sz="800" dirty="0"/>
          </a:p>
        </p:txBody>
      </p:sp>
      <p:sp>
        <p:nvSpPr>
          <p:cNvPr id="17" name="TextBox 16"/>
          <p:cNvSpPr txBox="1"/>
          <p:nvPr/>
        </p:nvSpPr>
        <p:spPr>
          <a:xfrm>
            <a:off x="690137" y="3672993"/>
            <a:ext cx="3168352" cy="707886"/>
          </a:xfrm>
          <a:prstGeom prst="rect">
            <a:avLst/>
          </a:prstGeom>
          <a:noFill/>
        </p:spPr>
        <p:txBody>
          <a:bodyPr wrap="square" rtlCol="0">
            <a:spAutoFit/>
          </a:bodyPr>
          <a:lstStyle/>
          <a:p>
            <a:r>
              <a:rPr lang="en-GB" sz="800" b="1" u="sng" dirty="0" smtClean="0"/>
              <a:t>STAGE 3 = Output Stage</a:t>
            </a:r>
            <a:endParaRPr lang="en-GB" sz="800" b="1" u="sng" dirty="0" smtClean="0"/>
          </a:p>
          <a:p>
            <a:pPr marL="171450" indent="-171450">
              <a:buFont typeface="Arial" panose="020B0604020202020204" pitchFamily="34" charset="0"/>
              <a:buChar char="•"/>
            </a:pPr>
            <a:r>
              <a:rPr lang="en-GB" sz="800" dirty="0" smtClean="0"/>
              <a:t>The decision chosen is sent to the appropriate muscles to carry out the response.</a:t>
            </a:r>
          </a:p>
          <a:p>
            <a:r>
              <a:rPr lang="en-GB" sz="800" b="1" dirty="0" smtClean="0"/>
              <a:t>EXAM TIP – </a:t>
            </a:r>
            <a:r>
              <a:rPr lang="en-GB" sz="800" dirty="0" smtClean="0"/>
              <a:t>marks are often given for naming the appropriate muscles used during the action being discussed e.g. bicep / hamstrings etc.</a:t>
            </a:r>
            <a:endParaRPr lang="en-GB" sz="800" dirty="0"/>
          </a:p>
        </p:txBody>
      </p:sp>
      <p:sp>
        <p:nvSpPr>
          <p:cNvPr id="18" name="TextBox 17"/>
          <p:cNvSpPr txBox="1"/>
          <p:nvPr/>
        </p:nvSpPr>
        <p:spPr>
          <a:xfrm>
            <a:off x="4283968" y="3672993"/>
            <a:ext cx="3168352" cy="1323439"/>
          </a:xfrm>
          <a:prstGeom prst="rect">
            <a:avLst/>
          </a:prstGeom>
          <a:noFill/>
        </p:spPr>
        <p:txBody>
          <a:bodyPr wrap="square" rtlCol="0">
            <a:spAutoFit/>
          </a:bodyPr>
          <a:lstStyle/>
          <a:p>
            <a:r>
              <a:rPr lang="en-GB" sz="800" b="1" u="sng" dirty="0" smtClean="0"/>
              <a:t>STAGE 4 = Feedback Stage</a:t>
            </a:r>
            <a:endParaRPr lang="en-GB" sz="800" b="1" u="sng" dirty="0" smtClean="0"/>
          </a:p>
          <a:p>
            <a:pPr marL="171450" indent="-171450">
              <a:buFont typeface="Arial" panose="020B0604020202020204" pitchFamily="34" charset="0"/>
              <a:buChar char="•"/>
            </a:pPr>
            <a:r>
              <a:rPr lang="en-GB" sz="800" dirty="0" smtClean="0"/>
              <a:t>Information is received via themselves (intrinsic) and / or others (extrinsic) with regards the success (or not) of the action.</a:t>
            </a:r>
          </a:p>
          <a:p>
            <a:pPr marL="171450" indent="-171450">
              <a:buFont typeface="Arial" panose="020B0604020202020204" pitchFamily="34" charset="0"/>
              <a:buChar char="•"/>
            </a:pPr>
            <a:r>
              <a:rPr lang="en-GB" sz="800" dirty="0" smtClean="0"/>
              <a:t>If the feedback is positive and the action was successful the information is stored in long term memory so that it can be used again if a similar situation arises.</a:t>
            </a:r>
          </a:p>
          <a:p>
            <a:pPr marL="171450" indent="-171450">
              <a:buFont typeface="Arial" panose="020B0604020202020204" pitchFamily="34" charset="0"/>
              <a:buChar char="•"/>
            </a:pPr>
            <a:r>
              <a:rPr lang="en-GB" sz="800" dirty="0"/>
              <a:t>If the </a:t>
            </a:r>
            <a:r>
              <a:rPr lang="en-GB" sz="800" dirty="0" smtClean="0"/>
              <a:t>action </a:t>
            </a:r>
            <a:r>
              <a:rPr lang="en-GB" sz="800" dirty="0"/>
              <a:t>was not successful the </a:t>
            </a:r>
            <a:r>
              <a:rPr lang="en-GB" sz="800" dirty="0" smtClean="0"/>
              <a:t>performer </a:t>
            </a:r>
            <a:r>
              <a:rPr lang="en-GB" sz="800" dirty="0"/>
              <a:t>will think about what they did wrong and try and correct if </a:t>
            </a:r>
            <a:r>
              <a:rPr lang="en-GB" sz="800" dirty="0" smtClean="0"/>
              <a:t>for the </a:t>
            </a:r>
            <a:r>
              <a:rPr lang="en-GB" sz="800" dirty="0"/>
              <a:t>next time that situation occurs</a:t>
            </a:r>
            <a:r>
              <a:rPr lang="en-GB" sz="800" dirty="0">
                <a:solidFill>
                  <a:srgbClr val="FF0000"/>
                </a:solidFill>
              </a:rPr>
              <a:t>.</a:t>
            </a:r>
          </a:p>
          <a:p>
            <a:pPr marL="171450" indent="-171450">
              <a:buFont typeface="Arial" panose="020B0604020202020204" pitchFamily="34" charset="0"/>
              <a:buChar char="•"/>
            </a:pPr>
            <a:endParaRPr lang="en-GB" sz="800" dirty="0"/>
          </a:p>
        </p:txBody>
      </p:sp>
    </p:spTree>
    <p:extLst>
      <p:ext uri="{BB962C8B-B14F-4D97-AF65-F5344CB8AC3E}">
        <p14:creationId xmlns:p14="http://schemas.microsoft.com/office/powerpoint/2010/main" val="317100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4112D8C-9099-48E2-8AD7-906F7EAC1979}"/>
</file>

<file path=customXml/itemProps2.xml><?xml version="1.0" encoding="utf-8"?>
<ds:datastoreItem xmlns:ds="http://schemas.openxmlformats.org/officeDocument/2006/customXml" ds:itemID="{6AE0C670-D11A-42CA-993A-B004BFD41EF1}"/>
</file>

<file path=customXml/itemProps3.xml><?xml version="1.0" encoding="utf-8"?>
<ds:datastoreItem xmlns:ds="http://schemas.openxmlformats.org/officeDocument/2006/customXml" ds:itemID="{6F83522D-2F8B-49B7-A3AE-5D309AF23E9A}"/>
</file>

<file path=docProps/app.xml><?xml version="1.0" encoding="utf-8"?>
<Properties xmlns="http://schemas.openxmlformats.org/officeDocument/2006/extended-properties" xmlns:vt="http://schemas.openxmlformats.org/officeDocument/2006/docPropsVTypes">
  <TotalTime>1056</TotalTime>
  <Words>1557</Words>
  <Application>Microsoft Office PowerPoint</Application>
  <PresentationFormat>On-screen Show (4:3)</PresentationFormat>
  <Paragraphs>135</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Paul Egan</cp:lastModifiedBy>
  <cp:revision>124</cp:revision>
  <cp:lastPrinted>2018-03-14T07:46:10Z</cp:lastPrinted>
  <dcterms:created xsi:type="dcterms:W3CDTF">2015-05-14T06:37:39Z</dcterms:created>
  <dcterms:modified xsi:type="dcterms:W3CDTF">2018-03-14T07:46:49Z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