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71" r:id="rId2"/>
    <p:sldId id="272" r:id="rId3"/>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1"/>
            <a:ext cx="2946400" cy="493713"/>
          </a:xfrm>
          <a:prstGeom prst="rect">
            <a:avLst/>
          </a:prstGeom>
        </p:spPr>
        <p:txBody>
          <a:bodyPr vert="horz" lIns="91440" tIns="45720" rIns="91440" bIns="45720" rtlCol="0"/>
          <a:lstStyle>
            <a:lvl1pPr algn="r">
              <a:defRPr sz="1200"/>
            </a:lvl1pPr>
          </a:lstStyle>
          <a:p>
            <a:fld id="{DDE6ADE2-A71F-4B8D-9FC4-6E20B7A32409}" type="datetimeFigureOut">
              <a:rPr lang="en-GB" smtClean="0"/>
              <a:t>27/02/2018</a:t>
            </a:fld>
            <a:endParaRPr lang="en-GB"/>
          </a:p>
        </p:txBody>
      </p:sp>
      <p:sp>
        <p:nvSpPr>
          <p:cNvPr id="4" name="Slide Image Placeholder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1" y="4691063"/>
            <a:ext cx="5438775" cy="4443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92BBA9A6-B8BE-49CF-8876-5FEB657E4957}" type="slidenum">
              <a:rPr lang="en-GB" smtClean="0"/>
              <a:t>‹#›</a:t>
            </a:fld>
            <a:endParaRPr lang="en-GB"/>
          </a:p>
        </p:txBody>
      </p:sp>
    </p:spTree>
    <p:extLst>
      <p:ext uri="{BB962C8B-B14F-4D97-AF65-F5344CB8AC3E}">
        <p14:creationId xmlns:p14="http://schemas.microsoft.com/office/powerpoint/2010/main" val="1134998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198105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74524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125316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5904BE-630D-471F-825E-40541D707260}"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284900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5904BE-630D-471F-825E-40541D707260}" type="datetimeFigureOut">
              <a:rPr lang="en-GB" smtClean="0"/>
              <a:t>27/02/2018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646922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5904BE-630D-471F-825E-40541D707260}" type="datetimeFigureOut">
              <a:rPr lang="en-GB" smtClean="0"/>
              <a:t>27/02/2018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91922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904BE-630D-471F-825E-40541D707260}" type="datetimeFigureOut">
              <a:rPr lang="en-GB" smtClean="0"/>
              <a:t>27/02/2018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20057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212979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361892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409673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55788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904BE-630D-471F-825E-40541D707260}" type="datetimeFigureOut">
              <a:rPr lang="en-GB" smtClean="0"/>
              <a:t>27/02/2018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AAAD2-45EF-4A4B-8B7B-0495C62B8682}" type="slidenum">
              <a:rPr lang="en-GB" smtClean="0"/>
              <a:t>‹#›</a:t>
            </a:fld>
            <a:endParaRPr lang="en-GB"/>
          </a:p>
        </p:txBody>
      </p:sp>
    </p:spTree>
    <p:extLst>
      <p:ext uri="{BB962C8B-B14F-4D97-AF65-F5344CB8AC3E}">
        <p14:creationId xmlns:p14="http://schemas.microsoft.com/office/powerpoint/2010/main" val="4031715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67036" y="2432600"/>
            <a:ext cx="2376264" cy="646331"/>
          </a:xfrm>
          <a:prstGeom prst="rect">
            <a:avLst/>
          </a:prstGeom>
          <a:noFill/>
        </p:spPr>
        <p:txBody>
          <a:bodyPr wrap="square" rtlCol="0">
            <a:spAutoFit/>
          </a:bodyPr>
          <a:lstStyle/>
          <a:p>
            <a:pPr algn="ctr"/>
            <a:r>
              <a:rPr lang="en-GB" b="1" dirty="0" smtClean="0"/>
              <a:t>Diet, Somatotypes, Health and Fitness</a:t>
            </a:r>
            <a:endParaRPr lang="en-GB" b="1" dirty="0"/>
          </a:p>
        </p:txBody>
      </p:sp>
      <p:sp>
        <p:nvSpPr>
          <p:cNvPr id="5" name="TextBox 4"/>
          <p:cNvSpPr txBox="1"/>
          <p:nvPr/>
        </p:nvSpPr>
        <p:spPr>
          <a:xfrm>
            <a:off x="2346184" y="-23463"/>
            <a:ext cx="2376264" cy="1569660"/>
          </a:xfrm>
          <a:prstGeom prst="rect">
            <a:avLst/>
          </a:prstGeom>
          <a:noFill/>
        </p:spPr>
        <p:txBody>
          <a:bodyPr wrap="square" rtlCol="0">
            <a:spAutoFit/>
          </a:bodyPr>
          <a:lstStyle/>
          <a:p>
            <a:r>
              <a:rPr lang="en-GB" sz="800" b="1" u="sng" dirty="0" smtClean="0"/>
              <a:t>Physical Health and well-being</a:t>
            </a:r>
          </a:p>
          <a:p>
            <a:pPr marL="171450" indent="-171450">
              <a:buFont typeface="Arial" panose="020B0604020202020204" pitchFamily="34" charset="0"/>
              <a:buChar char="•"/>
            </a:pPr>
            <a:r>
              <a:rPr lang="en-GB" sz="800" dirty="0" smtClean="0"/>
              <a:t>Relates to the bodies systems and how well they are working.</a:t>
            </a:r>
          </a:p>
          <a:p>
            <a:r>
              <a:rPr lang="en-GB" sz="800" dirty="0" smtClean="0"/>
              <a:t>Exercising positively affects physical health and well-being as it can:</a:t>
            </a:r>
          </a:p>
          <a:p>
            <a:pPr marL="171450" indent="-171450">
              <a:buFont typeface="Arial" panose="020B0604020202020204" pitchFamily="34" charset="0"/>
              <a:buChar char="•"/>
            </a:pPr>
            <a:r>
              <a:rPr lang="en-GB" sz="800" dirty="0" smtClean="0"/>
              <a:t>Improve your heart function</a:t>
            </a:r>
          </a:p>
          <a:p>
            <a:pPr marL="171450" indent="-171450">
              <a:buFont typeface="Arial" panose="020B0604020202020204" pitchFamily="34" charset="0"/>
              <a:buChar char="•"/>
            </a:pPr>
            <a:r>
              <a:rPr lang="en-GB" sz="800" dirty="0" smtClean="0"/>
              <a:t>Improve the efficiency of cardiorespiratory and musculoskeletal systems</a:t>
            </a:r>
          </a:p>
          <a:p>
            <a:pPr marL="171450" indent="-171450">
              <a:buFont typeface="Arial" panose="020B0604020202020204" pitchFamily="34" charset="0"/>
              <a:buChar char="•"/>
            </a:pPr>
            <a:r>
              <a:rPr lang="en-GB" sz="800" u="sng" dirty="0" smtClean="0"/>
              <a:t>Reduce</a:t>
            </a:r>
            <a:r>
              <a:rPr lang="en-GB" sz="800" dirty="0" smtClean="0"/>
              <a:t> the risk of illness e.g. diabetes</a:t>
            </a:r>
          </a:p>
          <a:p>
            <a:pPr marL="171450" indent="-171450">
              <a:buFont typeface="Arial" panose="020B0604020202020204" pitchFamily="34" charset="0"/>
              <a:buChar char="•"/>
            </a:pPr>
            <a:r>
              <a:rPr lang="en-GB" sz="800" dirty="0" smtClean="0"/>
              <a:t>Help to prevent obesity</a:t>
            </a:r>
          </a:p>
          <a:p>
            <a:pPr marL="171450" indent="-171450">
              <a:buFont typeface="Arial" panose="020B0604020202020204" pitchFamily="34" charset="0"/>
              <a:buChar char="•"/>
            </a:pPr>
            <a:r>
              <a:rPr lang="en-GB" sz="800" dirty="0" smtClean="0"/>
              <a:t>Enable you to carry out everyday tasks without getting tired</a:t>
            </a:r>
          </a:p>
        </p:txBody>
      </p:sp>
      <p:sp>
        <p:nvSpPr>
          <p:cNvPr id="6" name="TextBox 5"/>
          <p:cNvSpPr txBox="1"/>
          <p:nvPr/>
        </p:nvSpPr>
        <p:spPr>
          <a:xfrm>
            <a:off x="4776647" y="-1615"/>
            <a:ext cx="2088232" cy="1323439"/>
          </a:xfrm>
          <a:prstGeom prst="rect">
            <a:avLst/>
          </a:prstGeom>
          <a:noFill/>
        </p:spPr>
        <p:txBody>
          <a:bodyPr wrap="square" rtlCol="0">
            <a:spAutoFit/>
          </a:bodyPr>
          <a:lstStyle/>
          <a:p>
            <a:r>
              <a:rPr lang="en-GB" sz="800" b="1" u="sng" dirty="0" smtClean="0"/>
              <a:t>Social Health and well-being</a:t>
            </a:r>
          </a:p>
          <a:p>
            <a:pPr marL="171450" indent="-171450">
              <a:buFont typeface="Arial" panose="020B0604020202020204" pitchFamily="34" charset="0"/>
              <a:buChar char="•"/>
            </a:pPr>
            <a:r>
              <a:rPr lang="en-GB" sz="800" dirty="0" smtClean="0"/>
              <a:t>Relates to basic human needs being met (food, shelter) as well as being able to socially interact with others in society.</a:t>
            </a:r>
          </a:p>
          <a:p>
            <a:r>
              <a:rPr lang="en-GB" sz="800" dirty="0"/>
              <a:t>Exercise positively affects </a:t>
            </a:r>
            <a:r>
              <a:rPr lang="en-GB" sz="800" dirty="0" smtClean="0"/>
              <a:t>social </a:t>
            </a:r>
            <a:r>
              <a:rPr lang="en-GB" sz="800" dirty="0"/>
              <a:t>health and well-being as it can</a:t>
            </a:r>
            <a:r>
              <a:rPr lang="en-GB" sz="800" dirty="0" smtClean="0"/>
              <a:t>:</a:t>
            </a:r>
          </a:p>
          <a:p>
            <a:pPr marL="171450" indent="-171450">
              <a:buFont typeface="Arial" panose="020B0604020202020204" pitchFamily="34" charset="0"/>
              <a:buChar char="•"/>
            </a:pPr>
            <a:r>
              <a:rPr lang="en-GB" sz="800" dirty="0" smtClean="0"/>
              <a:t>Provide opportunities to socialise and make friends</a:t>
            </a:r>
          </a:p>
          <a:p>
            <a:pPr marL="171450" indent="-171450">
              <a:buFont typeface="Arial" panose="020B0604020202020204" pitchFamily="34" charset="0"/>
              <a:buChar char="•"/>
            </a:pPr>
            <a:r>
              <a:rPr lang="en-GB" sz="800" dirty="0" smtClean="0"/>
              <a:t>Encourages co-operation and team work</a:t>
            </a:r>
          </a:p>
          <a:p>
            <a:endParaRPr lang="en-GB" sz="800" dirty="0" smtClean="0"/>
          </a:p>
        </p:txBody>
      </p:sp>
      <p:sp>
        <p:nvSpPr>
          <p:cNvPr id="7" name="TextBox 6"/>
          <p:cNvSpPr txBox="1"/>
          <p:nvPr/>
        </p:nvSpPr>
        <p:spPr>
          <a:xfrm>
            <a:off x="6930248" y="-1616"/>
            <a:ext cx="1800200" cy="1323439"/>
          </a:xfrm>
          <a:prstGeom prst="rect">
            <a:avLst/>
          </a:prstGeom>
          <a:noFill/>
        </p:spPr>
        <p:txBody>
          <a:bodyPr wrap="square" rtlCol="0">
            <a:spAutoFit/>
          </a:bodyPr>
          <a:lstStyle/>
          <a:p>
            <a:r>
              <a:rPr lang="en-GB" sz="800" b="1" u="sng" dirty="0" smtClean="0"/>
              <a:t>Mental Health and well-being</a:t>
            </a:r>
          </a:p>
          <a:p>
            <a:pPr marL="171450" indent="-171450">
              <a:buFont typeface="Arial" panose="020B0604020202020204" pitchFamily="34" charset="0"/>
              <a:buChar char="•"/>
            </a:pPr>
            <a:r>
              <a:rPr lang="en-GB" sz="800" dirty="0" smtClean="0"/>
              <a:t>Relates to a persons emotions and  state of mind.</a:t>
            </a:r>
          </a:p>
          <a:p>
            <a:r>
              <a:rPr lang="en-GB" sz="800" dirty="0" smtClean="0"/>
              <a:t>Exercise positively affects mental health and well-being as it can:</a:t>
            </a:r>
          </a:p>
          <a:p>
            <a:pPr marL="171450" indent="-171450">
              <a:buFont typeface="Arial" panose="020B0604020202020204" pitchFamily="34" charset="0"/>
              <a:buChar char="•"/>
            </a:pPr>
            <a:r>
              <a:rPr lang="en-GB" sz="800" dirty="0" smtClean="0"/>
              <a:t>Reduce stress / tension levels.</a:t>
            </a:r>
          </a:p>
          <a:p>
            <a:pPr marL="171450" indent="-171450">
              <a:buFont typeface="Arial" panose="020B0604020202020204" pitchFamily="34" charset="0"/>
              <a:buChar char="•"/>
            </a:pPr>
            <a:r>
              <a:rPr lang="en-GB" sz="800" dirty="0" smtClean="0"/>
              <a:t>Release feel-good hormones in the body such as </a:t>
            </a:r>
            <a:r>
              <a:rPr lang="en-GB" sz="800" b="1" u="sng" dirty="0" smtClean="0"/>
              <a:t>serotonin</a:t>
            </a:r>
            <a:r>
              <a:rPr lang="en-GB" sz="800" dirty="0" smtClean="0"/>
              <a:t>.</a:t>
            </a:r>
          </a:p>
          <a:p>
            <a:pPr marL="171450" indent="-171450">
              <a:buFont typeface="Arial" panose="020B0604020202020204" pitchFamily="34" charset="0"/>
              <a:buChar char="•"/>
            </a:pPr>
            <a:r>
              <a:rPr lang="en-GB" sz="800" dirty="0" smtClean="0"/>
              <a:t>Enable a person to control their emotions and work productively.</a:t>
            </a:r>
          </a:p>
        </p:txBody>
      </p:sp>
      <p:sp>
        <p:nvSpPr>
          <p:cNvPr id="12" name="TextBox 11"/>
          <p:cNvSpPr txBox="1"/>
          <p:nvPr/>
        </p:nvSpPr>
        <p:spPr>
          <a:xfrm>
            <a:off x="3983" y="0"/>
            <a:ext cx="2376264" cy="461665"/>
          </a:xfrm>
          <a:prstGeom prst="rect">
            <a:avLst/>
          </a:prstGeom>
          <a:noFill/>
        </p:spPr>
        <p:txBody>
          <a:bodyPr wrap="square" rtlCol="0">
            <a:spAutoFit/>
          </a:bodyPr>
          <a:lstStyle/>
          <a:p>
            <a:r>
              <a:rPr lang="en-GB" sz="800" b="1" dirty="0" smtClean="0"/>
              <a:t>Health:</a:t>
            </a:r>
          </a:p>
          <a:p>
            <a:r>
              <a:rPr lang="en-GB" sz="800" dirty="0" smtClean="0"/>
              <a:t>State of complete mental, physical and social wellbeing and not merely the absence of disease.</a:t>
            </a:r>
            <a:endParaRPr lang="en-GB" sz="800" dirty="0"/>
          </a:p>
        </p:txBody>
      </p:sp>
      <p:sp>
        <p:nvSpPr>
          <p:cNvPr id="14" name="TextBox 13"/>
          <p:cNvSpPr txBox="1"/>
          <p:nvPr/>
        </p:nvSpPr>
        <p:spPr>
          <a:xfrm>
            <a:off x="3983" y="875820"/>
            <a:ext cx="2276832" cy="1200329"/>
          </a:xfrm>
          <a:prstGeom prst="rect">
            <a:avLst/>
          </a:prstGeom>
          <a:noFill/>
        </p:spPr>
        <p:txBody>
          <a:bodyPr wrap="square" rtlCol="0">
            <a:spAutoFit/>
          </a:bodyPr>
          <a:lstStyle/>
          <a:p>
            <a:r>
              <a:rPr lang="en-GB" sz="800" b="1" dirty="0" smtClean="0"/>
              <a:t>Fitness:</a:t>
            </a:r>
          </a:p>
          <a:p>
            <a:r>
              <a:rPr lang="en-GB" sz="800" dirty="0" smtClean="0"/>
              <a:t>Ability to meet the demands of the environment</a:t>
            </a:r>
          </a:p>
          <a:p>
            <a:r>
              <a:rPr lang="en-GB" sz="800" b="1" dirty="0" smtClean="0"/>
              <a:t>Improvements in fitness will:</a:t>
            </a:r>
            <a:endParaRPr lang="en-GB" sz="800" b="1" dirty="0"/>
          </a:p>
          <a:p>
            <a:pPr marL="171450" indent="-171450">
              <a:buFont typeface="Arial" panose="020B0604020202020204" pitchFamily="34" charset="0"/>
              <a:buChar char="•"/>
            </a:pPr>
            <a:r>
              <a:rPr lang="en-GB" sz="800" dirty="0" smtClean="0"/>
              <a:t>Improve your ability to cope with the demands of your daily environment</a:t>
            </a:r>
          </a:p>
          <a:p>
            <a:pPr marL="171450" indent="-171450">
              <a:buFont typeface="Arial" panose="020B0604020202020204" pitchFamily="34" charset="0"/>
              <a:buChar char="•"/>
            </a:pPr>
            <a:r>
              <a:rPr lang="en-GB" sz="800" dirty="0" smtClean="0"/>
              <a:t>Reduce the chances of you suffering injuries</a:t>
            </a:r>
          </a:p>
          <a:p>
            <a:pPr marL="171450" indent="-171450">
              <a:buFont typeface="Arial" panose="020B0604020202020204" pitchFamily="34" charset="0"/>
              <a:buChar char="•"/>
            </a:pPr>
            <a:r>
              <a:rPr lang="en-GB" sz="800" dirty="0" smtClean="0"/>
              <a:t>Make it easier for you to complete physical work</a:t>
            </a:r>
          </a:p>
          <a:p>
            <a:pPr marL="171450" indent="-171450">
              <a:buFont typeface="Arial" panose="020B0604020202020204" pitchFamily="34" charset="0"/>
              <a:buChar char="•"/>
            </a:pPr>
            <a:r>
              <a:rPr lang="en-GB" sz="800" dirty="0" smtClean="0"/>
              <a:t>Make you feel more content / happy</a:t>
            </a:r>
          </a:p>
        </p:txBody>
      </p:sp>
      <p:sp>
        <p:nvSpPr>
          <p:cNvPr id="15" name="TextBox 14"/>
          <p:cNvSpPr txBox="1"/>
          <p:nvPr/>
        </p:nvSpPr>
        <p:spPr>
          <a:xfrm>
            <a:off x="3983" y="453067"/>
            <a:ext cx="2430463" cy="461665"/>
          </a:xfrm>
          <a:prstGeom prst="rect">
            <a:avLst/>
          </a:prstGeom>
          <a:noFill/>
        </p:spPr>
        <p:txBody>
          <a:bodyPr wrap="square" rtlCol="0">
            <a:spAutoFit/>
          </a:bodyPr>
          <a:lstStyle/>
          <a:p>
            <a:r>
              <a:rPr lang="en-GB" sz="800" b="1" dirty="0" smtClean="0"/>
              <a:t>Well-being:</a:t>
            </a:r>
          </a:p>
          <a:p>
            <a:r>
              <a:rPr lang="en-GB" sz="800" dirty="0" smtClean="0"/>
              <a:t>A mix of physical, social and mental factors that gives a sense of being comfortable, healthy and happy.</a:t>
            </a:r>
            <a:endParaRPr lang="en-GB" sz="800" dirty="0"/>
          </a:p>
        </p:txBody>
      </p:sp>
      <p:sp>
        <p:nvSpPr>
          <p:cNvPr id="16" name="TextBox 15"/>
          <p:cNvSpPr txBox="1"/>
          <p:nvPr/>
        </p:nvSpPr>
        <p:spPr>
          <a:xfrm>
            <a:off x="0" y="2057731"/>
            <a:ext cx="2627784" cy="1323439"/>
          </a:xfrm>
          <a:prstGeom prst="rect">
            <a:avLst/>
          </a:prstGeom>
          <a:noFill/>
        </p:spPr>
        <p:txBody>
          <a:bodyPr wrap="square" rtlCol="0">
            <a:spAutoFit/>
          </a:bodyPr>
          <a:lstStyle/>
          <a:p>
            <a:r>
              <a:rPr lang="en-GB" sz="800" b="1" dirty="0" smtClean="0"/>
              <a:t>Sedentary Lifestyle:</a:t>
            </a:r>
          </a:p>
          <a:p>
            <a:r>
              <a:rPr lang="en-GB" sz="800" dirty="0" smtClean="0"/>
              <a:t>A person’s choice to engage in little or no physical activity.</a:t>
            </a:r>
          </a:p>
          <a:p>
            <a:r>
              <a:rPr lang="en-GB" sz="800" b="1" dirty="0" smtClean="0"/>
              <a:t>Consequences of choosing a sedentary lifestyle are:</a:t>
            </a:r>
          </a:p>
          <a:p>
            <a:pPr marL="171450" indent="-171450">
              <a:buFont typeface="Arial" panose="020B0604020202020204" pitchFamily="34" charset="0"/>
              <a:buChar char="•"/>
            </a:pPr>
            <a:r>
              <a:rPr lang="en-GB" sz="800" dirty="0" smtClean="0"/>
              <a:t>Weight Gain / become obese</a:t>
            </a:r>
          </a:p>
          <a:p>
            <a:pPr marL="171450" indent="-171450">
              <a:buFont typeface="Arial" panose="020B0604020202020204" pitchFamily="34" charset="0"/>
              <a:buChar char="•"/>
            </a:pPr>
            <a:r>
              <a:rPr lang="en-GB" sz="800" dirty="0" smtClean="0"/>
              <a:t>Suffering from heart disease</a:t>
            </a:r>
          </a:p>
          <a:p>
            <a:pPr marL="171450" indent="-171450">
              <a:buFont typeface="Arial" panose="020B0604020202020204" pitchFamily="34" charset="0"/>
              <a:buChar char="•"/>
            </a:pPr>
            <a:r>
              <a:rPr lang="en-GB" sz="800" dirty="0" smtClean="0"/>
              <a:t>Suffering from diabetes</a:t>
            </a:r>
          </a:p>
          <a:p>
            <a:pPr marL="171450" indent="-171450">
              <a:buFont typeface="Arial" panose="020B0604020202020204" pitchFamily="34" charset="0"/>
              <a:buChar char="•"/>
            </a:pPr>
            <a:r>
              <a:rPr lang="en-GB" sz="800" dirty="0" smtClean="0"/>
              <a:t>Suffering from poor sleep / insomnia</a:t>
            </a:r>
          </a:p>
          <a:p>
            <a:pPr marL="171450" indent="-171450">
              <a:buFont typeface="Arial" panose="020B0604020202020204" pitchFamily="34" charset="0"/>
              <a:buChar char="•"/>
            </a:pPr>
            <a:r>
              <a:rPr lang="en-GB" sz="800" dirty="0" smtClean="0"/>
              <a:t>Suffering from poor self-esteem / confidence</a:t>
            </a:r>
          </a:p>
          <a:p>
            <a:pPr marL="171450" indent="-171450">
              <a:buFont typeface="Arial" panose="020B0604020202020204" pitchFamily="34" charset="0"/>
              <a:buChar char="•"/>
            </a:pPr>
            <a:r>
              <a:rPr lang="en-GB" sz="800" dirty="0" smtClean="0"/>
              <a:t>Feeling tired and lethargic</a:t>
            </a:r>
          </a:p>
          <a:p>
            <a:pPr marL="171450" indent="-171450">
              <a:buFont typeface="Arial" panose="020B0604020202020204" pitchFamily="34" charset="0"/>
              <a:buChar char="•"/>
            </a:pPr>
            <a:r>
              <a:rPr lang="en-GB" sz="800" dirty="0" smtClean="0"/>
              <a:t>Having a lack of friends</a:t>
            </a:r>
            <a:endParaRPr lang="en-GB" sz="800" dirty="0"/>
          </a:p>
        </p:txBody>
      </p:sp>
      <p:sp>
        <p:nvSpPr>
          <p:cNvPr id="17" name="TextBox 16"/>
          <p:cNvSpPr txBox="1"/>
          <p:nvPr/>
        </p:nvSpPr>
        <p:spPr>
          <a:xfrm>
            <a:off x="2704728" y="1546197"/>
            <a:ext cx="1435224" cy="954107"/>
          </a:xfrm>
          <a:prstGeom prst="rect">
            <a:avLst/>
          </a:prstGeom>
          <a:noFill/>
        </p:spPr>
        <p:txBody>
          <a:bodyPr wrap="square" rtlCol="0">
            <a:spAutoFit/>
          </a:bodyPr>
          <a:lstStyle/>
          <a:p>
            <a:r>
              <a:rPr lang="en-GB" sz="800" b="1" dirty="0" smtClean="0"/>
              <a:t>Obesity:</a:t>
            </a:r>
          </a:p>
          <a:p>
            <a:r>
              <a:rPr lang="en-GB" sz="800" dirty="0" smtClean="0"/>
              <a:t>A term used to describe people with a large fat content, caused by an imbalance of calories consumed to energy expenditure. BMI of over 30.</a:t>
            </a:r>
          </a:p>
        </p:txBody>
      </p:sp>
      <p:sp>
        <p:nvSpPr>
          <p:cNvPr id="18" name="TextBox 17"/>
          <p:cNvSpPr txBox="1"/>
          <p:nvPr/>
        </p:nvSpPr>
        <p:spPr>
          <a:xfrm>
            <a:off x="4040378" y="1441128"/>
            <a:ext cx="1859214" cy="830997"/>
          </a:xfrm>
          <a:prstGeom prst="rect">
            <a:avLst/>
          </a:prstGeom>
          <a:noFill/>
        </p:spPr>
        <p:txBody>
          <a:bodyPr wrap="square" rtlCol="0">
            <a:spAutoFit/>
          </a:bodyPr>
          <a:lstStyle/>
          <a:p>
            <a:r>
              <a:rPr lang="en-GB" sz="800" b="1" dirty="0" smtClean="0"/>
              <a:t>Effects of obesity on Physical Health:</a:t>
            </a:r>
          </a:p>
          <a:p>
            <a:pPr marL="171450" indent="-171450">
              <a:buFont typeface="Arial" panose="020B0604020202020204" pitchFamily="34" charset="0"/>
              <a:buChar char="•"/>
            </a:pPr>
            <a:r>
              <a:rPr lang="en-GB" sz="800" dirty="0" smtClean="0"/>
              <a:t>Contributes to cancer</a:t>
            </a:r>
          </a:p>
          <a:p>
            <a:pPr marL="171450" indent="-171450">
              <a:buFont typeface="Arial" panose="020B0604020202020204" pitchFamily="34" charset="0"/>
              <a:buChar char="•"/>
            </a:pPr>
            <a:r>
              <a:rPr lang="en-GB" sz="800" dirty="0" smtClean="0"/>
              <a:t>Causes heart disease / heart attacks</a:t>
            </a:r>
          </a:p>
          <a:p>
            <a:pPr marL="171450" indent="-171450">
              <a:buFont typeface="Arial" panose="020B0604020202020204" pitchFamily="34" charset="0"/>
              <a:buChar char="•"/>
            </a:pPr>
            <a:r>
              <a:rPr lang="en-GB" sz="800" dirty="0" smtClean="0"/>
              <a:t>Causes high blood pressure</a:t>
            </a:r>
          </a:p>
          <a:p>
            <a:pPr marL="171450" indent="-171450">
              <a:buFont typeface="Arial" panose="020B0604020202020204" pitchFamily="34" charset="0"/>
              <a:buChar char="•"/>
            </a:pPr>
            <a:r>
              <a:rPr lang="en-GB" sz="800" dirty="0" smtClean="0"/>
              <a:t>Can cause diabetes</a:t>
            </a:r>
          </a:p>
          <a:p>
            <a:pPr marL="171450" indent="-171450">
              <a:buFont typeface="Arial" panose="020B0604020202020204" pitchFamily="34" charset="0"/>
              <a:buChar char="•"/>
            </a:pPr>
            <a:r>
              <a:rPr lang="en-GB" sz="800" dirty="0" smtClean="0"/>
              <a:t>Causes cholesterol levels to rise</a:t>
            </a:r>
          </a:p>
        </p:txBody>
      </p:sp>
      <p:sp>
        <p:nvSpPr>
          <p:cNvPr id="19" name="TextBox 18"/>
          <p:cNvSpPr txBox="1"/>
          <p:nvPr/>
        </p:nvSpPr>
        <p:spPr>
          <a:xfrm>
            <a:off x="5776828" y="1437699"/>
            <a:ext cx="1747500" cy="707886"/>
          </a:xfrm>
          <a:prstGeom prst="rect">
            <a:avLst/>
          </a:prstGeom>
          <a:noFill/>
        </p:spPr>
        <p:txBody>
          <a:bodyPr wrap="square" rtlCol="0">
            <a:spAutoFit/>
          </a:bodyPr>
          <a:lstStyle/>
          <a:p>
            <a:r>
              <a:rPr lang="en-GB" sz="800" b="1" dirty="0" smtClean="0"/>
              <a:t>Effects of obesity on Mental Health:</a:t>
            </a:r>
          </a:p>
          <a:p>
            <a:pPr marL="171450" indent="-171450">
              <a:buFont typeface="Arial" panose="020B0604020202020204" pitchFamily="34" charset="0"/>
              <a:buChar char="•"/>
            </a:pPr>
            <a:r>
              <a:rPr lang="en-GB" sz="800" dirty="0" smtClean="0"/>
              <a:t>Can lead to depression</a:t>
            </a:r>
          </a:p>
          <a:p>
            <a:pPr marL="171450" indent="-171450">
              <a:buFont typeface="Arial" panose="020B0604020202020204" pitchFamily="34" charset="0"/>
              <a:buChar char="•"/>
            </a:pPr>
            <a:r>
              <a:rPr lang="en-GB" sz="800" dirty="0" smtClean="0"/>
              <a:t>Cause a loss of confidence</a:t>
            </a:r>
          </a:p>
          <a:p>
            <a:pPr marL="171450" indent="-171450">
              <a:buFont typeface="Arial" panose="020B0604020202020204" pitchFamily="34" charset="0"/>
              <a:buChar char="•"/>
            </a:pPr>
            <a:r>
              <a:rPr lang="en-GB" sz="800" dirty="0" smtClean="0"/>
              <a:t>Make an individual feel like they cannot contribute to society</a:t>
            </a:r>
          </a:p>
        </p:txBody>
      </p:sp>
      <p:sp>
        <p:nvSpPr>
          <p:cNvPr id="20" name="TextBox 19"/>
          <p:cNvSpPr txBox="1"/>
          <p:nvPr/>
        </p:nvSpPr>
        <p:spPr>
          <a:xfrm>
            <a:off x="7413704" y="1437698"/>
            <a:ext cx="1747500" cy="584775"/>
          </a:xfrm>
          <a:prstGeom prst="rect">
            <a:avLst/>
          </a:prstGeom>
          <a:noFill/>
        </p:spPr>
        <p:txBody>
          <a:bodyPr wrap="square" rtlCol="0">
            <a:spAutoFit/>
          </a:bodyPr>
          <a:lstStyle/>
          <a:p>
            <a:r>
              <a:rPr lang="en-GB" sz="800" b="1" dirty="0" smtClean="0"/>
              <a:t>Effects of obesity on social Health:</a:t>
            </a:r>
          </a:p>
          <a:p>
            <a:pPr marL="171450" indent="-171450">
              <a:buFont typeface="Arial" panose="020B0604020202020204" pitchFamily="34" charset="0"/>
              <a:buChar char="•"/>
            </a:pPr>
            <a:r>
              <a:rPr lang="en-GB" sz="800" dirty="0" smtClean="0"/>
              <a:t>Inability to socialise</a:t>
            </a:r>
          </a:p>
          <a:p>
            <a:pPr marL="171450" indent="-171450">
              <a:buFont typeface="Arial" panose="020B0604020202020204" pitchFamily="34" charset="0"/>
              <a:buChar char="•"/>
            </a:pPr>
            <a:r>
              <a:rPr lang="en-GB" sz="800" dirty="0" smtClean="0"/>
              <a:t>Make people feel uncomfortable is social situations.</a:t>
            </a:r>
          </a:p>
        </p:txBody>
      </p:sp>
      <p:sp>
        <p:nvSpPr>
          <p:cNvPr id="21" name="TextBox 20"/>
          <p:cNvSpPr txBox="1"/>
          <p:nvPr/>
        </p:nvSpPr>
        <p:spPr>
          <a:xfrm>
            <a:off x="4314111" y="2228066"/>
            <a:ext cx="4829889" cy="954107"/>
          </a:xfrm>
          <a:prstGeom prst="rect">
            <a:avLst/>
          </a:prstGeom>
          <a:noFill/>
        </p:spPr>
        <p:txBody>
          <a:bodyPr wrap="square" rtlCol="0">
            <a:spAutoFit/>
          </a:bodyPr>
          <a:lstStyle/>
          <a:p>
            <a:r>
              <a:rPr lang="en-GB" sz="800" b="1" dirty="0" smtClean="0"/>
              <a:t>Effects of obesity on Fitness:</a:t>
            </a:r>
          </a:p>
          <a:p>
            <a:pPr marL="171450" indent="-171450">
              <a:buFont typeface="Arial" panose="020B0604020202020204" pitchFamily="34" charset="0"/>
              <a:buChar char="•"/>
            </a:pPr>
            <a:r>
              <a:rPr lang="en-GB" sz="800" dirty="0" smtClean="0"/>
              <a:t>Limits a persons cardio-vascular endurance / stamina therefore making it difficult for them to take part in physical activities for a long period of time. </a:t>
            </a:r>
          </a:p>
          <a:p>
            <a:pPr marL="171450" indent="-171450">
              <a:buFont typeface="Arial" panose="020B0604020202020204" pitchFamily="34" charset="0"/>
              <a:buChar char="•"/>
            </a:pPr>
            <a:r>
              <a:rPr lang="en-GB" sz="800" dirty="0" smtClean="0"/>
              <a:t>Limits a persons flexibility making it difficult for performers to use a full range of movement at a joint when performing a skill e.g. lunging forward for the shuttle in badminton.</a:t>
            </a:r>
          </a:p>
          <a:p>
            <a:pPr marL="171450" indent="-171450">
              <a:buFont typeface="Arial" panose="020B0604020202020204" pitchFamily="34" charset="0"/>
              <a:buChar char="•"/>
            </a:pPr>
            <a:r>
              <a:rPr lang="en-GB" sz="800" dirty="0" smtClean="0"/>
              <a:t>Limits a persons agility making it difficult for them to change direction quickly.</a:t>
            </a:r>
          </a:p>
          <a:p>
            <a:pPr marL="171450" indent="-171450">
              <a:buFont typeface="Arial" panose="020B0604020202020204" pitchFamily="34" charset="0"/>
              <a:buChar char="•"/>
            </a:pPr>
            <a:r>
              <a:rPr lang="en-GB" sz="800" dirty="0" smtClean="0"/>
              <a:t>Limits a persons speed / power making it hard to react quickly enough or produce any forceful movement.</a:t>
            </a:r>
          </a:p>
        </p:txBody>
      </p:sp>
      <p:sp>
        <p:nvSpPr>
          <p:cNvPr id="22" name="TextBox 21"/>
          <p:cNvSpPr txBox="1"/>
          <p:nvPr/>
        </p:nvSpPr>
        <p:spPr>
          <a:xfrm>
            <a:off x="13370" y="3381170"/>
            <a:ext cx="3118470" cy="3431709"/>
          </a:xfrm>
          <a:prstGeom prst="rect">
            <a:avLst/>
          </a:prstGeom>
          <a:noFill/>
        </p:spPr>
        <p:txBody>
          <a:bodyPr wrap="square" rtlCol="0">
            <a:spAutoFit/>
          </a:bodyPr>
          <a:lstStyle/>
          <a:p>
            <a:r>
              <a:rPr lang="en-GB" sz="700" b="1" u="sng" dirty="0" smtClean="0"/>
              <a:t>Somatotypes (body shapes)</a:t>
            </a:r>
          </a:p>
          <a:p>
            <a:r>
              <a:rPr lang="en-GB" sz="700" b="1" dirty="0" smtClean="0"/>
              <a:t>Ectomorph: </a:t>
            </a:r>
          </a:p>
          <a:p>
            <a:pPr marL="171450" indent="-171450">
              <a:buFont typeface="Arial" panose="020B0604020202020204" pitchFamily="34" charset="0"/>
              <a:buChar char="•"/>
            </a:pPr>
            <a:r>
              <a:rPr lang="en-GB" sz="700" dirty="0" smtClean="0"/>
              <a:t>Very thin, lean and usually tall</a:t>
            </a:r>
          </a:p>
          <a:p>
            <a:pPr marL="171450" indent="-171450">
              <a:buFont typeface="Arial" panose="020B0604020202020204" pitchFamily="34" charset="0"/>
              <a:buChar char="•"/>
            </a:pPr>
            <a:r>
              <a:rPr lang="en-GB" sz="700" dirty="0" smtClean="0"/>
              <a:t>Narrow shoulders, hips and chest</a:t>
            </a:r>
          </a:p>
          <a:p>
            <a:pPr marL="171450" indent="-171450">
              <a:buFont typeface="Arial" panose="020B0604020202020204" pitchFamily="34" charset="0"/>
              <a:buChar char="•"/>
            </a:pPr>
            <a:r>
              <a:rPr lang="en-GB" sz="700" dirty="0" smtClean="0"/>
              <a:t>Not much fat / muscle</a:t>
            </a:r>
          </a:p>
          <a:p>
            <a:pPr marL="171450" indent="-171450">
              <a:buFont typeface="Arial" panose="020B0604020202020204" pitchFamily="34" charset="0"/>
              <a:buChar char="•"/>
            </a:pPr>
            <a:r>
              <a:rPr lang="en-GB" sz="700" dirty="0" smtClean="0"/>
              <a:t>Long arms and legs</a:t>
            </a:r>
          </a:p>
          <a:p>
            <a:r>
              <a:rPr lang="en-GB" sz="700" b="1" dirty="0" smtClean="0"/>
              <a:t>Activities that suit ectomorphs:</a:t>
            </a:r>
          </a:p>
          <a:p>
            <a:pPr marL="171450" indent="-171450">
              <a:buFont typeface="Arial" panose="020B0604020202020204" pitchFamily="34" charset="0"/>
              <a:buChar char="•"/>
            </a:pPr>
            <a:r>
              <a:rPr lang="en-GB" sz="700" dirty="0" smtClean="0"/>
              <a:t>High Jump / Pole Vault – lighter so less weight to lift in the air over the bar.</a:t>
            </a:r>
          </a:p>
          <a:p>
            <a:pPr marL="171450" indent="-171450">
              <a:buFont typeface="Arial" panose="020B0604020202020204" pitchFamily="34" charset="0"/>
              <a:buChar char="•"/>
            </a:pPr>
            <a:r>
              <a:rPr lang="en-GB" sz="700" dirty="0" smtClean="0"/>
              <a:t>Marathon runner / Long distance runners – Lighter so less weight to carry + longer stride length so can cover larger distance with each stride.</a:t>
            </a:r>
            <a:endParaRPr lang="en-GB" sz="700" dirty="0"/>
          </a:p>
          <a:p>
            <a:endParaRPr lang="en-GB" sz="700" dirty="0" smtClean="0"/>
          </a:p>
          <a:p>
            <a:r>
              <a:rPr lang="en-GB" sz="700" b="1" dirty="0" smtClean="0"/>
              <a:t>Mesomorph:</a:t>
            </a:r>
          </a:p>
          <a:p>
            <a:pPr marL="171450" indent="-171450">
              <a:buFont typeface="Arial" panose="020B0604020202020204" pitchFamily="34" charset="0"/>
              <a:buChar char="•"/>
            </a:pPr>
            <a:r>
              <a:rPr lang="en-GB" sz="700" dirty="0" smtClean="0"/>
              <a:t>Broad shoulders and thin waist (narrow hips)</a:t>
            </a:r>
          </a:p>
          <a:p>
            <a:pPr marL="171450" indent="-171450">
              <a:buFont typeface="Arial" panose="020B0604020202020204" pitchFamily="34" charset="0"/>
              <a:buChar char="•"/>
            </a:pPr>
            <a:r>
              <a:rPr lang="en-GB" sz="700" dirty="0" smtClean="0"/>
              <a:t>Large amount of muscle</a:t>
            </a:r>
          </a:p>
          <a:p>
            <a:pPr marL="171450" indent="-171450">
              <a:buFont typeface="Arial" panose="020B0604020202020204" pitchFamily="34" charset="0"/>
              <a:buChar char="•"/>
            </a:pPr>
            <a:r>
              <a:rPr lang="en-GB" sz="700" dirty="0" smtClean="0"/>
              <a:t>Strong arms and thighs</a:t>
            </a:r>
          </a:p>
          <a:p>
            <a:pPr marL="171450" indent="-171450">
              <a:buFont typeface="Arial" panose="020B0604020202020204" pitchFamily="34" charset="0"/>
              <a:buChar char="•"/>
            </a:pPr>
            <a:r>
              <a:rPr lang="en-GB" sz="700" dirty="0" smtClean="0"/>
              <a:t>Little body fat</a:t>
            </a:r>
          </a:p>
          <a:p>
            <a:r>
              <a:rPr lang="en-GB" sz="700" b="1" dirty="0" smtClean="0"/>
              <a:t>Activities that suit mesomorphs:</a:t>
            </a:r>
          </a:p>
          <a:p>
            <a:pPr marL="171450" indent="-171450">
              <a:buFont typeface="Arial" panose="020B0604020202020204" pitchFamily="34" charset="0"/>
              <a:buChar char="•"/>
            </a:pPr>
            <a:r>
              <a:rPr lang="en-GB" sz="700" dirty="0" smtClean="0"/>
              <a:t>Sprinting – large arms and legs to help produce more power resulting in them running quicker.</a:t>
            </a:r>
          </a:p>
          <a:p>
            <a:pPr marL="171450" indent="-171450">
              <a:buFont typeface="Arial" panose="020B0604020202020204" pitchFamily="34" charset="0"/>
              <a:buChar char="•"/>
            </a:pPr>
            <a:r>
              <a:rPr lang="en-GB" sz="700" dirty="0" smtClean="0"/>
              <a:t>Weightlifter – Large muscles helps provide the force required to lift heavier weights</a:t>
            </a:r>
          </a:p>
          <a:p>
            <a:pPr marL="171450" indent="-171450">
              <a:buFont typeface="Arial" panose="020B0604020202020204" pitchFamily="34" charset="0"/>
              <a:buChar char="•"/>
            </a:pPr>
            <a:r>
              <a:rPr lang="en-GB" sz="700" dirty="0" smtClean="0"/>
              <a:t>Rugby player – Muscle helps generate force required when making contact with opponents.</a:t>
            </a:r>
            <a:endParaRPr lang="en-GB" sz="700" dirty="0"/>
          </a:p>
          <a:p>
            <a:pPr marL="171450" indent="-171450">
              <a:buFont typeface="Arial" panose="020B0604020202020204" pitchFamily="34" charset="0"/>
              <a:buChar char="•"/>
            </a:pPr>
            <a:endParaRPr lang="en-GB" sz="700" dirty="0" smtClean="0"/>
          </a:p>
          <a:p>
            <a:r>
              <a:rPr lang="en-GB" sz="700" b="1" dirty="0" smtClean="0"/>
              <a:t>Endomorph:</a:t>
            </a:r>
          </a:p>
          <a:p>
            <a:pPr marL="171450" indent="-171450">
              <a:buFont typeface="Arial" panose="020B0604020202020204" pitchFamily="34" charset="0"/>
              <a:buChar char="•"/>
            </a:pPr>
            <a:r>
              <a:rPr lang="en-GB" sz="700" dirty="0" smtClean="0"/>
              <a:t>High content of fat</a:t>
            </a:r>
          </a:p>
          <a:p>
            <a:pPr marL="171450" indent="-171450">
              <a:buFont typeface="Arial" panose="020B0604020202020204" pitchFamily="34" charset="0"/>
              <a:buChar char="•"/>
            </a:pPr>
            <a:r>
              <a:rPr lang="en-GB" sz="700" dirty="0" smtClean="0"/>
              <a:t>Fat round middle, thighs and upper arms</a:t>
            </a:r>
          </a:p>
          <a:p>
            <a:r>
              <a:rPr lang="en-GB" sz="700" b="1" dirty="0" smtClean="0"/>
              <a:t>Activities that suit endomorphs:</a:t>
            </a:r>
          </a:p>
          <a:p>
            <a:pPr marL="171450" indent="-171450">
              <a:buFont typeface="Arial" panose="020B0604020202020204" pitchFamily="34" charset="0"/>
              <a:buChar char="•"/>
            </a:pPr>
            <a:r>
              <a:rPr lang="en-GB" sz="700" dirty="0" smtClean="0"/>
              <a:t>Sumo-wrestling – large size is difficult to force out of the ring and can be used to create short powerful actions.</a:t>
            </a:r>
          </a:p>
          <a:p>
            <a:pPr marL="171450" indent="-171450">
              <a:buFont typeface="Arial" panose="020B0604020202020204" pitchFamily="34" charset="0"/>
              <a:buChar char="•"/>
            </a:pPr>
            <a:r>
              <a:rPr lang="en-GB" sz="700" dirty="0" smtClean="0"/>
              <a:t>Shot Putter – Extra bulk allows for a more powerful release of shot.</a:t>
            </a:r>
          </a:p>
        </p:txBody>
      </p:sp>
      <p:sp>
        <p:nvSpPr>
          <p:cNvPr id="24" name="TextBox 23"/>
          <p:cNvSpPr txBox="1"/>
          <p:nvPr/>
        </p:nvSpPr>
        <p:spPr>
          <a:xfrm>
            <a:off x="1709220" y="3096096"/>
            <a:ext cx="2341185" cy="1000274"/>
          </a:xfrm>
          <a:prstGeom prst="rect">
            <a:avLst/>
          </a:prstGeom>
          <a:noFill/>
        </p:spPr>
        <p:txBody>
          <a:bodyPr wrap="square" rtlCol="0">
            <a:spAutoFit/>
          </a:bodyPr>
          <a:lstStyle/>
          <a:p>
            <a:r>
              <a:rPr lang="en-GB" sz="800" b="1" dirty="0" smtClean="0"/>
              <a:t>Calories:</a:t>
            </a:r>
          </a:p>
          <a:p>
            <a:r>
              <a:rPr lang="en-GB" sz="800" dirty="0" smtClean="0"/>
              <a:t>Energy is measured in calories. These calories are obtained from the food and drink we consume.</a:t>
            </a:r>
          </a:p>
          <a:p>
            <a:r>
              <a:rPr lang="en-GB" sz="700" b="1" dirty="0" smtClean="0"/>
              <a:t>Male = 2500 kcal/day	Female = 2000 kcal/day</a:t>
            </a:r>
          </a:p>
          <a:p>
            <a:endParaRPr lang="en-GB" sz="700" b="1" dirty="0"/>
          </a:p>
          <a:p>
            <a:r>
              <a:rPr lang="en-GB" sz="700" b="1" dirty="0" smtClean="0"/>
              <a:t>Maintaining Weight: </a:t>
            </a:r>
            <a:r>
              <a:rPr lang="en-GB" sz="700" dirty="0" smtClean="0"/>
              <a:t>Calories Taken in = Calories Used</a:t>
            </a:r>
          </a:p>
          <a:p>
            <a:r>
              <a:rPr lang="en-GB" sz="700" b="1" dirty="0" smtClean="0"/>
              <a:t>Weight Gain: </a:t>
            </a:r>
            <a:r>
              <a:rPr lang="en-GB" sz="700" dirty="0" smtClean="0"/>
              <a:t>Calories taken in is more that calories used</a:t>
            </a:r>
          </a:p>
          <a:p>
            <a:r>
              <a:rPr lang="en-GB" sz="700" b="1" dirty="0" smtClean="0"/>
              <a:t>Weight Loss: </a:t>
            </a:r>
            <a:r>
              <a:rPr lang="en-GB" sz="700" dirty="0" smtClean="0"/>
              <a:t>Calories taken in is less that calories used</a:t>
            </a:r>
          </a:p>
        </p:txBody>
      </p:sp>
      <p:sp>
        <p:nvSpPr>
          <p:cNvPr id="25" name="TextBox 24"/>
          <p:cNvSpPr txBox="1"/>
          <p:nvPr/>
        </p:nvSpPr>
        <p:spPr>
          <a:xfrm>
            <a:off x="4040378" y="3141753"/>
            <a:ext cx="4996118" cy="754053"/>
          </a:xfrm>
          <a:prstGeom prst="rect">
            <a:avLst/>
          </a:prstGeom>
          <a:noFill/>
        </p:spPr>
        <p:txBody>
          <a:bodyPr wrap="square" rtlCol="0">
            <a:spAutoFit/>
          </a:bodyPr>
          <a:lstStyle/>
          <a:p>
            <a:r>
              <a:rPr lang="en-GB" sz="800" b="1" dirty="0" smtClean="0"/>
              <a:t>Factors that effect calorie intake:</a:t>
            </a:r>
          </a:p>
          <a:p>
            <a:r>
              <a:rPr lang="en-GB" sz="700" b="1" dirty="0" smtClean="0"/>
              <a:t>Age – </a:t>
            </a:r>
            <a:r>
              <a:rPr lang="en-GB" sz="700" dirty="0" smtClean="0"/>
              <a:t>younger people need more calories to help them grow. After 25 the calorie needs of individuals starts to fall.</a:t>
            </a:r>
          </a:p>
          <a:p>
            <a:r>
              <a:rPr lang="en-GB" sz="700" b="1" dirty="0" smtClean="0"/>
              <a:t>Gender – </a:t>
            </a:r>
            <a:r>
              <a:rPr lang="en-GB" sz="700" dirty="0" smtClean="0"/>
              <a:t>Men need more calories that women.</a:t>
            </a:r>
          </a:p>
          <a:p>
            <a:r>
              <a:rPr lang="en-GB" sz="700" b="1" dirty="0" smtClean="0"/>
              <a:t>Height – </a:t>
            </a:r>
            <a:r>
              <a:rPr lang="en-GB" sz="700" dirty="0" smtClean="0"/>
              <a:t>The taller an individual the more calories they require.</a:t>
            </a:r>
          </a:p>
          <a:p>
            <a:r>
              <a:rPr lang="en-GB" sz="700" b="1" dirty="0" smtClean="0"/>
              <a:t>Energy Expenditure – </a:t>
            </a:r>
            <a:r>
              <a:rPr lang="en-GB" sz="700" dirty="0" smtClean="0"/>
              <a:t>The more exercise an individual does the more calories they need.</a:t>
            </a:r>
          </a:p>
          <a:p>
            <a:r>
              <a:rPr lang="en-GB" sz="700" b="1" dirty="0" smtClean="0"/>
              <a:t>Basal Metabolic Rate – </a:t>
            </a:r>
            <a:r>
              <a:rPr lang="en-GB" sz="700" dirty="0" smtClean="0"/>
              <a:t>This is now fast energy is being used and varies from individual to individual. </a:t>
            </a:r>
            <a:endParaRPr lang="en-GB" sz="600" dirty="0" smtClean="0"/>
          </a:p>
        </p:txBody>
      </p:sp>
      <p:sp>
        <p:nvSpPr>
          <p:cNvPr id="26" name="TextBox 25"/>
          <p:cNvSpPr txBox="1"/>
          <p:nvPr/>
        </p:nvSpPr>
        <p:spPr>
          <a:xfrm>
            <a:off x="3160576" y="4068576"/>
            <a:ext cx="4996118" cy="1077218"/>
          </a:xfrm>
          <a:prstGeom prst="rect">
            <a:avLst/>
          </a:prstGeom>
          <a:noFill/>
        </p:spPr>
        <p:txBody>
          <a:bodyPr wrap="square" rtlCol="0">
            <a:spAutoFit/>
          </a:bodyPr>
          <a:lstStyle/>
          <a:p>
            <a:r>
              <a:rPr lang="en-GB" sz="800" b="1" dirty="0" smtClean="0"/>
              <a:t>What is a balanced diet?</a:t>
            </a:r>
          </a:p>
          <a:p>
            <a:r>
              <a:rPr lang="en-GB" sz="800" dirty="0" smtClean="0"/>
              <a:t>Eating the right amount of calories to deal with the energy that will be needed. It is also eating different food types to provide the body with the right nutrients, vitamins and minerals to remain healthy.</a:t>
            </a:r>
          </a:p>
          <a:p>
            <a:r>
              <a:rPr lang="en-GB" sz="800" dirty="0" smtClean="0"/>
              <a:t>Ideal average intake of main nutrients – </a:t>
            </a:r>
            <a:r>
              <a:rPr lang="en-GB" sz="800" b="1" dirty="0" smtClean="0"/>
              <a:t>Carbohydrates  = 55 – 60%, Fat = 25 – 30%, Protein = 15 – 20%</a:t>
            </a:r>
          </a:p>
          <a:p>
            <a:endParaRPr lang="en-GB" sz="800" b="1" dirty="0" smtClean="0"/>
          </a:p>
          <a:p>
            <a:r>
              <a:rPr lang="en-GB" sz="800" b="1" dirty="0" smtClean="0"/>
              <a:t>Why should we strive to have a balanced diet?</a:t>
            </a:r>
          </a:p>
          <a:p>
            <a:pPr marL="171450" indent="-171450">
              <a:buFont typeface="Arial" panose="020B0604020202020204" pitchFamily="34" charset="0"/>
              <a:buChar char="•"/>
            </a:pPr>
            <a:r>
              <a:rPr lang="en-GB" sz="800" b="1" dirty="0" smtClean="0"/>
              <a:t> </a:t>
            </a:r>
            <a:r>
              <a:rPr lang="en-GB" sz="800" dirty="0" smtClean="0"/>
              <a:t>Unused energy is stored as fat which could lead to obesity.</a:t>
            </a:r>
          </a:p>
          <a:p>
            <a:pPr marL="171450" indent="-171450">
              <a:buFont typeface="Arial" panose="020B0604020202020204" pitchFamily="34" charset="0"/>
              <a:buChar char="•"/>
            </a:pPr>
            <a:r>
              <a:rPr lang="en-GB" sz="800" dirty="0" smtClean="0"/>
              <a:t>The human body needs nutrients for energy, growth and hydration.</a:t>
            </a:r>
          </a:p>
        </p:txBody>
      </p:sp>
      <p:sp>
        <p:nvSpPr>
          <p:cNvPr id="27" name="TextBox 26"/>
          <p:cNvSpPr txBox="1"/>
          <p:nvPr/>
        </p:nvSpPr>
        <p:spPr>
          <a:xfrm>
            <a:off x="3160576" y="5181215"/>
            <a:ext cx="1843047" cy="1631664"/>
          </a:xfrm>
          <a:prstGeom prst="rect">
            <a:avLst/>
          </a:prstGeom>
          <a:noFill/>
        </p:spPr>
        <p:txBody>
          <a:bodyPr wrap="square" rtlCol="0">
            <a:spAutoFit/>
          </a:bodyPr>
          <a:lstStyle/>
          <a:p>
            <a:r>
              <a:rPr lang="en-GB" sz="800" b="1" dirty="0" smtClean="0"/>
              <a:t>Carbohydrates:</a:t>
            </a:r>
          </a:p>
          <a:p>
            <a:r>
              <a:rPr lang="en-GB" sz="800" dirty="0" smtClean="0"/>
              <a:t>Bodies main energy source especially during exercise. </a:t>
            </a:r>
          </a:p>
          <a:p>
            <a:r>
              <a:rPr lang="en-GB" sz="800" u="sng" dirty="0" smtClean="0"/>
              <a:t>Simple Carbohydrates </a:t>
            </a:r>
            <a:r>
              <a:rPr lang="en-GB" sz="800" dirty="0" smtClean="0"/>
              <a:t>– stored as glucose and is broken down quickly for fast energy release (found in sugar food e.g. sweets).</a:t>
            </a:r>
          </a:p>
          <a:p>
            <a:r>
              <a:rPr lang="en-GB" sz="800" u="sng" dirty="0" smtClean="0"/>
              <a:t>Complex Carbohydrates </a:t>
            </a:r>
            <a:r>
              <a:rPr lang="en-GB" sz="800" dirty="0" smtClean="0"/>
              <a:t>– stored as starches in the body and are broken down more slowly but produce large amounts of energy (found in bread, pasta and potatoes).</a:t>
            </a:r>
            <a:endParaRPr lang="en-GB" sz="700" dirty="0" smtClean="0"/>
          </a:p>
        </p:txBody>
      </p:sp>
      <p:sp>
        <p:nvSpPr>
          <p:cNvPr id="28" name="TextBox 27"/>
          <p:cNvSpPr txBox="1"/>
          <p:nvPr/>
        </p:nvSpPr>
        <p:spPr>
          <a:xfrm>
            <a:off x="7155669" y="4941168"/>
            <a:ext cx="1988331" cy="1815882"/>
          </a:xfrm>
          <a:prstGeom prst="rect">
            <a:avLst/>
          </a:prstGeom>
          <a:noFill/>
        </p:spPr>
        <p:txBody>
          <a:bodyPr wrap="square" rtlCol="0">
            <a:spAutoFit/>
          </a:bodyPr>
          <a:lstStyle/>
          <a:p>
            <a:r>
              <a:rPr lang="en-GB" sz="800" b="1" dirty="0" smtClean="0"/>
              <a:t>Fats:</a:t>
            </a:r>
          </a:p>
          <a:p>
            <a:r>
              <a:rPr lang="en-GB" sz="800" dirty="0" smtClean="0"/>
              <a:t>Food source that provides energy at low intensities.</a:t>
            </a:r>
          </a:p>
          <a:p>
            <a:r>
              <a:rPr lang="en-GB" sz="800" dirty="0" smtClean="0"/>
              <a:t>Fat can provide more energy than carbohydrates BUT only when the performer is working at a low intensity.</a:t>
            </a:r>
          </a:p>
          <a:p>
            <a:r>
              <a:rPr lang="en-GB" sz="800" dirty="0" smtClean="0"/>
              <a:t>Often used for energy when walking or jogging and is also used when a runner has used up all their carbohydrate stores (starches). </a:t>
            </a:r>
          </a:p>
          <a:p>
            <a:endParaRPr lang="en-GB" sz="800" dirty="0"/>
          </a:p>
          <a:p>
            <a:r>
              <a:rPr lang="en-GB" sz="800" dirty="0" smtClean="0"/>
              <a:t>Unsaturated fats cause cholesterol which leads to the narrowing of arteries and can cause heart attacks.</a:t>
            </a:r>
            <a:endParaRPr lang="en-GB" sz="700" dirty="0" smtClean="0"/>
          </a:p>
        </p:txBody>
      </p:sp>
      <p:sp>
        <p:nvSpPr>
          <p:cNvPr id="29" name="TextBox 28"/>
          <p:cNvSpPr txBox="1"/>
          <p:nvPr/>
        </p:nvSpPr>
        <p:spPr>
          <a:xfrm>
            <a:off x="5032360" y="5141180"/>
            <a:ext cx="2094573" cy="1569660"/>
          </a:xfrm>
          <a:prstGeom prst="rect">
            <a:avLst/>
          </a:prstGeom>
          <a:noFill/>
        </p:spPr>
        <p:txBody>
          <a:bodyPr wrap="square" rtlCol="0">
            <a:spAutoFit/>
          </a:bodyPr>
          <a:lstStyle/>
          <a:p>
            <a:r>
              <a:rPr lang="en-GB" sz="800" b="1" dirty="0" smtClean="0"/>
              <a:t>Protein:</a:t>
            </a:r>
          </a:p>
          <a:p>
            <a:r>
              <a:rPr lang="en-GB" sz="800" dirty="0" smtClean="0"/>
              <a:t>Food source which is used for growth and repair of body tissues.</a:t>
            </a:r>
          </a:p>
          <a:p>
            <a:endParaRPr lang="en-GB" sz="800" dirty="0"/>
          </a:p>
          <a:p>
            <a:r>
              <a:rPr lang="en-GB" sz="800" dirty="0" smtClean="0"/>
              <a:t>Athletes would require power / strength / speed need protein to help their muscle development (growth) and repair of muscle tissue after training sessions (micro tears).</a:t>
            </a:r>
          </a:p>
          <a:p>
            <a:endParaRPr lang="en-GB" sz="800" dirty="0"/>
          </a:p>
          <a:p>
            <a:r>
              <a:rPr lang="en-GB" sz="800" dirty="0" smtClean="0"/>
              <a:t>Protein can also be used as an energy source at the end of prolonged activities when all other energy sources have been used up.</a:t>
            </a:r>
            <a:endParaRPr lang="en-GB" sz="700" dirty="0" smtClean="0"/>
          </a:p>
        </p:txBody>
      </p:sp>
    </p:spTree>
    <p:extLst>
      <p:ext uri="{BB962C8B-B14F-4D97-AF65-F5344CB8AC3E}">
        <p14:creationId xmlns:p14="http://schemas.microsoft.com/office/powerpoint/2010/main" val="1074467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79512" y="116632"/>
            <a:ext cx="1843047" cy="1815882"/>
          </a:xfrm>
          <a:prstGeom prst="rect">
            <a:avLst/>
          </a:prstGeom>
          <a:noFill/>
        </p:spPr>
        <p:txBody>
          <a:bodyPr wrap="square" rtlCol="0">
            <a:spAutoFit/>
          </a:bodyPr>
          <a:lstStyle/>
          <a:p>
            <a:r>
              <a:rPr lang="en-GB" sz="800" b="1" dirty="0" smtClean="0"/>
              <a:t>Minerals:</a:t>
            </a:r>
          </a:p>
          <a:p>
            <a:r>
              <a:rPr lang="en-GB" sz="800" dirty="0" smtClean="0"/>
              <a:t>Inorganic substances that assist the body with many of its functions (help the body function properly).</a:t>
            </a:r>
          </a:p>
          <a:p>
            <a:r>
              <a:rPr lang="en-GB" sz="800" u="sng" dirty="0" smtClean="0"/>
              <a:t>Examples:</a:t>
            </a:r>
          </a:p>
          <a:p>
            <a:pPr marL="171450" indent="-171450">
              <a:buFont typeface="Arial" panose="020B0604020202020204" pitchFamily="34" charset="0"/>
              <a:buChar char="•"/>
            </a:pPr>
            <a:r>
              <a:rPr lang="en-GB" sz="800" b="1" dirty="0" smtClean="0"/>
              <a:t>Calcium</a:t>
            </a:r>
            <a:r>
              <a:rPr lang="en-GB" sz="800" dirty="0" smtClean="0"/>
              <a:t> found in milk, cheese and other dairy products. This is needed for teeth and bone growth as well as helping with nerve and muscle functions. </a:t>
            </a:r>
          </a:p>
          <a:p>
            <a:pPr marL="171450" indent="-171450">
              <a:buFont typeface="Arial" panose="020B0604020202020204" pitchFamily="34" charset="0"/>
              <a:buChar char="•"/>
            </a:pPr>
            <a:r>
              <a:rPr lang="en-GB" sz="800" b="1" dirty="0" smtClean="0"/>
              <a:t>Iron</a:t>
            </a:r>
            <a:r>
              <a:rPr lang="en-GB" sz="800" dirty="0" smtClean="0"/>
              <a:t> is found in liver. It helps the immune system, helps red blood cell production and assists haemoglobin carry more oxygen.</a:t>
            </a:r>
            <a:endParaRPr lang="en-GB" sz="700" dirty="0" smtClean="0"/>
          </a:p>
        </p:txBody>
      </p:sp>
      <p:sp>
        <p:nvSpPr>
          <p:cNvPr id="17" name="TextBox 16"/>
          <p:cNvSpPr txBox="1"/>
          <p:nvPr/>
        </p:nvSpPr>
        <p:spPr>
          <a:xfrm>
            <a:off x="3851920" y="116632"/>
            <a:ext cx="2448272" cy="1815882"/>
          </a:xfrm>
          <a:prstGeom prst="rect">
            <a:avLst/>
          </a:prstGeom>
          <a:noFill/>
        </p:spPr>
        <p:txBody>
          <a:bodyPr wrap="square" rtlCol="0">
            <a:spAutoFit/>
          </a:bodyPr>
          <a:lstStyle/>
          <a:p>
            <a:r>
              <a:rPr lang="en-GB" sz="800" b="1" dirty="0" smtClean="0"/>
              <a:t>Vitamins:</a:t>
            </a:r>
          </a:p>
          <a:p>
            <a:r>
              <a:rPr lang="en-GB" sz="800" dirty="0" smtClean="0"/>
              <a:t>Organic substances that are required for many essential processes in the body. </a:t>
            </a:r>
          </a:p>
          <a:p>
            <a:r>
              <a:rPr lang="en-GB" sz="800" u="sng" dirty="0"/>
              <a:t>Examples:</a:t>
            </a:r>
          </a:p>
          <a:p>
            <a:pPr marL="171450" indent="-171450">
              <a:buFont typeface="Arial" panose="020B0604020202020204" pitchFamily="34" charset="0"/>
              <a:buChar char="•"/>
            </a:pPr>
            <a:r>
              <a:rPr lang="en-GB" sz="800" b="1" dirty="0" smtClean="0"/>
              <a:t>Vitamin A </a:t>
            </a:r>
            <a:r>
              <a:rPr lang="en-GB" sz="800" dirty="0" smtClean="0"/>
              <a:t>is found in dairy products and helps our skin function properly and helps us to grow.</a:t>
            </a:r>
          </a:p>
          <a:p>
            <a:pPr marL="171450" indent="-171450">
              <a:buFont typeface="Arial" panose="020B0604020202020204" pitchFamily="34" charset="0"/>
              <a:buChar char="•"/>
            </a:pPr>
            <a:r>
              <a:rPr lang="en-GB" sz="800" b="1" dirty="0" smtClean="0"/>
              <a:t>Vitamin B </a:t>
            </a:r>
            <a:r>
              <a:rPr lang="en-GB" sz="800" dirty="0" smtClean="0"/>
              <a:t>is found in whole grain products, nuts, eggs and fish. It helps the general functioning of the body.</a:t>
            </a:r>
          </a:p>
          <a:p>
            <a:pPr marL="171450" indent="-171450">
              <a:buFont typeface="Arial" panose="020B0604020202020204" pitchFamily="34" charset="0"/>
              <a:buChar char="•"/>
            </a:pPr>
            <a:r>
              <a:rPr lang="en-GB" sz="800" b="1" dirty="0" smtClean="0"/>
              <a:t>Vitamin C </a:t>
            </a:r>
            <a:r>
              <a:rPr lang="en-GB" sz="800" dirty="0" smtClean="0"/>
              <a:t>is found in citrus fruit, broccoli and liver. It aids the immune system, skin elasticity and the functioning of blood vessels.</a:t>
            </a:r>
          </a:p>
          <a:p>
            <a:pPr marL="171450" indent="-171450">
              <a:buFont typeface="Arial" panose="020B0604020202020204" pitchFamily="34" charset="0"/>
              <a:buChar char="•"/>
            </a:pPr>
            <a:r>
              <a:rPr lang="en-GB" sz="800" b="1" dirty="0" smtClean="0"/>
              <a:t>Vitamin D </a:t>
            </a:r>
            <a:r>
              <a:rPr lang="en-GB" sz="800" dirty="0" smtClean="0"/>
              <a:t>is found in oily fish, eggs and butter and is used to help bones.</a:t>
            </a:r>
          </a:p>
        </p:txBody>
      </p:sp>
      <p:sp>
        <p:nvSpPr>
          <p:cNvPr id="18" name="TextBox 17"/>
          <p:cNvSpPr txBox="1"/>
          <p:nvPr/>
        </p:nvSpPr>
        <p:spPr>
          <a:xfrm>
            <a:off x="1980935" y="239742"/>
            <a:ext cx="1843047" cy="461665"/>
          </a:xfrm>
          <a:prstGeom prst="rect">
            <a:avLst/>
          </a:prstGeom>
          <a:noFill/>
        </p:spPr>
        <p:txBody>
          <a:bodyPr wrap="square" rtlCol="0">
            <a:spAutoFit/>
          </a:bodyPr>
          <a:lstStyle/>
          <a:p>
            <a:pPr algn="ctr"/>
            <a:r>
              <a:rPr lang="en-GB" sz="800" b="1" dirty="0" smtClean="0"/>
              <a:t>Both vitamins and minerals are needed for maintaining the efficient working of the body systems.</a:t>
            </a:r>
            <a:endParaRPr lang="en-GB" sz="700" dirty="0" smtClean="0"/>
          </a:p>
        </p:txBody>
      </p:sp>
      <p:sp>
        <p:nvSpPr>
          <p:cNvPr id="19" name="TextBox 18"/>
          <p:cNvSpPr txBox="1"/>
          <p:nvPr/>
        </p:nvSpPr>
        <p:spPr>
          <a:xfrm>
            <a:off x="251520" y="2041487"/>
            <a:ext cx="6048672" cy="2554545"/>
          </a:xfrm>
          <a:prstGeom prst="rect">
            <a:avLst/>
          </a:prstGeom>
          <a:noFill/>
        </p:spPr>
        <p:txBody>
          <a:bodyPr wrap="square" rtlCol="0">
            <a:spAutoFit/>
          </a:bodyPr>
          <a:lstStyle/>
          <a:p>
            <a:r>
              <a:rPr lang="en-GB" sz="800" b="1" dirty="0" smtClean="0"/>
              <a:t>Water:</a:t>
            </a:r>
          </a:p>
          <a:p>
            <a:r>
              <a:rPr lang="en-GB" sz="800" dirty="0" smtClean="0"/>
              <a:t>Water is vital to maintain hydration levels (water balance) as it assists in how the body functions.</a:t>
            </a:r>
          </a:p>
          <a:p>
            <a:r>
              <a:rPr lang="en-GB" sz="800" b="1" u="sng" dirty="0" smtClean="0"/>
              <a:t>Key terms</a:t>
            </a:r>
          </a:p>
          <a:p>
            <a:pPr marL="171450" indent="-171450">
              <a:buFont typeface="Arial" panose="020B0604020202020204" pitchFamily="34" charset="0"/>
              <a:buChar char="•"/>
            </a:pPr>
            <a:r>
              <a:rPr lang="en-GB" sz="800" b="1" dirty="0" smtClean="0"/>
              <a:t>Hydration – </a:t>
            </a:r>
            <a:r>
              <a:rPr lang="en-GB" sz="800" dirty="0" smtClean="0"/>
              <a:t>having enough water (water balance) to enable normal functioning of the body.</a:t>
            </a:r>
          </a:p>
          <a:p>
            <a:pPr marL="171450" indent="-171450">
              <a:buFont typeface="Arial" panose="020B0604020202020204" pitchFamily="34" charset="0"/>
              <a:buChar char="•"/>
            </a:pPr>
            <a:r>
              <a:rPr lang="en-GB" sz="800" b="1" dirty="0" smtClean="0"/>
              <a:t>Dehydration – </a:t>
            </a:r>
            <a:r>
              <a:rPr lang="en-GB" sz="800" dirty="0" smtClean="0"/>
              <a:t>excessive loss of body water interrupting the function of the body.</a:t>
            </a:r>
          </a:p>
          <a:p>
            <a:pPr marL="171450" indent="-171450">
              <a:buFont typeface="Arial" panose="020B0604020202020204" pitchFamily="34" charset="0"/>
              <a:buChar char="•"/>
            </a:pPr>
            <a:r>
              <a:rPr lang="en-GB" sz="800" b="1" dirty="0" smtClean="0"/>
              <a:t>Rehydration –</a:t>
            </a:r>
            <a:r>
              <a:rPr lang="en-GB" sz="800" dirty="0" smtClean="0"/>
              <a:t> consuming water to restore hydration.</a:t>
            </a:r>
          </a:p>
          <a:p>
            <a:endParaRPr lang="en-GB" sz="800" dirty="0"/>
          </a:p>
          <a:p>
            <a:r>
              <a:rPr lang="en-GB" sz="800" dirty="0" smtClean="0"/>
              <a:t>Hydration helps our reactions, lubrication of joints, blood flow and also plays a big part in maintaining correct body temperature.</a:t>
            </a:r>
          </a:p>
          <a:p>
            <a:endParaRPr lang="en-GB" sz="800" b="1" dirty="0"/>
          </a:p>
          <a:p>
            <a:r>
              <a:rPr lang="en-GB" sz="800" dirty="0" smtClean="0"/>
              <a:t>The amount of water we need to drink depends on: </a:t>
            </a:r>
          </a:p>
          <a:p>
            <a:pPr marL="171450" indent="-171450">
              <a:buFont typeface="Arial" panose="020B0604020202020204" pitchFamily="34" charset="0"/>
              <a:buChar char="•"/>
            </a:pPr>
            <a:r>
              <a:rPr lang="en-GB" sz="800" dirty="0" smtClean="0"/>
              <a:t>The environment you are in – the hotter the environment the more water is required to keep you hydrated.</a:t>
            </a:r>
          </a:p>
          <a:p>
            <a:pPr marL="171450" indent="-171450">
              <a:buFont typeface="Arial" panose="020B0604020202020204" pitchFamily="34" charset="0"/>
              <a:buChar char="•"/>
            </a:pPr>
            <a:r>
              <a:rPr lang="en-GB" sz="800" dirty="0" smtClean="0"/>
              <a:t>The temperature in which you are in – due to you sweating more you require more water to keep you hydrated.</a:t>
            </a:r>
          </a:p>
          <a:p>
            <a:pPr marL="171450" indent="-171450">
              <a:buFont typeface="Arial" panose="020B0604020202020204" pitchFamily="34" charset="0"/>
              <a:buChar char="•"/>
            </a:pPr>
            <a:r>
              <a:rPr lang="en-GB" sz="800" dirty="0" smtClean="0"/>
              <a:t>The amount of exercise / activity you are doing – exercise means you need to replace the water lost in sweat.</a:t>
            </a:r>
          </a:p>
          <a:p>
            <a:endParaRPr lang="en-GB" sz="800" dirty="0"/>
          </a:p>
          <a:p>
            <a:r>
              <a:rPr lang="en-GB" sz="800" u="sng" dirty="0" smtClean="0"/>
              <a:t>Negative effects of dehydration:</a:t>
            </a:r>
          </a:p>
          <a:p>
            <a:pPr marL="171450" indent="-171450">
              <a:buFont typeface="Arial" panose="020B0604020202020204" pitchFamily="34" charset="0"/>
              <a:buChar char="•"/>
            </a:pPr>
            <a:r>
              <a:rPr lang="en-GB" sz="800" dirty="0" smtClean="0"/>
              <a:t>The blood thickens (increased viscosity), which slows blood flow down.</a:t>
            </a:r>
          </a:p>
          <a:p>
            <a:pPr marL="171450" indent="-171450">
              <a:buFont typeface="Arial" panose="020B0604020202020204" pitchFamily="34" charset="0"/>
              <a:buChar char="•"/>
            </a:pPr>
            <a:r>
              <a:rPr lang="en-GB" sz="800" dirty="0" smtClean="0"/>
              <a:t>The heart rate increases which means that the heart has to work harder. </a:t>
            </a:r>
          </a:p>
          <a:p>
            <a:pPr marL="171450" indent="-171450">
              <a:buFont typeface="Arial" panose="020B0604020202020204" pitchFamily="34" charset="0"/>
              <a:buChar char="•"/>
            </a:pPr>
            <a:r>
              <a:rPr lang="en-GB" sz="800" dirty="0" smtClean="0"/>
              <a:t>The body temperature is likely to increase, meaning that the body may overheat.</a:t>
            </a:r>
          </a:p>
          <a:p>
            <a:pPr marL="171450" indent="-171450">
              <a:buFont typeface="Arial" panose="020B0604020202020204" pitchFamily="34" charset="0"/>
              <a:buChar char="•"/>
            </a:pPr>
            <a:r>
              <a:rPr lang="en-GB" sz="800" dirty="0" smtClean="0"/>
              <a:t>Reaction time increases (it gets slower) which has a negative effect on decision making.</a:t>
            </a:r>
          </a:p>
          <a:p>
            <a:pPr marL="171450" indent="-171450">
              <a:buFont typeface="Arial" panose="020B0604020202020204" pitchFamily="34" charset="0"/>
              <a:buChar char="•"/>
            </a:pPr>
            <a:r>
              <a:rPr lang="en-GB" sz="800" dirty="0" smtClean="0"/>
              <a:t>An individual may suffer muscle fatigue and muscle cramps.</a:t>
            </a:r>
          </a:p>
        </p:txBody>
      </p:sp>
    </p:spTree>
    <p:extLst>
      <p:ext uri="{BB962C8B-B14F-4D97-AF65-F5344CB8AC3E}">
        <p14:creationId xmlns:p14="http://schemas.microsoft.com/office/powerpoint/2010/main" val="3677517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54A001-A54A-4C40-B2C0-CA7AB83EEF39}"/>
</file>

<file path=customXml/itemProps2.xml><?xml version="1.0" encoding="utf-8"?>
<ds:datastoreItem xmlns:ds="http://schemas.openxmlformats.org/officeDocument/2006/customXml" ds:itemID="{DC3E4DC8-C403-4896-AE54-2702439089B1}"/>
</file>

<file path=customXml/itemProps3.xml><?xml version="1.0" encoding="utf-8"?>
<ds:datastoreItem xmlns:ds="http://schemas.openxmlformats.org/officeDocument/2006/customXml" ds:itemID="{4BB7D868-53FC-481C-951C-20AAA53D4BAA}"/>
</file>

<file path=docProps/app.xml><?xml version="1.0" encoding="utf-8"?>
<Properties xmlns="http://schemas.openxmlformats.org/officeDocument/2006/extended-properties" xmlns:vt="http://schemas.openxmlformats.org/officeDocument/2006/docPropsVTypes">
  <TotalTime>917</TotalTime>
  <Words>1575</Words>
  <Application>Microsoft Office PowerPoint</Application>
  <PresentationFormat>On-screen Show (4:3)</PresentationFormat>
  <Paragraphs>156</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Company>Hodgson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Paul Egan</cp:lastModifiedBy>
  <cp:revision>103</cp:revision>
  <cp:lastPrinted>2018-02-22T08:24:53Z</cp:lastPrinted>
  <dcterms:created xsi:type="dcterms:W3CDTF">2015-05-14T06:37:39Z</dcterms:created>
  <dcterms:modified xsi:type="dcterms:W3CDTF">2018-02-27T12:44:53Z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ies>
</file>