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9" r:id="rId2"/>
  </p:sldIdLst>
  <p:sldSz cx="9144000" cy="6858000" type="screen4x3"/>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400" cy="4937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1"/>
            <a:ext cx="2946400" cy="493713"/>
          </a:xfrm>
          <a:prstGeom prst="rect">
            <a:avLst/>
          </a:prstGeom>
        </p:spPr>
        <p:txBody>
          <a:bodyPr vert="horz" lIns="91440" tIns="45720" rIns="91440" bIns="45720" rtlCol="0"/>
          <a:lstStyle>
            <a:lvl1pPr algn="r">
              <a:defRPr sz="1200"/>
            </a:lvl1pPr>
          </a:lstStyle>
          <a:p>
            <a:fld id="{DDE6ADE2-A71F-4B8D-9FC4-6E20B7A32409}" type="datetimeFigureOut">
              <a:rPr lang="en-GB" smtClean="0"/>
              <a:t>27/02/2018</a:t>
            </a:fld>
            <a:endParaRPr lang="en-GB"/>
          </a:p>
        </p:txBody>
      </p:sp>
      <p:sp>
        <p:nvSpPr>
          <p:cNvPr id="4" name="Slide Image Placeholder 3"/>
          <p:cNvSpPr>
            <a:spLocks noGrp="1" noRot="1" noChangeAspect="1"/>
          </p:cNvSpPr>
          <p:nvPr>
            <p:ph type="sldImg" idx="2"/>
          </p:nvPr>
        </p:nvSpPr>
        <p:spPr>
          <a:xfrm>
            <a:off x="930275" y="741363"/>
            <a:ext cx="4937125" cy="37020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1" y="4691063"/>
            <a:ext cx="5438775" cy="44434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378950"/>
            <a:ext cx="2946400" cy="49371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378950"/>
            <a:ext cx="2946400" cy="493713"/>
          </a:xfrm>
          <a:prstGeom prst="rect">
            <a:avLst/>
          </a:prstGeom>
        </p:spPr>
        <p:txBody>
          <a:bodyPr vert="horz" lIns="91440" tIns="45720" rIns="91440" bIns="45720" rtlCol="0" anchor="b"/>
          <a:lstStyle>
            <a:lvl1pPr algn="r">
              <a:defRPr sz="1200"/>
            </a:lvl1pPr>
          </a:lstStyle>
          <a:p>
            <a:fld id="{92BBA9A6-B8BE-49CF-8876-5FEB657E4957}" type="slidenum">
              <a:rPr lang="en-GB" smtClean="0"/>
              <a:t>‹#›</a:t>
            </a:fld>
            <a:endParaRPr lang="en-GB"/>
          </a:p>
        </p:txBody>
      </p:sp>
    </p:spTree>
    <p:extLst>
      <p:ext uri="{BB962C8B-B14F-4D97-AF65-F5344CB8AC3E}">
        <p14:creationId xmlns:p14="http://schemas.microsoft.com/office/powerpoint/2010/main" val="1134998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F5904BE-630D-471F-825E-40541D707260}" type="datetimeFigureOut">
              <a:rPr lang="en-GB" smtClean="0"/>
              <a:t>27/02/2018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1198105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5904BE-630D-471F-825E-40541D707260}" type="datetimeFigureOut">
              <a:rPr lang="en-GB" smtClean="0"/>
              <a:t>27/02/2018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1745240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5904BE-630D-471F-825E-40541D707260}" type="datetimeFigureOut">
              <a:rPr lang="en-GB" smtClean="0"/>
              <a:t>27/02/2018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3125316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F5904BE-630D-471F-825E-40541D707260}" type="datetimeFigureOut">
              <a:rPr lang="en-GB" smtClean="0"/>
              <a:t>27/02/2018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2849008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F5904BE-630D-471F-825E-40541D707260}" type="datetimeFigureOut">
              <a:rPr lang="en-GB" smtClean="0"/>
              <a:t>27/02/2018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646922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F5904BE-630D-471F-825E-40541D707260}" type="datetimeFigureOut">
              <a:rPr lang="en-GB" smtClean="0"/>
              <a:t>27/02/2018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1919222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5904BE-630D-471F-825E-40541D707260}" type="datetimeFigureOut">
              <a:rPr lang="en-GB" smtClean="0"/>
              <a:t>27/02/2018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3200576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5904BE-630D-471F-825E-40541D707260}" type="datetimeFigureOut">
              <a:rPr lang="en-GB" smtClean="0"/>
              <a:t>27/02/2018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1212979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5904BE-630D-471F-825E-40541D707260}" type="datetimeFigureOut">
              <a:rPr lang="en-GB" smtClean="0"/>
              <a:t>27/02/2018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3361892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5904BE-630D-471F-825E-40541D707260}" type="datetimeFigureOut">
              <a:rPr lang="en-GB" smtClean="0"/>
              <a:t>27/02/2018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4096734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5904BE-630D-471F-825E-40541D707260}" type="datetimeFigureOut">
              <a:rPr lang="en-GB" smtClean="0"/>
              <a:t>27/02/2018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557883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5904BE-630D-471F-825E-40541D707260}" type="datetimeFigureOut">
              <a:rPr lang="en-GB" smtClean="0"/>
              <a:t>27/02/2018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7AAAD2-45EF-4A4B-8B7B-0495C62B8682}" type="slidenum">
              <a:rPr lang="en-GB" smtClean="0"/>
              <a:t>‹#›</a:t>
            </a:fld>
            <a:endParaRPr lang="en-GB"/>
          </a:p>
        </p:txBody>
      </p:sp>
    </p:spTree>
    <p:extLst>
      <p:ext uri="{BB962C8B-B14F-4D97-AF65-F5344CB8AC3E}">
        <p14:creationId xmlns:p14="http://schemas.microsoft.com/office/powerpoint/2010/main" val="40317153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63693" y="2132856"/>
            <a:ext cx="2376264" cy="523220"/>
          </a:xfrm>
          <a:prstGeom prst="rect">
            <a:avLst/>
          </a:prstGeom>
          <a:noFill/>
        </p:spPr>
        <p:txBody>
          <a:bodyPr wrap="square" rtlCol="0">
            <a:spAutoFit/>
          </a:bodyPr>
          <a:lstStyle/>
          <a:p>
            <a:pPr algn="ctr"/>
            <a:r>
              <a:rPr lang="en-GB" sz="1400" b="1" dirty="0" smtClean="0"/>
              <a:t>Components of Fitness and Fitness Testing</a:t>
            </a:r>
            <a:endParaRPr lang="en-GB" sz="1400" b="1" dirty="0"/>
          </a:p>
        </p:txBody>
      </p:sp>
      <p:sp>
        <p:nvSpPr>
          <p:cNvPr id="5" name="TextBox 4"/>
          <p:cNvSpPr txBox="1"/>
          <p:nvPr/>
        </p:nvSpPr>
        <p:spPr>
          <a:xfrm>
            <a:off x="179512" y="188640"/>
            <a:ext cx="2376264" cy="646331"/>
          </a:xfrm>
          <a:prstGeom prst="rect">
            <a:avLst/>
          </a:prstGeom>
          <a:noFill/>
        </p:spPr>
        <p:txBody>
          <a:bodyPr wrap="square" rtlCol="0">
            <a:spAutoFit/>
          </a:bodyPr>
          <a:lstStyle/>
          <a:p>
            <a:r>
              <a:rPr lang="en-GB" sz="900" b="1" dirty="0" smtClean="0"/>
              <a:t>Health:</a:t>
            </a:r>
          </a:p>
          <a:p>
            <a:r>
              <a:rPr lang="en-GB" sz="900" dirty="0" smtClean="0"/>
              <a:t>State of complete mental, physical and social wellbeing and not merely the absence of disease or infirmity</a:t>
            </a:r>
            <a:endParaRPr lang="en-GB" sz="900" dirty="0"/>
          </a:p>
        </p:txBody>
      </p:sp>
      <p:sp>
        <p:nvSpPr>
          <p:cNvPr id="7" name="TextBox 6"/>
          <p:cNvSpPr txBox="1"/>
          <p:nvPr/>
        </p:nvSpPr>
        <p:spPr>
          <a:xfrm>
            <a:off x="3918878" y="823213"/>
            <a:ext cx="4120044" cy="1123384"/>
          </a:xfrm>
          <a:prstGeom prst="rect">
            <a:avLst/>
          </a:prstGeom>
          <a:noFill/>
        </p:spPr>
        <p:txBody>
          <a:bodyPr wrap="square" rtlCol="0">
            <a:spAutoFit/>
          </a:bodyPr>
          <a:lstStyle/>
          <a:p>
            <a:r>
              <a:rPr lang="en-GB" sz="1100" b="1" dirty="0" smtClean="0"/>
              <a:t>Reasons for Fitness Testing:</a:t>
            </a:r>
          </a:p>
          <a:p>
            <a:pPr marL="171450" lvl="0" indent="-171450">
              <a:buFont typeface="Arial" panose="020B0604020202020204" pitchFamily="34" charset="0"/>
              <a:buChar char="•"/>
            </a:pPr>
            <a:r>
              <a:rPr lang="en-GB" sz="800" dirty="0"/>
              <a:t>To </a:t>
            </a:r>
            <a:r>
              <a:rPr lang="en-GB" sz="800" dirty="0" smtClean="0"/>
              <a:t>identify </a:t>
            </a:r>
            <a:r>
              <a:rPr lang="en-GB" sz="800" dirty="0"/>
              <a:t>strengths and weaknesses, this allows them to work on weaknesses</a:t>
            </a:r>
          </a:p>
          <a:p>
            <a:pPr marL="171450" lvl="0" indent="-171450">
              <a:buFont typeface="Arial" panose="020B0604020202020204" pitchFamily="34" charset="0"/>
              <a:buChar char="•"/>
            </a:pPr>
            <a:r>
              <a:rPr lang="en-GB" sz="800" dirty="0"/>
              <a:t>To allow you to plan your training</a:t>
            </a:r>
          </a:p>
          <a:p>
            <a:pPr marL="171450" lvl="0" indent="-171450">
              <a:buFont typeface="Arial" panose="020B0604020202020204" pitchFamily="34" charset="0"/>
              <a:buChar char="•"/>
            </a:pPr>
            <a:r>
              <a:rPr lang="en-GB" sz="800" dirty="0"/>
              <a:t>To show a starting level of fitness</a:t>
            </a:r>
          </a:p>
          <a:p>
            <a:pPr marL="171450" lvl="0" indent="-171450">
              <a:buFont typeface="Arial" panose="020B0604020202020204" pitchFamily="34" charset="0"/>
              <a:buChar char="•"/>
            </a:pPr>
            <a:r>
              <a:rPr lang="en-GB" sz="800" dirty="0"/>
              <a:t>To monitor improvement </a:t>
            </a:r>
          </a:p>
          <a:p>
            <a:pPr marL="171450" lvl="0" indent="-171450">
              <a:buFont typeface="Arial" panose="020B0604020202020204" pitchFamily="34" charset="0"/>
              <a:buChar char="•"/>
            </a:pPr>
            <a:r>
              <a:rPr lang="en-GB" sz="800" dirty="0"/>
              <a:t>To monitor the success of a training programme</a:t>
            </a:r>
          </a:p>
          <a:p>
            <a:pPr marL="171450" lvl="0" indent="-171450">
              <a:buFont typeface="Arial" panose="020B0604020202020204" pitchFamily="34" charset="0"/>
              <a:buChar char="•"/>
            </a:pPr>
            <a:r>
              <a:rPr lang="en-GB" sz="800" dirty="0"/>
              <a:t>To compare against normative data</a:t>
            </a:r>
          </a:p>
          <a:p>
            <a:pPr marL="171450" lvl="0" indent="-171450">
              <a:buFont typeface="Arial" panose="020B0604020202020204" pitchFamily="34" charset="0"/>
              <a:buChar char="•"/>
            </a:pPr>
            <a:r>
              <a:rPr lang="en-GB" sz="800" dirty="0"/>
              <a:t>To motivate and set goals </a:t>
            </a:r>
          </a:p>
        </p:txBody>
      </p:sp>
      <p:sp>
        <p:nvSpPr>
          <p:cNvPr id="11" name="TextBox 10"/>
          <p:cNvSpPr txBox="1"/>
          <p:nvPr/>
        </p:nvSpPr>
        <p:spPr>
          <a:xfrm>
            <a:off x="117738" y="906979"/>
            <a:ext cx="3348209" cy="3854901"/>
          </a:xfrm>
          <a:prstGeom prst="rect">
            <a:avLst/>
          </a:prstGeom>
          <a:noFill/>
        </p:spPr>
        <p:txBody>
          <a:bodyPr wrap="square" rtlCol="0">
            <a:spAutoFit/>
          </a:bodyPr>
          <a:lstStyle/>
          <a:p>
            <a:r>
              <a:rPr lang="en-GB" sz="900" b="1" dirty="0" smtClean="0"/>
              <a:t>Components of Fitness:</a:t>
            </a:r>
          </a:p>
          <a:p>
            <a:pPr marL="342900" indent="-342900">
              <a:buAutoNum type="arabicParenR"/>
            </a:pPr>
            <a:r>
              <a:rPr lang="en-GB" sz="900" b="1" dirty="0" smtClean="0"/>
              <a:t>Cardiovascular endurance: </a:t>
            </a:r>
            <a:r>
              <a:rPr lang="en-GB" sz="900" dirty="0" smtClean="0"/>
              <a:t>the ability of the heart and lungs to supply oxygen to the working muscles.</a:t>
            </a:r>
          </a:p>
          <a:p>
            <a:pPr marL="342900" indent="-342900">
              <a:buAutoNum type="arabicParenR"/>
            </a:pPr>
            <a:r>
              <a:rPr lang="en-GB" sz="900" b="1" dirty="0" smtClean="0"/>
              <a:t>Agility: </a:t>
            </a:r>
            <a:r>
              <a:rPr lang="en-GB" sz="900" dirty="0" smtClean="0"/>
              <a:t>The ability to move and change direction quickly (at speed) whilst maintaining control.</a:t>
            </a:r>
          </a:p>
          <a:p>
            <a:pPr marL="342900" indent="-342900">
              <a:buAutoNum type="arabicParenR"/>
            </a:pPr>
            <a:r>
              <a:rPr lang="en-GB" sz="900" b="1" dirty="0" smtClean="0"/>
              <a:t>Balance: </a:t>
            </a:r>
            <a:r>
              <a:rPr lang="en-GB" sz="900" dirty="0" smtClean="0"/>
              <a:t>maintaining the centre of mass over the base of support.</a:t>
            </a:r>
          </a:p>
          <a:p>
            <a:pPr marL="342900" indent="-342900">
              <a:buAutoNum type="arabicParenR"/>
            </a:pPr>
            <a:r>
              <a:rPr lang="en-GB" sz="900" b="1" dirty="0" smtClean="0"/>
              <a:t>Co-ordination: </a:t>
            </a:r>
            <a:r>
              <a:rPr lang="en-GB" sz="900" dirty="0" smtClean="0"/>
              <a:t>the ability to use different (two or more) parts of the body together smoothly and efficiently.</a:t>
            </a:r>
          </a:p>
          <a:p>
            <a:pPr marL="342900" indent="-342900">
              <a:buAutoNum type="arabicParenR"/>
            </a:pPr>
            <a:r>
              <a:rPr lang="en-GB" sz="900" b="1" dirty="0" smtClean="0"/>
              <a:t>Flexibility: </a:t>
            </a:r>
            <a:r>
              <a:rPr lang="en-GB" sz="900" dirty="0" smtClean="0"/>
              <a:t>the range of movement possible at a joint.</a:t>
            </a:r>
          </a:p>
          <a:p>
            <a:pPr marL="342900" indent="-342900">
              <a:buAutoNum type="arabicParenR"/>
            </a:pPr>
            <a:r>
              <a:rPr lang="en-GB" sz="900" b="1" dirty="0" smtClean="0"/>
              <a:t>Muscular endurance: </a:t>
            </a:r>
            <a:r>
              <a:rPr lang="en-GB" sz="900" dirty="0" smtClean="0"/>
              <a:t>Ability of a muscle or muscle group to undergo repeated contractions avoiding fatigue.</a:t>
            </a:r>
          </a:p>
          <a:p>
            <a:pPr marL="342900" indent="-342900">
              <a:buAutoNum type="arabicParenR"/>
            </a:pPr>
            <a:r>
              <a:rPr lang="en-GB" sz="900" b="1" dirty="0" smtClean="0"/>
              <a:t>Power / Explosive strength:</a:t>
            </a:r>
            <a:r>
              <a:rPr lang="en-GB" sz="900" dirty="0" smtClean="0"/>
              <a:t> the product of strength and speed (strength x speed).</a:t>
            </a:r>
          </a:p>
          <a:p>
            <a:pPr marL="342900" indent="-342900">
              <a:buAutoNum type="arabicParenR"/>
            </a:pPr>
            <a:r>
              <a:rPr lang="en-GB" sz="900" b="1" dirty="0" smtClean="0"/>
              <a:t>Reaction Time: </a:t>
            </a:r>
            <a:r>
              <a:rPr lang="en-GB" sz="900" dirty="0" smtClean="0"/>
              <a:t>the time taken to initiate a response to a stimulus.</a:t>
            </a:r>
          </a:p>
          <a:p>
            <a:pPr marL="342900" indent="-342900">
              <a:buAutoNum type="arabicParenR"/>
            </a:pPr>
            <a:r>
              <a:rPr lang="en-GB" sz="900" b="1" dirty="0" smtClean="0"/>
              <a:t>Speed:</a:t>
            </a:r>
            <a:r>
              <a:rPr lang="en-GB" sz="900" dirty="0" smtClean="0"/>
              <a:t> the maximum rate at which an individual is able to perform a movement or cover a distance in a period of time (speed = distance divided by time)</a:t>
            </a:r>
          </a:p>
          <a:p>
            <a:pPr marL="342900" indent="-342900">
              <a:buAutoNum type="arabicParenR"/>
            </a:pPr>
            <a:r>
              <a:rPr lang="en-GB" sz="900" b="1" dirty="0" smtClean="0"/>
              <a:t>Strength:</a:t>
            </a:r>
            <a:r>
              <a:rPr lang="en-GB" sz="900" dirty="0" smtClean="0"/>
              <a:t> the ability to overcome a resistance</a:t>
            </a:r>
          </a:p>
          <a:p>
            <a:pPr marL="685800" lvl="1" indent="-228600">
              <a:buAutoNum type="alphaLcParenR"/>
            </a:pPr>
            <a:r>
              <a:rPr lang="en-GB" sz="900" b="1" dirty="0" smtClean="0"/>
              <a:t>Maximal</a:t>
            </a:r>
            <a:r>
              <a:rPr lang="en-GB" sz="900" dirty="0" smtClean="0"/>
              <a:t> – the largest force possible in a single maximal contraction</a:t>
            </a:r>
          </a:p>
          <a:p>
            <a:pPr marL="685800" lvl="1" indent="-228600">
              <a:buAutoNum type="alphaLcParenR"/>
            </a:pPr>
            <a:r>
              <a:rPr lang="en-GB" sz="900" b="1" dirty="0" smtClean="0"/>
              <a:t>Dynamic</a:t>
            </a:r>
            <a:r>
              <a:rPr lang="en-GB" sz="900" dirty="0" smtClean="0"/>
              <a:t> – repeated contractions</a:t>
            </a:r>
          </a:p>
          <a:p>
            <a:pPr marL="685800" lvl="1" indent="-228600">
              <a:buAutoNum type="alphaLcParenR"/>
            </a:pPr>
            <a:r>
              <a:rPr lang="en-GB" sz="900" b="1" dirty="0" smtClean="0"/>
              <a:t>Explosive</a:t>
            </a:r>
            <a:r>
              <a:rPr lang="en-GB" sz="900" dirty="0" smtClean="0"/>
              <a:t> – (see POWER)</a:t>
            </a:r>
          </a:p>
          <a:p>
            <a:pPr marL="685800" lvl="1" indent="-228600">
              <a:buAutoNum type="alphaLcParenR"/>
            </a:pPr>
            <a:r>
              <a:rPr lang="en-GB" sz="900" b="1" dirty="0" smtClean="0"/>
              <a:t>Static</a:t>
            </a:r>
            <a:r>
              <a:rPr lang="en-GB" sz="900" dirty="0" smtClean="0"/>
              <a:t> – the ability to hold a body part in a static position.</a:t>
            </a:r>
          </a:p>
          <a:p>
            <a:pPr marL="342900" indent="-342900">
              <a:buAutoNum type="arabicParenR"/>
            </a:pPr>
            <a:endParaRPr lang="en-GB" sz="1050" dirty="0"/>
          </a:p>
        </p:txBody>
      </p:sp>
      <p:sp>
        <p:nvSpPr>
          <p:cNvPr id="13" name="TextBox 12"/>
          <p:cNvSpPr txBox="1"/>
          <p:nvPr/>
        </p:nvSpPr>
        <p:spPr>
          <a:xfrm>
            <a:off x="7364724" y="188352"/>
            <a:ext cx="1872208" cy="507831"/>
          </a:xfrm>
          <a:prstGeom prst="rect">
            <a:avLst/>
          </a:prstGeom>
          <a:noFill/>
        </p:spPr>
        <p:txBody>
          <a:bodyPr wrap="square" rtlCol="0">
            <a:spAutoFit/>
          </a:bodyPr>
          <a:lstStyle/>
          <a:p>
            <a:r>
              <a:rPr lang="en-GB" sz="900" b="1" dirty="0" smtClean="0"/>
              <a:t>Fitness:</a:t>
            </a:r>
          </a:p>
          <a:p>
            <a:r>
              <a:rPr lang="en-GB" sz="900" dirty="0" smtClean="0"/>
              <a:t>Ability to meet the demands of the environment</a:t>
            </a:r>
            <a:endParaRPr lang="en-GB" sz="900" dirty="0"/>
          </a:p>
        </p:txBody>
      </p:sp>
      <p:sp>
        <p:nvSpPr>
          <p:cNvPr id="14" name="TextBox 13"/>
          <p:cNvSpPr txBox="1"/>
          <p:nvPr/>
        </p:nvSpPr>
        <p:spPr>
          <a:xfrm>
            <a:off x="2910254" y="188352"/>
            <a:ext cx="4038010" cy="707886"/>
          </a:xfrm>
          <a:prstGeom prst="rect">
            <a:avLst/>
          </a:prstGeom>
          <a:noFill/>
        </p:spPr>
        <p:txBody>
          <a:bodyPr wrap="square" rtlCol="0">
            <a:spAutoFit/>
          </a:bodyPr>
          <a:lstStyle/>
          <a:p>
            <a:r>
              <a:rPr lang="en-GB" sz="800" b="1" dirty="0" smtClean="0"/>
              <a:t>Relationship between health and fitness:</a:t>
            </a:r>
          </a:p>
          <a:p>
            <a:pPr marL="171450" indent="-171450">
              <a:buFont typeface="Arial" panose="020B0604020202020204" pitchFamily="34" charset="0"/>
              <a:buChar char="•"/>
            </a:pPr>
            <a:r>
              <a:rPr lang="en-GB" sz="800" dirty="0" smtClean="0"/>
              <a:t>Ill health can negatively affect fitness as the individual may be too unwell to train.</a:t>
            </a:r>
          </a:p>
          <a:p>
            <a:pPr marL="171450" indent="-171450">
              <a:buFont typeface="Arial" panose="020B0604020202020204" pitchFamily="34" charset="0"/>
              <a:buChar char="•"/>
            </a:pPr>
            <a:r>
              <a:rPr lang="en-GB" sz="800" dirty="0" smtClean="0"/>
              <a:t>Increases in fitness can positively affect health and well-being e.g. you may be less likely to get ill, you may feel better about yourself; </a:t>
            </a:r>
            <a:r>
              <a:rPr lang="en-GB" sz="800" b="1" dirty="0" smtClean="0"/>
              <a:t>HOWEVER</a:t>
            </a:r>
            <a:r>
              <a:rPr lang="en-GB" sz="800" dirty="0" smtClean="0"/>
              <a:t>, an increase in fitness cannot prevent illness.</a:t>
            </a:r>
          </a:p>
        </p:txBody>
      </p:sp>
      <p:sp>
        <p:nvSpPr>
          <p:cNvPr id="15" name="TextBox 14"/>
          <p:cNvSpPr txBox="1"/>
          <p:nvPr/>
        </p:nvSpPr>
        <p:spPr>
          <a:xfrm>
            <a:off x="194311" y="4761880"/>
            <a:ext cx="3374141" cy="2031325"/>
          </a:xfrm>
          <a:prstGeom prst="rect">
            <a:avLst/>
          </a:prstGeom>
          <a:noFill/>
        </p:spPr>
        <p:txBody>
          <a:bodyPr wrap="square" rtlCol="0">
            <a:spAutoFit/>
          </a:bodyPr>
          <a:lstStyle/>
          <a:p>
            <a:r>
              <a:rPr lang="en-GB" sz="900" b="1" dirty="0" smtClean="0">
                <a:solidFill>
                  <a:srgbClr val="FF0000"/>
                </a:solidFill>
              </a:rPr>
              <a:t>When asked to explain remember to give specific sporting examples: </a:t>
            </a:r>
          </a:p>
          <a:p>
            <a:pPr marL="285750" indent="-285750">
              <a:buFont typeface="Arial" pitchFamily="34" charset="0"/>
              <a:buChar char="•"/>
            </a:pPr>
            <a:r>
              <a:rPr lang="en-GB" sz="900" dirty="0"/>
              <a:t>P</a:t>
            </a:r>
            <a:r>
              <a:rPr lang="en-GB" sz="900" dirty="0" smtClean="0"/>
              <a:t>ower is needed in football to kick the ball harder when shooting so it is more difficult for the goalkeeper to save.</a:t>
            </a:r>
          </a:p>
          <a:p>
            <a:endParaRPr lang="en-GB" sz="900" dirty="0"/>
          </a:p>
          <a:p>
            <a:pPr marL="171450" indent="-171450">
              <a:buFont typeface="Arial" pitchFamily="34" charset="0"/>
              <a:buChar char="•"/>
            </a:pPr>
            <a:r>
              <a:rPr lang="en-GB" sz="900" dirty="0" smtClean="0"/>
              <a:t>A gymnast uses power gain height when jumping. This will </a:t>
            </a:r>
            <a:r>
              <a:rPr lang="en-GB" sz="900" dirty="0"/>
              <a:t>give </a:t>
            </a:r>
            <a:r>
              <a:rPr lang="en-GB" sz="900" dirty="0" smtClean="0"/>
              <a:t>them more time </a:t>
            </a:r>
            <a:r>
              <a:rPr lang="en-GB" sz="900" dirty="0"/>
              <a:t>to complete the </a:t>
            </a:r>
            <a:r>
              <a:rPr lang="en-GB" sz="900" dirty="0" smtClean="0"/>
              <a:t>move.</a:t>
            </a:r>
          </a:p>
          <a:p>
            <a:r>
              <a:rPr lang="en-GB" sz="900" dirty="0" smtClean="0"/>
              <a:t> </a:t>
            </a:r>
          </a:p>
          <a:p>
            <a:pPr marL="285750" indent="-285750">
              <a:buFont typeface="Arial" pitchFamily="34" charset="0"/>
              <a:buChar char="•"/>
            </a:pPr>
            <a:r>
              <a:rPr lang="en-GB" sz="900" dirty="0" smtClean="0"/>
              <a:t>Cardiovascular fitness is important in hockey as each game </a:t>
            </a:r>
            <a:r>
              <a:rPr lang="en-GB" sz="900" dirty="0"/>
              <a:t>lasts a long </a:t>
            </a:r>
            <a:r>
              <a:rPr lang="en-GB" sz="900" dirty="0" smtClean="0"/>
              <a:t>time therefore they </a:t>
            </a:r>
            <a:r>
              <a:rPr lang="en-GB" sz="900" dirty="0"/>
              <a:t>need </a:t>
            </a:r>
            <a:r>
              <a:rPr lang="en-GB" sz="900" dirty="0" smtClean="0"/>
              <a:t>to be able to transport oxygen around the body effectively for the duration of the match. This will help them maintain the quality </a:t>
            </a:r>
            <a:r>
              <a:rPr lang="en-GB" sz="900" dirty="0"/>
              <a:t>of performance throughout </a:t>
            </a:r>
            <a:r>
              <a:rPr lang="en-GB" sz="900" dirty="0" smtClean="0"/>
              <a:t>game.</a:t>
            </a:r>
          </a:p>
          <a:p>
            <a:endParaRPr lang="en-GB" sz="900" dirty="0"/>
          </a:p>
        </p:txBody>
      </p:sp>
      <p:sp>
        <p:nvSpPr>
          <p:cNvPr id="2" name="Down Arrow 1"/>
          <p:cNvSpPr/>
          <p:nvPr/>
        </p:nvSpPr>
        <p:spPr>
          <a:xfrm rot="16200000">
            <a:off x="2411760" y="332656"/>
            <a:ext cx="504056"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Down Arrow 11"/>
          <p:cNvSpPr/>
          <p:nvPr/>
        </p:nvSpPr>
        <p:spPr>
          <a:xfrm rot="5400000">
            <a:off x="6938238" y="391165"/>
            <a:ext cx="504056"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p:cNvSpPr txBox="1"/>
          <p:nvPr/>
        </p:nvSpPr>
        <p:spPr>
          <a:xfrm>
            <a:off x="5601036" y="1711045"/>
            <a:ext cx="3635896" cy="1123384"/>
          </a:xfrm>
          <a:prstGeom prst="rect">
            <a:avLst/>
          </a:prstGeom>
          <a:noFill/>
        </p:spPr>
        <p:txBody>
          <a:bodyPr wrap="square" rtlCol="0">
            <a:spAutoFit/>
          </a:bodyPr>
          <a:lstStyle/>
          <a:p>
            <a:r>
              <a:rPr lang="en-GB" sz="1100" b="1" dirty="0" smtClean="0"/>
              <a:t>Limitations with Fitness Testing:</a:t>
            </a:r>
          </a:p>
          <a:p>
            <a:pPr marL="171450" lvl="0" indent="-171450">
              <a:buFont typeface="Arial" panose="020B0604020202020204" pitchFamily="34" charset="0"/>
              <a:buChar char="•"/>
            </a:pPr>
            <a:r>
              <a:rPr lang="en-GB" sz="800" dirty="0"/>
              <a:t>Tests are often not sports specific (give an example)</a:t>
            </a:r>
          </a:p>
          <a:p>
            <a:pPr marL="171450" lvl="0" indent="-171450">
              <a:buFont typeface="Arial" panose="020B0604020202020204" pitchFamily="34" charset="0"/>
              <a:buChar char="•"/>
            </a:pPr>
            <a:r>
              <a:rPr lang="en-GB" sz="800" dirty="0"/>
              <a:t>They do not replicate the movements in a sport</a:t>
            </a:r>
          </a:p>
          <a:p>
            <a:pPr marL="171450" lvl="0" indent="-171450">
              <a:buFont typeface="Arial" panose="020B0604020202020204" pitchFamily="34" charset="0"/>
              <a:buChar char="•"/>
            </a:pPr>
            <a:r>
              <a:rPr lang="en-GB" sz="800" dirty="0"/>
              <a:t>They don’t replicate the high pressure environment of sporting activities/non competitive</a:t>
            </a:r>
          </a:p>
          <a:p>
            <a:pPr marL="171450" lvl="0" indent="-171450">
              <a:buFont typeface="Arial" panose="020B0604020202020204" pitchFamily="34" charset="0"/>
              <a:buChar char="•"/>
            </a:pPr>
            <a:r>
              <a:rPr lang="en-GB" sz="800" dirty="0"/>
              <a:t>Some are not reliable</a:t>
            </a:r>
          </a:p>
          <a:p>
            <a:pPr marL="171450" lvl="0" indent="-171450">
              <a:buFont typeface="Arial" panose="020B0604020202020204" pitchFamily="34" charset="0"/>
              <a:buChar char="•"/>
            </a:pPr>
            <a:r>
              <a:rPr lang="en-GB" sz="800" dirty="0"/>
              <a:t>Some are maximal which means the performer is required to try their best</a:t>
            </a:r>
          </a:p>
          <a:p>
            <a:pPr marL="171450" lvl="0" indent="-171450">
              <a:buFont typeface="Arial" panose="020B0604020202020204" pitchFamily="34" charset="0"/>
              <a:buChar char="•"/>
            </a:pPr>
            <a:r>
              <a:rPr lang="en-GB" sz="800" dirty="0"/>
              <a:t>Protocols MUST be followed or else the tests are invalid</a:t>
            </a:r>
          </a:p>
        </p:txBody>
      </p:sp>
      <p:sp>
        <p:nvSpPr>
          <p:cNvPr id="17" name="TextBox 16"/>
          <p:cNvSpPr txBox="1"/>
          <p:nvPr/>
        </p:nvSpPr>
        <p:spPr>
          <a:xfrm>
            <a:off x="3377627" y="2969081"/>
            <a:ext cx="5770985" cy="3585597"/>
          </a:xfrm>
          <a:prstGeom prst="rect">
            <a:avLst/>
          </a:prstGeom>
          <a:noFill/>
        </p:spPr>
        <p:txBody>
          <a:bodyPr wrap="square" rtlCol="0">
            <a:spAutoFit/>
          </a:bodyPr>
          <a:lstStyle/>
          <a:p>
            <a:r>
              <a:rPr lang="en-GB" sz="1100" b="1" dirty="0" smtClean="0"/>
              <a:t>Fitness tests:</a:t>
            </a:r>
          </a:p>
          <a:p>
            <a:pPr marL="171450" indent="-171450">
              <a:buFont typeface="Arial" panose="020B0604020202020204" pitchFamily="34" charset="0"/>
              <a:buChar char="•"/>
            </a:pPr>
            <a:r>
              <a:rPr lang="en-GB" sz="800" b="1" dirty="0" smtClean="0"/>
              <a:t>Agility = Illinois agility run: </a:t>
            </a:r>
            <a:r>
              <a:rPr lang="en-GB" sz="800" dirty="0" smtClean="0"/>
              <a:t>Cones arranged in 10m x 5 m rectangle with 4 cones down the middle, performer starts</a:t>
            </a:r>
            <a:r>
              <a:rPr lang="en-GB" sz="800" b="1" dirty="0" smtClean="0"/>
              <a:t> </a:t>
            </a:r>
            <a:r>
              <a:rPr lang="en-GB" sz="800" dirty="0" smtClean="0"/>
              <a:t>face down, performer runs round the cones as fast as possible, performer is timed, compare results to national averages.</a:t>
            </a:r>
          </a:p>
          <a:p>
            <a:pPr marL="171450" indent="-171450">
              <a:buFont typeface="Arial" panose="020B0604020202020204" pitchFamily="34" charset="0"/>
              <a:buChar char="•"/>
            </a:pPr>
            <a:r>
              <a:rPr lang="en-GB" sz="800" b="1" dirty="0" smtClean="0"/>
              <a:t>Balance = Stork Balance Test: </a:t>
            </a:r>
            <a:r>
              <a:rPr lang="en-GB" sz="800" dirty="0" smtClean="0"/>
              <a:t>start balanced on 2 feet, hands placed on hip, one leg lifted so that the toes of the lifted leg touch the inside of the planted leg, timekeeper tells the individual to raise the heel on the planted leg and starts the stopwatch, individual balances for as long as possible, timer stops clock when the individual loses their balance, compare to national averages.</a:t>
            </a:r>
          </a:p>
          <a:p>
            <a:pPr marL="171450" indent="-171450">
              <a:buFont typeface="Arial" panose="020B0604020202020204" pitchFamily="34" charset="0"/>
              <a:buChar char="•"/>
            </a:pPr>
            <a:r>
              <a:rPr lang="en-GB" sz="800" b="1" dirty="0" smtClean="0"/>
              <a:t>Cardiovascular endurance = multi-stage fitness test: </a:t>
            </a:r>
            <a:r>
              <a:rPr lang="en-GB" sz="800" dirty="0" smtClean="0"/>
              <a:t>Cones set out 20m apart, test gets progressively harder, individual runs 20m in time with ‘bleeps’, time between bleeps gets shorter as levels increase, performer runs for as long as possible, score recorded as a level when performer finishes e.g. level 8 bleep 4, compare to national averages.</a:t>
            </a:r>
          </a:p>
          <a:p>
            <a:pPr marL="171450" indent="-171450">
              <a:buFont typeface="Arial" panose="020B0604020202020204" pitchFamily="34" charset="0"/>
              <a:buChar char="•"/>
            </a:pPr>
            <a:r>
              <a:rPr lang="en-GB" sz="800" b="1" dirty="0" smtClean="0"/>
              <a:t>Co-ordination = wall toss test:</a:t>
            </a:r>
            <a:r>
              <a:rPr lang="en-GB" sz="800" dirty="0" smtClean="0"/>
              <a:t> tennis ball starts in one hand,  stand 2m from wall, on ‘GO’ the performer works for 30 seconds,  performer throws ball against wall and catches it with opposite hand, if ball is dropped the time continues, compare to national averages.</a:t>
            </a:r>
          </a:p>
          <a:p>
            <a:pPr marL="171450" indent="-171450">
              <a:buFont typeface="Arial" panose="020B0604020202020204" pitchFamily="34" charset="0"/>
              <a:buChar char="•"/>
            </a:pPr>
            <a:r>
              <a:rPr lang="en-GB" sz="800" b="1" dirty="0" smtClean="0"/>
              <a:t>Flexibility = sit and reach test: </a:t>
            </a:r>
            <a:r>
              <a:rPr lang="en-GB" sz="800" dirty="0" smtClean="0"/>
              <a:t>Remove shoes, sit on floor with feet flat against  sit and reach board,  performers legs must be straight, performer pushes forward slider as far as possible,  score is recorded in centimetres, compare to national averages.</a:t>
            </a:r>
          </a:p>
          <a:p>
            <a:pPr marL="171450" indent="-171450">
              <a:buFont typeface="Arial" panose="020B0604020202020204" pitchFamily="34" charset="0"/>
              <a:buChar char="•"/>
            </a:pPr>
            <a:r>
              <a:rPr lang="en-GB" sz="800" b="1" dirty="0" smtClean="0"/>
              <a:t>Muscular endurance = abdominal curl conditioning test:</a:t>
            </a:r>
            <a:r>
              <a:rPr lang="en-GB" sz="800" dirty="0" smtClean="0"/>
              <a:t>  Performer lies on mat in a sit-up position, partner holds ankles, performer sits up on bleep and down on bleep (staying in time), the test gets progressively harder as bleeps get faster, score is how many sit ups you did, compare to national averages</a:t>
            </a:r>
          </a:p>
          <a:p>
            <a:pPr marL="171450" indent="-171450">
              <a:buFont typeface="Arial" panose="020B0604020202020204" pitchFamily="34" charset="0"/>
              <a:buChar char="•"/>
            </a:pPr>
            <a:r>
              <a:rPr lang="en-GB" sz="800" b="1" dirty="0" smtClean="0"/>
              <a:t>Power / Explosive strength = vertical jump test</a:t>
            </a:r>
            <a:r>
              <a:rPr lang="en-GB" sz="800" dirty="0" smtClean="0"/>
              <a:t>: with flat feet, stand and push the wall ruler with fingertips as high as possible, apply chalk to finger tips, from a standing position jump as high as possible marking the ruler with chalk, record height jumped, compare to national averages.</a:t>
            </a:r>
          </a:p>
          <a:p>
            <a:pPr marL="171450" indent="-171450">
              <a:buFont typeface="Arial" panose="020B0604020202020204" pitchFamily="34" charset="0"/>
              <a:buChar char="•"/>
            </a:pPr>
            <a:r>
              <a:rPr lang="en-GB" sz="800" b="1" dirty="0" smtClean="0"/>
              <a:t>Reaction time = ruler drop test:</a:t>
            </a:r>
            <a:r>
              <a:rPr lang="en-GB" sz="800" dirty="0" smtClean="0"/>
              <a:t> Place thumb and index finger together of dominant hand, partner holds metre ruler above, without warning partner drops ruler, individual being tested must catch the ruler, measure in ‘cm’, compare to national averages</a:t>
            </a:r>
          </a:p>
          <a:p>
            <a:pPr marL="171450" indent="-171450">
              <a:buFont typeface="Arial" panose="020B0604020202020204" pitchFamily="34" charset="0"/>
              <a:buChar char="•"/>
            </a:pPr>
            <a:r>
              <a:rPr lang="en-GB" sz="800" b="1" dirty="0" smtClean="0"/>
              <a:t>Maximal Strength test = one rep max: </a:t>
            </a:r>
            <a:r>
              <a:rPr lang="en-GB" sz="800" dirty="0" smtClean="0"/>
              <a:t>lift weight once using the correct technique, if completed attempt a heavier weight until heaviest weight is discovered, take 1 rep max weight and divide it by body weight, compare to national averages.</a:t>
            </a:r>
          </a:p>
          <a:p>
            <a:pPr marL="171450" indent="-171450">
              <a:buFont typeface="Arial" panose="020B0604020202020204" pitchFamily="34" charset="0"/>
              <a:buChar char="•"/>
            </a:pPr>
            <a:r>
              <a:rPr lang="en-GB" sz="800" b="1" dirty="0" smtClean="0"/>
              <a:t>Strength = handgrip dynamometer test:</a:t>
            </a:r>
            <a:r>
              <a:rPr lang="en-GB" sz="800" dirty="0" smtClean="0"/>
              <a:t> hold dynamometer in dominate hand, bend elbow at 90 degrees and place against body, squeeze with maximum effort, record best score, compare to national averages.</a:t>
            </a:r>
          </a:p>
          <a:p>
            <a:pPr marL="171450" indent="-171450">
              <a:buFont typeface="Arial" panose="020B0604020202020204" pitchFamily="34" charset="0"/>
              <a:buChar char="•"/>
            </a:pPr>
            <a:r>
              <a:rPr lang="en-GB" sz="800" b="1" dirty="0" smtClean="0"/>
              <a:t>Speed = 30m speed test: </a:t>
            </a:r>
            <a:r>
              <a:rPr lang="en-GB" sz="800" dirty="0" smtClean="0"/>
              <a:t>set up two cones 30m apart, use a flying start, individual is timed running as fast as they can for 30m, compare to national averages.</a:t>
            </a:r>
            <a:endParaRPr lang="en-GB" sz="700" dirty="0" smtClean="0"/>
          </a:p>
        </p:txBody>
      </p:sp>
    </p:spTree>
    <p:extLst>
      <p:ext uri="{BB962C8B-B14F-4D97-AF65-F5344CB8AC3E}">
        <p14:creationId xmlns:p14="http://schemas.microsoft.com/office/powerpoint/2010/main" val="1500505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C44F459C87604F9A9572810BE85357" ma:contentTypeVersion="12" ma:contentTypeDescription="Create a new document." ma:contentTypeScope="" ma:versionID="74680c9d4a4bfb9d05f546411829a88b">
  <xsd:schema xmlns:xsd="http://www.w3.org/2001/XMLSchema" xmlns:xs="http://www.w3.org/2001/XMLSchema" xmlns:p="http://schemas.microsoft.com/office/2006/metadata/properties" xmlns:ns2="20d1b514-f229-43fa-8752-0032a1b0613c" xmlns:ns3="85b594ab-9d88-4e98-bdf5-48799910358a" targetNamespace="http://schemas.microsoft.com/office/2006/metadata/properties" ma:root="true" ma:fieldsID="59684977595b47a425feb18d4a61deb0" ns2:_="" ns3:_="">
    <xsd:import namespace="20d1b514-f229-43fa-8752-0032a1b0613c"/>
    <xsd:import namespace="85b594ab-9d88-4e98-bdf5-48799910358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d1b514-f229-43fa-8752-0032a1b061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47d8a9f-44b4-4104-96ae-baa08a11bbde"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b594ab-9d88-4e98-bdf5-48799910358a"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8f5caae-ea06-4fdd-a0f8-b6aa67aebe74}" ma:internalName="TaxCatchAll" ma:showField="CatchAllData" ma:web="85b594ab-9d88-4e98-bdf5-4879991035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5b594ab-9d88-4e98-bdf5-48799910358a" xsi:nil="true"/>
    <lcf76f155ced4ddcb4097134ff3c332f xmlns="20d1b514-f229-43fa-8752-0032a1b0613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5E84151-8349-48BC-BAE3-25EB2482515F}"/>
</file>

<file path=customXml/itemProps2.xml><?xml version="1.0" encoding="utf-8"?>
<ds:datastoreItem xmlns:ds="http://schemas.openxmlformats.org/officeDocument/2006/customXml" ds:itemID="{F848A07C-DCCD-4E68-93C0-87E3D8759926}"/>
</file>

<file path=customXml/itemProps3.xml><?xml version="1.0" encoding="utf-8"?>
<ds:datastoreItem xmlns:ds="http://schemas.openxmlformats.org/officeDocument/2006/customXml" ds:itemID="{EF5B191F-2A90-470E-82F0-2BC125D46CA8}"/>
</file>

<file path=docProps/app.xml><?xml version="1.0" encoding="utf-8"?>
<Properties xmlns="http://schemas.openxmlformats.org/officeDocument/2006/extended-properties" xmlns:vt="http://schemas.openxmlformats.org/officeDocument/2006/docPropsVTypes">
  <TotalTime>917</TotalTime>
  <Words>1085</Words>
  <Application>Microsoft Office PowerPoint</Application>
  <PresentationFormat>On-screen Show (4:3)</PresentationFormat>
  <Paragraphs>56</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Hodgson Academy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Paul Egan</cp:lastModifiedBy>
  <cp:revision>103</cp:revision>
  <cp:lastPrinted>2018-02-22T08:24:53Z</cp:lastPrinted>
  <dcterms:created xsi:type="dcterms:W3CDTF">2015-05-14T06:37:39Z</dcterms:created>
  <dcterms:modified xsi:type="dcterms:W3CDTF">2018-02-27T12:40:44Z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0x0101006FC44F459C87604F9A9572810BE85357</vt:lpwstr>
  </property>
</Properties>
</file>