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9" r:id="rId2"/>
    <p:sldId id="270" r:id="rId3"/>
  </p:sldIdLst>
  <p:sldSz cx="9144000" cy="6858000" type="screen4x3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notesMaster" Target="notesMasters/notesMaster1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1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E6ADE2-A71F-4B8D-9FC4-6E20B7A32409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1" y="4691063"/>
            <a:ext cx="5438775" cy="4443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BBA9A6-B8BE-49CF-8876-5FEB657E49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4998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904BE-630D-471F-825E-40541D707260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AAAD2-45EF-4A4B-8B7B-0495C62B86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8105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904BE-630D-471F-825E-40541D707260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AAAD2-45EF-4A4B-8B7B-0495C62B86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5240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904BE-630D-471F-825E-40541D707260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AAAD2-45EF-4A4B-8B7B-0495C62B86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5316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904BE-630D-471F-825E-40541D707260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AAAD2-45EF-4A4B-8B7B-0495C62B86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008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904BE-630D-471F-825E-40541D707260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AAAD2-45EF-4A4B-8B7B-0495C62B86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6922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904BE-630D-471F-825E-40541D707260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AAAD2-45EF-4A4B-8B7B-0495C62B86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9222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904BE-630D-471F-825E-40541D707260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AAAD2-45EF-4A4B-8B7B-0495C62B86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0576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904BE-630D-471F-825E-40541D707260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AAAD2-45EF-4A4B-8B7B-0495C62B86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979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904BE-630D-471F-825E-40541D707260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AAAD2-45EF-4A4B-8B7B-0495C62B86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1892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904BE-630D-471F-825E-40541D707260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AAAD2-45EF-4A4B-8B7B-0495C62B86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6734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904BE-630D-471F-825E-40541D707260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AAAD2-45EF-4A4B-8B7B-0495C62B86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883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904BE-630D-471F-825E-40541D707260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7AAAD2-45EF-4A4B-8B7B-0495C62B86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1715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74182" y="2666597"/>
            <a:ext cx="18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/>
              <a:t>Circulatory, Aerobic and Anaerobic Systems</a:t>
            </a:r>
            <a:endParaRPr lang="en-GB" sz="1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56157" y="178187"/>
            <a:ext cx="35237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/>
              <a:t>Heart as a Double Pump: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800" dirty="0" smtClean="0"/>
              <a:t>Left side pumps oxygenated blood to the body (cells and working muscles)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800" dirty="0" smtClean="0"/>
              <a:t>Right side pumps deoxygenated blood to the lungs.</a:t>
            </a:r>
            <a:endParaRPr lang="en-GB" sz="800" dirty="0"/>
          </a:p>
        </p:txBody>
      </p:sp>
      <p:sp>
        <p:nvSpPr>
          <p:cNvPr id="7" name="TextBox 6"/>
          <p:cNvSpPr txBox="1"/>
          <p:nvPr/>
        </p:nvSpPr>
        <p:spPr>
          <a:xfrm>
            <a:off x="38128" y="692636"/>
            <a:ext cx="4715237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 smtClean="0"/>
              <a:t>Terms:</a:t>
            </a:r>
          </a:p>
          <a:p>
            <a:pPr marL="457200" indent="-457200">
              <a:buAutoNum type="arabicParenR"/>
            </a:pPr>
            <a:r>
              <a:rPr lang="en-GB" sz="800" dirty="0" smtClean="0"/>
              <a:t>Heart rate - beats per minute</a:t>
            </a:r>
          </a:p>
          <a:p>
            <a:pPr marL="457200" indent="-457200">
              <a:buAutoNum type="arabicParenR"/>
            </a:pPr>
            <a:r>
              <a:rPr lang="en-GB" sz="800" dirty="0" smtClean="0"/>
              <a:t>Stroke volume – blood pumped out per beat</a:t>
            </a:r>
          </a:p>
          <a:p>
            <a:pPr marL="457200" indent="-457200">
              <a:buAutoNum type="arabicParenR"/>
            </a:pPr>
            <a:r>
              <a:rPr lang="en-GB" sz="800" dirty="0" smtClean="0"/>
              <a:t>Cardiac output = stroke volume x heart rate – amount of blood pumped out per minute</a:t>
            </a:r>
          </a:p>
          <a:p>
            <a:pPr marL="457200" indent="-457200">
              <a:buAutoNum type="arabicParenR"/>
            </a:pPr>
            <a:r>
              <a:rPr lang="en-GB" sz="800" dirty="0" smtClean="0"/>
              <a:t>Maximum heart rate – 220 – age</a:t>
            </a:r>
          </a:p>
          <a:p>
            <a:pPr marL="457200" indent="-457200">
              <a:buAutoNum type="arabicParenR"/>
            </a:pPr>
            <a:r>
              <a:rPr lang="en-GB" sz="800" dirty="0" smtClean="0"/>
              <a:t>Resting heart rate – lowest possible heart rate when you are inactive</a:t>
            </a:r>
          </a:p>
          <a:p>
            <a:pPr marL="457200" indent="-457200">
              <a:buAutoNum type="arabicParenR"/>
            </a:pPr>
            <a:r>
              <a:rPr lang="en-GB" sz="800" dirty="0" smtClean="0"/>
              <a:t>Recovery rate – time taken for heart rate to get back to normal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07904" y="30545"/>
            <a:ext cx="16561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 smtClean="0"/>
              <a:t>Blood Pressure:</a:t>
            </a:r>
          </a:p>
          <a:p>
            <a:pPr marL="285750" indent="-171450">
              <a:buFont typeface="Arial" pitchFamily="34" charset="0"/>
              <a:buChar char="•"/>
            </a:pPr>
            <a:r>
              <a:rPr lang="en-GB" sz="700" dirty="0" smtClean="0"/>
              <a:t>The force exerted by circulating blood on the walls of the blood vessels. </a:t>
            </a:r>
          </a:p>
          <a:p>
            <a:pPr marL="285750" indent="-171450">
              <a:buFont typeface="Arial" pitchFamily="34" charset="0"/>
              <a:buChar char="•"/>
            </a:pPr>
            <a:r>
              <a:rPr lang="en-GB" sz="700" dirty="0" smtClean="0"/>
              <a:t>Systolic = when the heart contracts (beats) </a:t>
            </a:r>
          </a:p>
          <a:p>
            <a:pPr marL="285750" indent="-171450">
              <a:buFont typeface="Arial" pitchFamily="34" charset="0"/>
              <a:buChar char="•"/>
            </a:pPr>
            <a:r>
              <a:rPr lang="en-GB" sz="700" dirty="0" smtClean="0"/>
              <a:t>Diastolic = in between heart beats when the heart is relaxed.</a:t>
            </a:r>
          </a:p>
          <a:p>
            <a:pPr marL="114300"/>
            <a:endParaRPr lang="en-GB" sz="700" dirty="0"/>
          </a:p>
          <a:p>
            <a:pPr marL="114300" algn="ctr"/>
            <a:r>
              <a:rPr lang="en-GB" sz="700" u="sng" dirty="0" smtClean="0"/>
              <a:t>Systolic</a:t>
            </a:r>
          </a:p>
          <a:p>
            <a:pPr marL="114300" algn="ctr"/>
            <a:r>
              <a:rPr lang="en-GB" sz="700" dirty="0" smtClean="0"/>
              <a:t>Diastolic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92874" y="388567"/>
            <a:ext cx="3687366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 smtClean="0"/>
              <a:t>Arteries: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800" dirty="0" smtClean="0"/>
              <a:t>Carry  blood away from the heart.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800" dirty="0" smtClean="0"/>
              <a:t>Most arteries carry oxygenated blood (oxygen rich).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800" dirty="0" smtClean="0"/>
              <a:t>Thick walls to withstand the high blood pressure.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800" dirty="0" smtClean="0"/>
              <a:t>Small / narrow lumen so that the blood is forced around the body at a high pressure.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800" dirty="0" smtClean="0"/>
              <a:t>Strong elastic walls that can easily increase and decrease in diameter.</a:t>
            </a:r>
            <a:endParaRPr lang="en-GB" sz="800" dirty="0"/>
          </a:p>
        </p:txBody>
      </p:sp>
      <p:sp>
        <p:nvSpPr>
          <p:cNvPr id="18" name="TextBox 17"/>
          <p:cNvSpPr txBox="1"/>
          <p:nvPr/>
        </p:nvSpPr>
        <p:spPr>
          <a:xfrm>
            <a:off x="5364088" y="1634600"/>
            <a:ext cx="507605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 smtClean="0"/>
              <a:t>Veins: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800" dirty="0" smtClean="0"/>
              <a:t>Veins carry blood towards the heart.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800" dirty="0" smtClean="0"/>
              <a:t>Most veins carry deoxygenated blood (carbon dioxide rich).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800" dirty="0" smtClean="0"/>
              <a:t>Thinner walls than arteries as the blood is pumped through at a low pressure.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800" dirty="0" smtClean="0"/>
              <a:t>Due to the low pressure veins contain valves to prevent the backflow of blood.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800" dirty="0" smtClean="0"/>
              <a:t>They also have a large lumen to allow more blood to pass through them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49247" y="2804733"/>
            <a:ext cx="3579862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 smtClean="0"/>
              <a:t>Capillaries: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800" dirty="0" smtClean="0"/>
              <a:t>In Capillaries  gaseous exchange takes place.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800" dirty="0" smtClean="0"/>
              <a:t>Capillaries are one cell thick to enable substances to enter and  leave the blood stream (allows rapid diffusion).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800" dirty="0" smtClean="0"/>
              <a:t>Capillaries surround our alveoli and body tissues (e.g. muscles) to allow gaseous exchange to take place (the exchange of oxygen and carbon-dioxide).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800" dirty="0" smtClean="0"/>
              <a:t>Huge network throughout the body linking arteries and veins (large surface area for gaseous exchange to take place).</a:t>
            </a:r>
            <a:endParaRPr lang="en-GB" sz="800" dirty="0"/>
          </a:p>
        </p:txBody>
      </p:sp>
      <p:sp>
        <p:nvSpPr>
          <p:cNvPr id="20" name="TextBox 19"/>
          <p:cNvSpPr txBox="1"/>
          <p:nvPr/>
        </p:nvSpPr>
        <p:spPr>
          <a:xfrm>
            <a:off x="3965451" y="1414610"/>
            <a:ext cx="1296143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Red Blood Cells: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700" dirty="0" smtClean="0"/>
              <a:t>Carry oxygen around the body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700" dirty="0" smtClean="0"/>
              <a:t>Produced in the bone marrow of our long bones.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700" dirty="0" smtClean="0"/>
              <a:t>Contain haemoglobin to which the oxygen attaches to create </a:t>
            </a:r>
            <a:r>
              <a:rPr lang="en-GB" sz="700" dirty="0" err="1" smtClean="0"/>
              <a:t>oxyhaemoglobin</a:t>
            </a:r>
            <a:endParaRPr lang="en-GB" sz="700" dirty="0"/>
          </a:p>
        </p:txBody>
      </p:sp>
      <p:sp>
        <p:nvSpPr>
          <p:cNvPr id="2" name="TextBox 1"/>
          <p:cNvSpPr txBox="1"/>
          <p:nvPr/>
        </p:nvSpPr>
        <p:spPr>
          <a:xfrm>
            <a:off x="19064" y="1705224"/>
            <a:ext cx="39654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dirty="0" smtClean="0"/>
              <a:t>Exam examples:</a:t>
            </a:r>
          </a:p>
          <a:p>
            <a:r>
              <a:rPr lang="en-GB" sz="700" dirty="0" smtClean="0"/>
              <a:t>Explain </a:t>
            </a:r>
            <a:r>
              <a:rPr lang="en-GB" sz="700" dirty="0"/>
              <a:t>why it is important that </a:t>
            </a:r>
            <a:r>
              <a:rPr lang="en-GB" sz="700" dirty="0" smtClean="0"/>
              <a:t>a performers heart </a:t>
            </a:r>
            <a:r>
              <a:rPr lang="en-GB" sz="700" dirty="0"/>
              <a:t>rate </a:t>
            </a:r>
            <a:r>
              <a:rPr lang="en-GB" sz="700" dirty="0" smtClean="0"/>
              <a:t>increases during exercise?</a:t>
            </a:r>
            <a:endParaRPr lang="en-GB" sz="700" dirty="0"/>
          </a:p>
          <a:p>
            <a:pPr marL="171450" indent="-171450">
              <a:buFont typeface="Arial" pitchFamily="34" charset="0"/>
              <a:buChar char="•"/>
            </a:pPr>
            <a:r>
              <a:rPr lang="en-GB" sz="700" dirty="0"/>
              <a:t>Need oxygen for muscles due to exercise/ need to get O2 to the working </a:t>
            </a:r>
            <a:r>
              <a:rPr lang="en-GB" sz="700" dirty="0" smtClean="0"/>
              <a:t>muscles quicker to sustain performance.</a:t>
            </a:r>
            <a:r>
              <a:rPr lang="en-GB" sz="700" dirty="0"/>
              <a:t>	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700" dirty="0" smtClean="0"/>
              <a:t>More CO2 is produced by the muscles and this needs to be removed.</a:t>
            </a:r>
          </a:p>
          <a:p>
            <a:endParaRPr lang="en-GB" sz="700" dirty="0" smtClean="0"/>
          </a:p>
          <a:p>
            <a:r>
              <a:rPr lang="en-GB" sz="700" dirty="0" smtClean="0"/>
              <a:t>Explain </a:t>
            </a:r>
            <a:r>
              <a:rPr lang="en-GB" sz="700" dirty="0"/>
              <a:t>why resting heart rate is lower than recovery heart </a:t>
            </a:r>
            <a:r>
              <a:rPr lang="en-GB" sz="700" dirty="0" smtClean="0"/>
              <a:t>rate?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700" dirty="0" smtClean="0"/>
              <a:t>Resting </a:t>
            </a:r>
            <a:r>
              <a:rPr lang="en-GB" sz="700" dirty="0"/>
              <a:t>heart rate is lower because this is the heart rate whilst the individual is inactive (1) </a:t>
            </a:r>
            <a:endParaRPr lang="en-GB" sz="700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en-GB" sz="700" dirty="0" smtClean="0"/>
              <a:t>At </a:t>
            </a:r>
            <a:r>
              <a:rPr lang="en-GB" sz="700" dirty="0"/>
              <a:t>rest the body has its lowest demand on the circulatory system/lower demand for oxygen/less blood flow/less CO2 (1)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700" dirty="0"/>
              <a:t>recovery heart rate is higher as the body needs increased blood flow/ more oxygen to recuperate after exercise/pay back oxygen debt </a:t>
            </a:r>
            <a:r>
              <a:rPr lang="en-GB" sz="700" b="1" dirty="0"/>
              <a:t>(1) </a:t>
            </a:r>
            <a:r>
              <a:rPr lang="en-GB" sz="1100" dirty="0"/>
              <a:t>	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6661" y="3120203"/>
            <a:ext cx="357986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 smtClean="0"/>
              <a:t>Structure of the Heart: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800" dirty="0" smtClean="0"/>
              <a:t>Left / Right Atriums – Upper Chambers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800" dirty="0" smtClean="0"/>
              <a:t>Left / Right Ventricles – Lower Chambers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800" dirty="0" smtClean="0"/>
              <a:t>The heart contains valves to prevent the backflow of blood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800" dirty="0" smtClean="0"/>
              <a:t>Vena Cava – Vein that brings deoxygenated blood back to the right side of the heart.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800" dirty="0" smtClean="0"/>
              <a:t>Aorta – Artery that takes oxygenated blood from the left side of the heart to the body tissues / cells.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800" dirty="0" smtClean="0"/>
              <a:t>Pulmonary Artery – only artery in the body that carries deoxygenated blood. This artery takes the blood from the right side of the heart to the lungs.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800" dirty="0" smtClean="0"/>
              <a:t>Pulmonary Vein – only vein in the body that carries oxygenated blood. This vein takes blood from the lungs and returns it to the left side of the heart.</a:t>
            </a:r>
            <a:endParaRPr lang="en-GB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6678" y="4780273"/>
            <a:ext cx="4860033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/>
              <a:t>Pathway of Blood Around the Body: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900" dirty="0" smtClean="0"/>
              <a:t>Deoxygenated blood from the right atrium passes through valves into the right ventricle. The valves prevent the blood from returning to the atrium.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900" dirty="0" smtClean="0"/>
              <a:t>The deoxygenated blood is then sent from the right ventricle to the lungs via the pulmonary artery.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900" dirty="0" smtClean="0"/>
              <a:t>At the lungs gaseous exchange takes place in capillaries around the alveoli. Carbon-dioxide is passed from the blood stream into the alveoli in exchange for oxygen.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900" dirty="0" smtClean="0"/>
              <a:t>The now oxygenated blood is taken back to the left atrium via the pulmonary vein.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900" dirty="0" smtClean="0"/>
              <a:t>The oxygenated blood then passes from the left atrium to the left ventricle.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900" dirty="0" smtClean="0"/>
              <a:t>From the left ventricle the oxygenated blood is sent around the body  at high pressure through the aorta.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900" dirty="0" smtClean="0"/>
              <a:t>At the body gaseous exchange takes place again. This time oxygen is taken from the red blood cells and passed to the body tissues in exchange for carbon-dioxide.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900" dirty="0" smtClean="0"/>
              <a:t>The deoxygenated blood is taken back to the right atrium at low pressure by the vena cava.</a:t>
            </a:r>
            <a:endParaRPr lang="en-GB" sz="900" dirty="0"/>
          </a:p>
        </p:txBody>
      </p:sp>
      <p:sp>
        <p:nvSpPr>
          <p:cNvPr id="27" name="TextBox 26"/>
          <p:cNvSpPr txBox="1"/>
          <p:nvPr/>
        </p:nvSpPr>
        <p:spPr>
          <a:xfrm>
            <a:off x="3738804" y="3444385"/>
            <a:ext cx="17104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b="1" u="sng" dirty="0" smtClean="0"/>
              <a:t>Cardiac Cycle</a:t>
            </a:r>
          </a:p>
          <a:p>
            <a:pPr algn="ctr"/>
            <a:r>
              <a:rPr lang="en-GB" sz="800" dirty="0" smtClean="0"/>
              <a:t>Two phases:</a:t>
            </a:r>
          </a:p>
          <a:p>
            <a:r>
              <a:rPr lang="en-GB" sz="800" b="1" dirty="0" smtClean="0"/>
              <a:t>Diastole Phase </a:t>
            </a:r>
            <a:r>
              <a:rPr lang="en-GB" sz="800" dirty="0" smtClean="0"/>
              <a:t>– When the heart relaxes and fills with blood</a:t>
            </a:r>
          </a:p>
          <a:p>
            <a:r>
              <a:rPr lang="en-GB" sz="800" b="1" dirty="0" smtClean="0"/>
              <a:t>Systole Phase </a:t>
            </a:r>
            <a:r>
              <a:rPr lang="en-GB" sz="800" dirty="0" smtClean="0"/>
              <a:t>– When the heart contracts and sends blood out of it. </a:t>
            </a:r>
            <a:endParaRPr lang="en-GB" sz="400" dirty="0"/>
          </a:p>
        </p:txBody>
      </p:sp>
      <p:sp>
        <p:nvSpPr>
          <p:cNvPr id="28" name="TextBox 27"/>
          <p:cNvSpPr txBox="1"/>
          <p:nvPr/>
        </p:nvSpPr>
        <p:spPr>
          <a:xfrm>
            <a:off x="5332040" y="4221088"/>
            <a:ext cx="357986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/>
              <a:t>Vasoconstriction / Vasodilation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smtClean="0"/>
              <a:t>Vasoconstriction and vasodilation work together to cause ‘blood shunting’ (the redistribution of blood around the body).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smtClean="0"/>
              <a:t>Vasoconstriction is reducing the diameter of small arteries, so by reducing the blood flow to certain parts of the body.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smtClean="0"/>
              <a:t>Vasodilation is increasing the diameter of small arteries to increase blood flow to certain parts of the body.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smtClean="0"/>
              <a:t>This occurs during exercise. Vasoconstriction reduces blood flow to parts of the body not needed during exercise e.g. bladder / stomach, and that blood is redistributed to the muscles that are being used in the activity.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smtClean="0"/>
              <a:t>Vasodilation occurs around the muscles so that more blood, carrying oxygen, can get to the muscles to create more energy. This will allow a performer to  perform for longer and maintain their standard </a:t>
            </a:r>
            <a:r>
              <a:rPr lang="en-GB" sz="1000" smtClean="0"/>
              <a:t>of play.</a:t>
            </a:r>
            <a:endParaRPr lang="en-GB" sz="600" dirty="0"/>
          </a:p>
        </p:txBody>
      </p:sp>
    </p:spTree>
    <p:extLst>
      <p:ext uri="{BB962C8B-B14F-4D97-AF65-F5344CB8AC3E}">
        <p14:creationId xmlns:p14="http://schemas.microsoft.com/office/powerpoint/2010/main" val="182246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116632"/>
            <a:ext cx="35798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/>
              <a:t>Aerobic Respiration / Exercise: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smtClean="0"/>
              <a:t>Creating energy with the presence of oxygen.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/>
              <a:t>Occurs at low to moderate levels of exertion, where the performer usually performers for a long period of time.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600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40895"/>
            <a:ext cx="4460726" cy="85102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251520" y="1155748"/>
            <a:ext cx="3579862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/>
              <a:t>Anaerobic Respiration / Exercise: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smtClean="0"/>
              <a:t>Creating energy without the presence of oxygen.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smtClean="0"/>
              <a:t>Occurs during high intensity activities, but can  only be sustained for a short period of time.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smtClean="0"/>
              <a:t>Due to the glucose only being partly broken down, lactic acid is produced. Lactic acid causes fatigue to occur in muscles causing the performer to slow down and eventually stop.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/>
              <a:t>The build up of lactic acid causes fatigue and results in OXYGEN DEBT, </a:t>
            </a:r>
            <a:r>
              <a:rPr lang="en-GB" sz="1000" u="sng" dirty="0"/>
              <a:t>a state in which the body needs more oxygen than it can provide</a:t>
            </a:r>
            <a:r>
              <a:rPr lang="en-GB" sz="1000" u="sng" dirty="0" smtClean="0"/>
              <a:t>. (temporary oxygen shortage in the body due to strenuous exercise).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u="sng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/>
              <a:t>Excess post-exercise oxygen consumption (EPOC) is maintaining an increased rate of oxygen intake after the anaerobic exercise.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smtClean="0"/>
              <a:t>This </a:t>
            </a:r>
            <a:r>
              <a:rPr lang="en-GB" sz="1000" dirty="0"/>
              <a:t>allows the performer to repay the oxygen debt created</a:t>
            </a:r>
            <a:r>
              <a:rPr lang="en-GB" sz="1000" dirty="0" smtClean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/>
          </a:p>
          <a:p>
            <a:r>
              <a:rPr lang="en-GB" sz="1000" b="1" u="sng" dirty="0" smtClean="0"/>
              <a:t>Recovering from Anaerobic Exercise </a:t>
            </a:r>
          </a:p>
          <a:p>
            <a:endParaRPr lang="en-GB" sz="900" b="1" u="sng" dirty="0" smtClean="0"/>
          </a:p>
          <a:p>
            <a:r>
              <a:rPr lang="en-GB" sz="900" b="1" u="sng" dirty="0" smtClean="0"/>
              <a:t>Cool </a:t>
            </a:r>
            <a:r>
              <a:rPr lang="en-GB" sz="900" b="1" u="sng" dirty="0"/>
              <a:t>Down: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/>
              <a:t>Maintain elevated breathing / respiratory </a:t>
            </a:r>
            <a:r>
              <a:rPr lang="en-GB" sz="900" dirty="0" smtClean="0"/>
              <a:t>rate and heart rate (EPOC) to maintain blood flow around the body. This allows </a:t>
            </a:r>
            <a:r>
              <a:rPr lang="en-GB" sz="900" dirty="0"/>
              <a:t>the body to remove all the lactic acid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/>
              <a:t>Stretching,  </a:t>
            </a:r>
            <a:r>
              <a:rPr lang="en-GB" sz="900" dirty="0"/>
              <a:t>Ice Baths / </a:t>
            </a:r>
            <a:r>
              <a:rPr lang="en-GB" sz="900" dirty="0" smtClean="0"/>
              <a:t>Massage to prevent </a:t>
            </a:r>
            <a:r>
              <a:rPr lang="en-GB" sz="900" dirty="0"/>
              <a:t>of </a:t>
            </a:r>
            <a:r>
              <a:rPr lang="en-GB" sz="900" u="sng" dirty="0"/>
              <a:t>delayed onset of muscle soreness</a:t>
            </a:r>
            <a:r>
              <a:rPr lang="en-GB" sz="900" dirty="0"/>
              <a:t> (DOMS). This is when the muscles get sore and stiff several hours after exercise.</a:t>
            </a:r>
          </a:p>
          <a:p>
            <a:endParaRPr lang="en-GB" sz="1000" b="1" u="sng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600" dirty="0"/>
          </a:p>
        </p:txBody>
      </p:sp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210821"/>
            <a:ext cx="3488659" cy="11357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28766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C44F459C87604F9A9572810BE85357" ma:contentTypeVersion="12" ma:contentTypeDescription="Create a new document." ma:contentTypeScope="" ma:versionID="74680c9d4a4bfb9d05f546411829a88b">
  <xsd:schema xmlns:xsd="http://www.w3.org/2001/XMLSchema" xmlns:xs="http://www.w3.org/2001/XMLSchema" xmlns:p="http://schemas.microsoft.com/office/2006/metadata/properties" xmlns:ns2="20d1b514-f229-43fa-8752-0032a1b0613c" xmlns:ns3="85b594ab-9d88-4e98-bdf5-48799910358a" targetNamespace="http://schemas.microsoft.com/office/2006/metadata/properties" ma:root="true" ma:fieldsID="59684977595b47a425feb18d4a61deb0" ns2:_="" ns3:_="">
    <xsd:import namespace="20d1b514-f229-43fa-8752-0032a1b0613c"/>
    <xsd:import namespace="85b594ab-9d88-4e98-bdf5-4879991035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d1b514-f229-43fa-8752-0032a1b061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d47d8a9f-44b4-4104-96ae-baa08a11bbd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b594ab-9d88-4e98-bdf5-48799910358a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98f5caae-ea06-4fdd-a0f8-b6aa67aebe74}" ma:internalName="TaxCatchAll" ma:showField="CatchAllData" ma:web="85b594ab-9d88-4e98-bdf5-4879991035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5b594ab-9d88-4e98-bdf5-48799910358a" xsi:nil="true"/>
    <lcf76f155ced4ddcb4097134ff3c332f xmlns="20d1b514-f229-43fa-8752-0032a1b0613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0543445-3E4F-404E-B76F-2E33564E0458}"/>
</file>

<file path=customXml/itemProps2.xml><?xml version="1.0" encoding="utf-8"?>
<ds:datastoreItem xmlns:ds="http://schemas.openxmlformats.org/officeDocument/2006/customXml" ds:itemID="{DF690C94-E2A6-4B3F-AFFA-78324CB6BF83}"/>
</file>

<file path=customXml/itemProps3.xml><?xml version="1.0" encoding="utf-8"?>
<ds:datastoreItem xmlns:ds="http://schemas.openxmlformats.org/officeDocument/2006/customXml" ds:itemID="{EA72B491-2135-43A9-A546-D51DC54D8AC5}"/>
</file>

<file path=docProps/app.xml><?xml version="1.0" encoding="utf-8"?>
<Properties xmlns="http://schemas.openxmlformats.org/officeDocument/2006/extended-properties" xmlns:vt="http://schemas.openxmlformats.org/officeDocument/2006/docPropsVTypes">
  <TotalTime>917</TotalTime>
  <Words>1114</Words>
  <Application>Microsoft Office PowerPoint</Application>
  <PresentationFormat>On-screen Show (4:3)</PresentationFormat>
  <Paragraphs>95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Company>Hodgson Academy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Paul Egan</cp:lastModifiedBy>
  <cp:revision>103</cp:revision>
  <cp:lastPrinted>2018-02-22T08:24:53Z</cp:lastPrinted>
  <dcterms:created xsi:type="dcterms:W3CDTF">2015-05-14T06:37:39Z</dcterms:created>
  <dcterms:modified xsi:type="dcterms:W3CDTF">2018-02-27T12:41:41Z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0x0101006FC44F459C87604F9A9572810BE85357</vt:lpwstr>
  </property>
</Properties>
</file>