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7.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8.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9.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10.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2" r:id="rId2"/>
    <p:sldMasterId id="2147483685" r:id="rId3"/>
    <p:sldMasterId id="2147483688" r:id="rId4"/>
    <p:sldMasterId id="2147483691" r:id="rId5"/>
    <p:sldMasterId id="2147483694" r:id="rId6"/>
    <p:sldMasterId id="2147483703" r:id="rId7"/>
    <p:sldMasterId id="2147483706" r:id="rId8"/>
    <p:sldMasterId id="2147483709" r:id="rId9"/>
    <p:sldMasterId id="2147483712" r:id="rId10"/>
    <p:sldMasterId id="2147483715" r:id="rId11"/>
  </p:sldMasterIdLst>
  <p:notesMasterIdLst>
    <p:notesMasterId r:id="rId44"/>
  </p:notesMasterIdLst>
  <p:sldIdLst>
    <p:sldId id="311" r:id="rId12"/>
    <p:sldId id="313" r:id="rId13"/>
    <p:sldId id="314" r:id="rId14"/>
    <p:sldId id="268" r:id="rId15"/>
    <p:sldId id="316" r:id="rId16"/>
    <p:sldId id="317" r:id="rId17"/>
    <p:sldId id="271" r:id="rId18"/>
    <p:sldId id="318" r:id="rId19"/>
    <p:sldId id="319" r:id="rId20"/>
    <p:sldId id="274" r:id="rId21"/>
    <p:sldId id="320" r:id="rId22"/>
    <p:sldId id="321" r:id="rId23"/>
    <p:sldId id="278" r:id="rId24"/>
    <p:sldId id="322" r:id="rId25"/>
    <p:sldId id="323" r:id="rId26"/>
    <p:sldId id="263" r:id="rId27"/>
    <p:sldId id="324" r:id="rId28"/>
    <p:sldId id="325" r:id="rId29"/>
    <p:sldId id="288" r:id="rId30"/>
    <p:sldId id="330" r:id="rId31"/>
    <p:sldId id="291" r:id="rId32"/>
    <p:sldId id="332" r:id="rId33"/>
    <p:sldId id="333" r:id="rId34"/>
    <p:sldId id="295" r:id="rId35"/>
    <p:sldId id="334" r:id="rId36"/>
    <p:sldId id="336" r:id="rId37"/>
    <p:sldId id="300" r:id="rId38"/>
    <p:sldId id="337" r:id="rId39"/>
    <p:sldId id="338" r:id="rId40"/>
    <p:sldId id="301" r:id="rId41"/>
    <p:sldId id="339" r:id="rId42"/>
    <p:sldId id="340" r:id="rId43"/>
  </p:sldIdLst>
  <p:sldSz cx="9906000" cy="6858000" type="A4"/>
  <p:notesSz cx="688181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 Hillyard" initials="DH" lastIdx="2" clrIdx="0">
    <p:extLst>
      <p:ext uri="{19B8F6BF-5375-455C-9EA6-DF929625EA0E}">
        <p15:presenceInfo xmlns:p15="http://schemas.microsoft.com/office/powerpoint/2012/main" userId="S-1-5-21-1520834447-1259991464-1277087124-118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66CCFF"/>
    <a:srgbClr val="CCECFF"/>
    <a:srgbClr val="99CCFF"/>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90" autoAdjust="0"/>
    <p:restoredTop sz="90844" autoAdjust="0"/>
  </p:normalViewPr>
  <p:slideViewPr>
    <p:cSldViewPr snapToGrid="0">
      <p:cViewPr varScale="1">
        <p:scale>
          <a:sx n="94" d="100"/>
          <a:sy n="94" d="100"/>
        </p:scale>
        <p:origin x="1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commentAuthors" Target="commentAuthors.xml"/><Relationship Id="rId53" Type="http://schemas.openxmlformats.org/officeDocument/2006/relationships/customXml" Target="../customXml/item3.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notesMaster" Target="notesMasters/notesMaster1.xml"/><Relationship Id="rId52" Type="http://schemas.openxmlformats.org/officeDocument/2006/relationships/customXml" Target="../customXml/item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customXml" Target="../customXml/item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presProps" Target="presProps.xml"/><Relationship Id="rId20" Type="http://schemas.openxmlformats.org/officeDocument/2006/relationships/slide" Target="slides/slide9.xml"/><Relationship Id="rId41" Type="http://schemas.openxmlformats.org/officeDocument/2006/relationships/slide" Target="slides/slide3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Nachman  (CCHSG)" userId="fc7316e1-ed64-4d9d-9beb-097625b6b8af" providerId="ADAL" clId="{CDEE511B-9E38-45FD-9523-AF64784A393E}"/>
    <pc:docChg chg="modSld">
      <pc:chgData name="CNachman  (CCHSG)" userId="fc7316e1-ed64-4d9d-9beb-097625b6b8af" providerId="ADAL" clId="{CDEE511B-9E38-45FD-9523-AF64784A393E}" dt="2022-04-12T11:14:50.962" v="1" actId="20577"/>
      <pc:docMkLst>
        <pc:docMk/>
      </pc:docMkLst>
      <pc:sldChg chg="modSp mod">
        <pc:chgData name="CNachman  (CCHSG)" userId="fc7316e1-ed64-4d9d-9beb-097625b6b8af" providerId="ADAL" clId="{CDEE511B-9E38-45FD-9523-AF64784A393E}" dt="2022-04-12T11:14:50.962" v="1" actId="20577"/>
        <pc:sldMkLst>
          <pc:docMk/>
          <pc:sldMk cId="1502698264" sldId="316"/>
        </pc:sldMkLst>
        <pc:graphicFrameChg chg="modGraphic">
          <ac:chgData name="CNachman  (CCHSG)" userId="fc7316e1-ed64-4d9d-9beb-097625b6b8af" providerId="ADAL" clId="{CDEE511B-9E38-45FD-9523-AF64784A393E}" dt="2022-04-12T11:14:50.962" v="1" actId="20577"/>
          <ac:graphicFrameMkLst>
            <pc:docMk/>
            <pc:sldMk cId="1502698264" sldId="316"/>
            <ac:graphicFrameMk id="6" creationId="{4F4C9FD1-09B7-4491-BD86-8E73270BD6D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1879"/>
          </a:xfrm>
          <a:prstGeom prst="rect">
            <a:avLst/>
          </a:prstGeom>
        </p:spPr>
        <p:txBody>
          <a:bodyPr vert="horz" lIns="96478" tIns="48239" rIns="96478" bIns="48239" rtlCol="0"/>
          <a:lstStyle>
            <a:lvl1pPr algn="l">
              <a:defRPr sz="1300"/>
            </a:lvl1pPr>
          </a:lstStyle>
          <a:p>
            <a:endParaRPr lang="en-GB"/>
          </a:p>
        </p:txBody>
      </p:sp>
      <p:sp>
        <p:nvSpPr>
          <p:cNvPr id="3" name="Date Placeholder 2"/>
          <p:cNvSpPr>
            <a:spLocks noGrp="1"/>
          </p:cNvSpPr>
          <p:nvPr>
            <p:ph type="dt" idx="1"/>
          </p:nvPr>
        </p:nvSpPr>
        <p:spPr>
          <a:xfrm>
            <a:off x="3898102" y="0"/>
            <a:ext cx="2982119" cy="501879"/>
          </a:xfrm>
          <a:prstGeom prst="rect">
            <a:avLst/>
          </a:prstGeom>
        </p:spPr>
        <p:txBody>
          <a:bodyPr vert="horz" lIns="96478" tIns="48239" rIns="96478" bIns="48239" rtlCol="0"/>
          <a:lstStyle>
            <a:lvl1pPr algn="r">
              <a:defRPr sz="1300"/>
            </a:lvl1pPr>
          </a:lstStyle>
          <a:p>
            <a:fld id="{AD77D6DC-BEB4-4DF1-8B14-54F62FBE8DAC}" type="datetimeFigureOut">
              <a:rPr lang="en-GB" smtClean="0"/>
              <a:t>12/04/2022</a:t>
            </a:fld>
            <a:endParaRPr lang="en-GB"/>
          </a:p>
        </p:txBody>
      </p:sp>
      <p:sp>
        <p:nvSpPr>
          <p:cNvPr id="4" name="Slide Image Placeholder 3"/>
          <p:cNvSpPr>
            <a:spLocks noGrp="1" noRot="1" noChangeAspect="1"/>
          </p:cNvSpPr>
          <p:nvPr>
            <p:ph type="sldImg" idx="2"/>
          </p:nvPr>
        </p:nvSpPr>
        <p:spPr>
          <a:xfrm>
            <a:off x="1004888" y="1250950"/>
            <a:ext cx="4872037" cy="3375025"/>
          </a:xfrm>
          <a:prstGeom prst="rect">
            <a:avLst/>
          </a:prstGeom>
          <a:noFill/>
          <a:ln w="12700">
            <a:solidFill>
              <a:prstClr val="black"/>
            </a:solidFill>
          </a:ln>
        </p:spPr>
        <p:txBody>
          <a:bodyPr vert="horz" lIns="96478" tIns="48239" rIns="96478" bIns="48239" rtlCol="0" anchor="ctr"/>
          <a:lstStyle/>
          <a:p>
            <a:endParaRPr lang="en-GB"/>
          </a:p>
        </p:txBody>
      </p:sp>
      <p:sp>
        <p:nvSpPr>
          <p:cNvPr id="5" name="Notes Placeholder 4"/>
          <p:cNvSpPr>
            <a:spLocks noGrp="1"/>
          </p:cNvSpPr>
          <p:nvPr>
            <p:ph type="body" sz="quarter" idx="3"/>
          </p:nvPr>
        </p:nvSpPr>
        <p:spPr>
          <a:xfrm>
            <a:off x="688182" y="4813866"/>
            <a:ext cx="5505450" cy="3938617"/>
          </a:xfrm>
          <a:prstGeom prst="rect">
            <a:avLst/>
          </a:prstGeom>
        </p:spPr>
        <p:txBody>
          <a:bodyPr vert="horz" lIns="96478" tIns="48239" rIns="96478" bIns="482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00961"/>
            <a:ext cx="2982119" cy="501878"/>
          </a:xfrm>
          <a:prstGeom prst="rect">
            <a:avLst/>
          </a:prstGeom>
        </p:spPr>
        <p:txBody>
          <a:bodyPr vert="horz" lIns="96478" tIns="48239" rIns="96478" bIns="48239" rtlCol="0" anchor="b"/>
          <a:lstStyle>
            <a:lvl1pPr algn="l">
              <a:defRPr sz="1300"/>
            </a:lvl1pPr>
          </a:lstStyle>
          <a:p>
            <a:endParaRPr lang="en-GB"/>
          </a:p>
        </p:txBody>
      </p:sp>
      <p:sp>
        <p:nvSpPr>
          <p:cNvPr id="7" name="Slide Number Placeholder 6"/>
          <p:cNvSpPr>
            <a:spLocks noGrp="1"/>
          </p:cNvSpPr>
          <p:nvPr>
            <p:ph type="sldNum" sz="quarter" idx="5"/>
          </p:nvPr>
        </p:nvSpPr>
        <p:spPr>
          <a:xfrm>
            <a:off x="3898102" y="9500961"/>
            <a:ext cx="2982119" cy="501878"/>
          </a:xfrm>
          <a:prstGeom prst="rect">
            <a:avLst/>
          </a:prstGeom>
        </p:spPr>
        <p:txBody>
          <a:bodyPr vert="horz" lIns="96478" tIns="48239" rIns="96478" bIns="48239" rtlCol="0" anchor="b"/>
          <a:lstStyle>
            <a:lvl1pPr algn="r">
              <a:defRPr sz="1300"/>
            </a:lvl1pPr>
          </a:lstStyle>
          <a:p>
            <a:fld id="{AB1BA4FB-BBAB-458E-ACCC-D57659C1B008}" type="slidenum">
              <a:rPr lang="en-GB" smtClean="0"/>
              <a:t>‹#›</a:t>
            </a:fld>
            <a:endParaRPr lang="en-GB"/>
          </a:p>
        </p:txBody>
      </p:sp>
    </p:spTree>
    <p:extLst>
      <p:ext uri="{BB962C8B-B14F-4D97-AF65-F5344CB8AC3E}">
        <p14:creationId xmlns:p14="http://schemas.microsoft.com/office/powerpoint/2010/main" val="155094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9906000" cy="577850"/>
          </a:xfrm>
          <a:prstGeom prst="rect">
            <a:avLst/>
          </a:prstGeom>
          <a:solidFill>
            <a:schemeClr val="accent6">
              <a:lumMod val="75000"/>
            </a:schemeClr>
          </a:solidFill>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1" y="63389"/>
            <a:ext cx="9905999" cy="392415"/>
          </a:xfrm>
          <a:prstGeom prst="rect">
            <a:avLst/>
          </a:prstGeom>
        </p:spPr>
        <p:txBody>
          <a:bodyPr wrap="square">
            <a:spAutoFit/>
          </a:bodyPr>
          <a:lstStyle/>
          <a:p>
            <a:r>
              <a:rPr lang="en-GB" sz="1950" b="1" dirty="0">
                <a:solidFill>
                  <a:schemeClr val="bg1"/>
                </a:solidFill>
              </a:rPr>
              <a:t>GCSE Revision Questions Unit </a:t>
            </a:r>
            <a:r>
              <a:rPr lang="en-US" sz="1950" b="1" dirty="0">
                <a:solidFill>
                  <a:schemeClr val="bg1"/>
                </a:solidFill>
              </a:rPr>
              <a:t>2.1.1 | Computational thinking</a:t>
            </a:r>
            <a:endParaRPr lang="en-GB" sz="1950" dirty="0">
              <a:solidFill>
                <a:schemeClr val="bg1"/>
              </a:solidFill>
            </a:endParaRPr>
          </a:p>
        </p:txBody>
      </p: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79" r:id="rId1"/>
    <p:sldLayoutId id="2147483681"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2.1.2 | Designing, creating and refining algorithms</a:t>
            </a:r>
          </a:p>
        </p:txBody>
      </p:sp>
      <p:cxnSp>
        <p:nvCxnSpPr>
          <p:cNvPr id="7" name="Straight Connector 6">
            <a:extLst>
              <a:ext uri="{FF2B5EF4-FFF2-40B4-BE49-F238E27FC236}">
                <a16:creationId xmlns:a16="http://schemas.microsoft.com/office/drawing/2014/main" id="{DDCB30CE-7C69-4142-AE75-01B44C318267}"/>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6F198BE8-985E-46A7-9C1E-69C2472CAF4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1" name="Rectangle 10">
            <a:extLst>
              <a:ext uri="{FF2B5EF4-FFF2-40B4-BE49-F238E27FC236}">
                <a16:creationId xmlns:a16="http://schemas.microsoft.com/office/drawing/2014/main" id="{52E9AC53-2861-4A48-98B7-4C7A5BCD555C}"/>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2.1.3 | Searching and sorting algorithms</a:t>
            </a:r>
          </a:p>
        </p:txBody>
      </p:sp>
      <p:cxnSp>
        <p:nvCxnSpPr>
          <p:cNvPr id="12" name="Straight Connector 11">
            <a:extLst>
              <a:ext uri="{FF2B5EF4-FFF2-40B4-BE49-F238E27FC236}">
                <a16:creationId xmlns:a16="http://schemas.microsoft.com/office/drawing/2014/main" id="{C1979D8D-8C38-4AA4-A0B8-929047D536F2}"/>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6" r:id="rId1"/>
    <p:sldLayoutId id="2147483687"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7" name="Rectangle 6">
            <a:extLst>
              <a:ext uri="{FF2B5EF4-FFF2-40B4-BE49-F238E27FC236}">
                <a16:creationId xmlns:a16="http://schemas.microsoft.com/office/drawing/2014/main" id="{087173E2-80FE-4AB8-9019-84DE7A0CCFEB}"/>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1" name="Rectangle 10">
            <a:extLst>
              <a:ext uri="{FF2B5EF4-FFF2-40B4-BE49-F238E27FC236}">
                <a16:creationId xmlns:a16="http://schemas.microsoft.com/office/drawing/2014/main" id="{79490A2B-5C29-4BE4-B8EC-581A64573630}"/>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2.2.1 | Programming fundamentals</a:t>
            </a:r>
          </a:p>
        </p:txBody>
      </p:sp>
      <p:cxnSp>
        <p:nvCxnSpPr>
          <p:cNvPr id="12" name="Straight Connector 11">
            <a:extLst>
              <a:ext uri="{FF2B5EF4-FFF2-40B4-BE49-F238E27FC236}">
                <a16:creationId xmlns:a16="http://schemas.microsoft.com/office/drawing/2014/main" id="{DC05297A-5FAB-4E6E-B618-269F59125709}"/>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9" r:id="rId1"/>
    <p:sldLayoutId id="2147483690"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77F03142-3249-408B-9774-AF8C4F118DCB}"/>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EDE08C94-630F-4B83-8C12-8ABDFA9B7894}"/>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E68CD28A-F6D4-4A49-8F40-E1D85B7212F4}"/>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2.2.2 | Data types</a:t>
            </a:r>
          </a:p>
        </p:txBody>
      </p:sp>
      <p:cxnSp>
        <p:nvCxnSpPr>
          <p:cNvPr id="13" name="Straight Connector 12">
            <a:extLst>
              <a:ext uri="{FF2B5EF4-FFF2-40B4-BE49-F238E27FC236}">
                <a16:creationId xmlns:a16="http://schemas.microsoft.com/office/drawing/2014/main" id="{39AE1227-8375-42D1-9B04-A30572866CBD}"/>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92" r:id="rId1"/>
    <p:sldLayoutId id="2147483693"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5B056470-3E87-4EC8-ACB0-294B0B2A54C3}"/>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C323719E-6C02-4A52-9A94-F17FA5596E5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BB7675B3-0680-42C3-8090-256C7851DCBC}"/>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2.2.3 | Additional programming techniques</a:t>
            </a:r>
          </a:p>
        </p:txBody>
      </p:sp>
      <p:cxnSp>
        <p:nvCxnSpPr>
          <p:cNvPr id="13" name="Straight Connector 12">
            <a:extLst>
              <a:ext uri="{FF2B5EF4-FFF2-40B4-BE49-F238E27FC236}">
                <a16:creationId xmlns:a16="http://schemas.microsoft.com/office/drawing/2014/main" id="{83D38D35-762C-4563-B728-CFC4A9148FE9}"/>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95" r:id="rId1"/>
    <p:sldLayoutId id="2147483696"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DD453571-8F47-4CC3-88EF-8EAF661AD91B}"/>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2" name="Rectangle 11">
            <a:extLst>
              <a:ext uri="{FF2B5EF4-FFF2-40B4-BE49-F238E27FC236}">
                <a16:creationId xmlns:a16="http://schemas.microsoft.com/office/drawing/2014/main" id="{81B19726-803D-44A2-B2E0-15C3234D5D7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3" name="Rectangle 12">
            <a:extLst>
              <a:ext uri="{FF2B5EF4-FFF2-40B4-BE49-F238E27FC236}">
                <a16:creationId xmlns:a16="http://schemas.microsoft.com/office/drawing/2014/main" id="{1D2EB68B-78E1-4F0A-A1C8-74988A4F1E87}"/>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2.3.1 | Defensive design</a:t>
            </a:r>
          </a:p>
        </p:txBody>
      </p:sp>
      <p:cxnSp>
        <p:nvCxnSpPr>
          <p:cNvPr id="14" name="Straight Connector 13">
            <a:extLst>
              <a:ext uri="{FF2B5EF4-FFF2-40B4-BE49-F238E27FC236}">
                <a16:creationId xmlns:a16="http://schemas.microsoft.com/office/drawing/2014/main" id="{007BFE97-9279-4C3C-9752-0C6829C892A4}"/>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1.3.2 |  Databases</a:t>
            </a:r>
            <a:endParaRPr lang="en-GB" sz="1950" dirty="0">
              <a:solidFill>
                <a:schemeClr val="bg1"/>
              </a:solidFill>
            </a:endParaRPr>
          </a:p>
        </p:txBody>
      </p:sp>
      <p:sp>
        <p:nvSpPr>
          <p:cNvPr id="7" name="Rectangle 6">
            <a:extLst>
              <a:ext uri="{FF2B5EF4-FFF2-40B4-BE49-F238E27FC236}">
                <a16:creationId xmlns:a16="http://schemas.microsoft.com/office/drawing/2014/main" id="{FB84FD33-4704-4472-B9A5-3C0DC57C140A}"/>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2" name="Rectangle 11">
            <a:extLst>
              <a:ext uri="{FF2B5EF4-FFF2-40B4-BE49-F238E27FC236}">
                <a16:creationId xmlns:a16="http://schemas.microsoft.com/office/drawing/2014/main" id="{FBCCE091-42E1-4848-AE0A-DDF61904B542}"/>
              </a:ext>
            </a:extLst>
          </p:cNvPr>
          <p:cNvSpPr/>
          <p:nvPr userDrawn="1"/>
        </p:nvSpPr>
        <p:spPr>
          <a:xfrm>
            <a:off x="0" y="63389"/>
            <a:ext cx="9809018" cy="392415"/>
          </a:xfrm>
          <a:prstGeom prst="rect">
            <a:avLst/>
          </a:prstGeom>
        </p:spPr>
        <p:txBody>
          <a:bodyPr wrap="square">
            <a:spAutoFit/>
          </a:bodyPr>
          <a:lstStyle/>
          <a:p>
            <a:r>
              <a:rPr lang="en-US" sz="1950" b="1" dirty="0">
                <a:solidFill>
                  <a:schemeClr val="bg1"/>
                </a:solidFill>
              </a:rPr>
              <a:t>GCSE Revision Questions Unit 1.3.2 | Wired and wireless networks, protocols and layers</a:t>
            </a:r>
          </a:p>
        </p:txBody>
      </p:sp>
      <p:sp>
        <p:nvSpPr>
          <p:cNvPr id="15" name="Rectangle 14">
            <a:extLst>
              <a:ext uri="{FF2B5EF4-FFF2-40B4-BE49-F238E27FC236}">
                <a16:creationId xmlns:a16="http://schemas.microsoft.com/office/drawing/2014/main" id="{8C47BF8F-4FCB-46B6-8DAB-75C7DCF88B11}"/>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6" name="Rectangle 15">
            <a:extLst>
              <a:ext uri="{FF2B5EF4-FFF2-40B4-BE49-F238E27FC236}">
                <a16:creationId xmlns:a16="http://schemas.microsoft.com/office/drawing/2014/main" id="{35385A24-DEF6-49A8-8D05-F09CC24D5988}"/>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7" name="Rectangle 16">
            <a:extLst>
              <a:ext uri="{FF2B5EF4-FFF2-40B4-BE49-F238E27FC236}">
                <a16:creationId xmlns:a16="http://schemas.microsoft.com/office/drawing/2014/main" id="{662FA963-736C-4592-9E77-750DE42C5E44}"/>
              </a:ext>
            </a:extLst>
          </p:cNvPr>
          <p:cNvSpPr/>
          <p:nvPr userDrawn="1"/>
        </p:nvSpPr>
        <p:spPr>
          <a:xfrm>
            <a:off x="-1" y="63389"/>
            <a:ext cx="9905999" cy="392415"/>
          </a:xfrm>
          <a:prstGeom prst="rect">
            <a:avLst/>
          </a:prstGeom>
        </p:spPr>
        <p:txBody>
          <a:bodyPr wrap="square">
            <a:spAutoFit/>
          </a:bodyPr>
          <a:lstStyle/>
          <a:p>
            <a:r>
              <a:rPr lang="en-US" sz="1950" b="1" dirty="0">
                <a:solidFill>
                  <a:schemeClr val="bg1"/>
                </a:solidFill>
              </a:rPr>
              <a:t>GCSE Revision Questions Unit 2.3.2 | Testing</a:t>
            </a:r>
          </a:p>
        </p:txBody>
      </p:sp>
      <p:cxnSp>
        <p:nvCxnSpPr>
          <p:cNvPr id="18" name="Straight Connector 17">
            <a:extLst>
              <a:ext uri="{FF2B5EF4-FFF2-40B4-BE49-F238E27FC236}">
                <a16:creationId xmlns:a16="http://schemas.microsoft.com/office/drawing/2014/main" id="{163F99E3-78C7-45E9-88A2-8D001A7E1548}"/>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07" r:id="rId1"/>
    <p:sldLayoutId id="2147483708"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16">
            <a:extLst>
              <a:ext uri="{FF2B5EF4-FFF2-40B4-BE49-F238E27FC236}">
                <a16:creationId xmlns:a16="http://schemas.microsoft.com/office/drawing/2014/main" id="{252BC129-175C-4428-A576-60D0AD54A386}"/>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8" name="Rectangle 17">
            <a:extLst>
              <a:ext uri="{FF2B5EF4-FFF2-40B4-BE49-F238E27FC236}">
                <a16:creationId xmlns:a16="http://schemas.microsoft.com/office/drawing/2014/main" id="{1FEE911D-E132-4E2D-AE7E-74800F60F771}"/>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9" name="Rectangle 18">
            <a:extLst>
              <a:ext uri="{FF2B5EF4-FFF2-40B4-BE49-F238E27FC236}">
                <a16:creationId xmlns:a16="http://schemas.microsoft.com/office/drawing/2014/main" id="{9978B357-C5FF-49C7-A2DE-2AADDDCE5B18}"/>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2.4.1 | Boolean logic</a:t>
            </a:r>
          </a:p>
        </p:txBody>
      </p:sp>
      <p:cxnSp>
        <p:nvCxnSpPr>
          <p:cNvPr id="20" name="Straight Connector 19">
            <a:extLst>
              <a:ext uri="{FF2B5EF4-FFF2-40B4-BE49-F238E27FC236}">
                <a16:creationId xmlns:a16="http://schemas.microsoft.com/office/drawing/2014/main" id="{9195AA61-45B5-4421-BAA5-30EE91B07DE1}"/>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0" r:id="rId1"/>
    <p:sldLayoutId id="2147483711"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16">
            <a:extLst>
              <a:ext uri="{FF2B5EF4-FFF2-40B4-BE49-F238E27FC236}">
                <a16:creationId xmlns:a16="http://schemas.microsoft.com/office/drawing/2014/main" id="{F79FE72A-2F3E-4533-85BC-8242BA957B1E}"/>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8" name="Rectangle 17">
            <a:extLst>
              <a:ext uri="{FF2B5EF4-FFF2-40B4-BE49-F238E27FC236}">
                <a16:creationId xmlns:a16="http://schemas.microsoft.com/office/drawing/2014/main" id="{04359BD4-603A-477E-8A10-9CC5E4EFE1D5}"/>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9" name="Rectangle 18">
            <a:extLst>
              <a:ext uri="{FF2B5EF4-FFF2-40B4-BE49-F238E27FC236}">
                <a16:creationId xmlns:a16="http://schemas.microsoft.com/office/drawing/2014/main" id="{1AE63EC1-BD0B-49C7-9148-F1EFC641FDB1}"/>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2.5.1 | Languages</a:t>
            </a:r>
          </a:p>
        </p:txBody>
      </p:sp>
      <p:cxnSp>
        <p:nvCxnSpPr>
          <p:cNvPr id="20" name="Straight Connector 19">
            <a:extLst>
              <a:ext uri="{FF2B5EF4-FFF2-40B4-BE49-F238E27FC236}">
                <a16:creationId xmlns:a16="http://schemas.microsoft.com/office/drawing/2014/main" id="{73371758-A0BF-4663-8A0B-69153C0D97BB}"/>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5C593489-E476-4E53-9DC2-30B5357F753F}"/>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E9E58635-122D-4FB0-9E04-D70A50CA606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E4B15468-2BF9-4AF2-82AE-001E5F9823E8}"/>
              </a:ext>
            </a:extLst>
          </p:cNvPr>
          <p:cNvSpPr/>
          <p:nvPr userDrawn="1"/>
        </p:nvSpPr>
        <p:spPr>
          <a:xfrm>
            <a:off x="0" y="63389"/>
            <a:ext cx="9558068" cy="392415"/>
          </a:xfrm>
          <a:prstGeom prst="rect">
            <a:avLst/>
          </a:prstGeom>
        </p:spPr>
        <p:txBody>
          <a:bodyPr wrap="square">
            <a:spAutoFit/>
          </a:bodyPr>
          <a:lstStyle/>
          <a:p>
            <a:r>
              <a:rPr lang="en-US" sz="1950" b="1" dirty="0">
                <a:solidFill>
                  <a:schemeClr val="bg1"/>
                </a:solidFill>
              </a:rPr>
              <a:t>GCSE Revision Questions Unit 2.5.2 | The Integrated Development Environment (IDE)</a:t>
            </a:r>
          </a:p>
        </p:txBody>
      </p:sp>
      <p:cxnSp>
        <p:nvCxnSpPr>
          <p:cNvPr id="13" name="Straight Connector 12">
            <a:extLst>
              <a:ext uri="{FF2B5EF4-FFF2-40B4-BE49-F238E27FC236}">
                <a16:creationId xmlns:a16="http://schemas.microsoft.com/office/drawing/2014/main" id="{7E5EAC60-3D25-4A67-B3D2-82AB34096EC6}"/>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6" r:id="rId1"/>
    <p:sldLayoutId id="2147483717"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70275356-2CF6-41C7-88D2-3511E3533B5A}"/>
              </a:ext>
            </a:extLst>
          </p:cNvPr>
          <p:cNvGraphicFramePr>
            <a:graphicFrameLocks noGrp="1"/>
          </p:cNvGraphicFramePr>
          <p:nvPr>
            <p:extLst>
              <p:ext uri="{D42A27DB-BD31-4B8C-83A1-F6EECF244321}">
                <p14:modId xmlns:p14="http://schemas.microsoft.com/office/powerpoint/2010/main" val="164132549"/>
              </p:ext>
            </p:extLst>
          </p:nvPr>
        </p:nvGraphicFramePr>
        <p:xfrm>
          <a:off x="347932" y="1186382"/>
          <a:ext cx="9238890" cy="1574197"/>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1. Elliott plays football for OCR FC. He wants to create a program to store the results of each football match they play and the names of the goal scorers. Elliott wants individual players from the team to be able to submit this information.</a:t>
                      </a:r>
                    </a:p>
                    <a:p>
                      <a:pPr>
                        <a:lnSpc>
                          <a:spcPct val="115000"/>
                        </a:lnSpc>
                      </a:pPr>
                      <a:endParaRPr lang="en-US" sz="1100" dirty="0"/>
                    </a:p>
                    <a:p>
                      <a:pPr>
                        <a:lnSpc>
                          <a:spcPct val="115000"/>
                        </a:lnSpc>
                      </a:pPr>
                      <a:r>
                        <a:rPr lang="en-US" sz="1100" dirty="0"/>
                        <a:t>Define what is meant by abstraction.  </a:t>
                      </a:r>
                      <a:r>
                        <a:rPr lang="en-US" sz="1100" b="1" dirty="0"/>
                        <a:t>[2]</a:t>
                      </a:r>
                    </a:p>
                    <a:p>
                      <a:pPr>
                        <a:lnSpc>
                          <a:spcPct val="115000"/>
                        </a:lnSpc>
                      </a:pPr>
                      <a:endParaRPr lang="en-US" sz="1100" dirty="0"/>
                    </a:p>
                    <a:p>
                      <a:pPr>
                        <a:lnSpc>
                          <a:spcPct val="115000"/>
                        </a:lnSpc>
                      </a:pPr>
                      <a:r>
                        <a:rPr lang="en-US" sz="1100" dirty="0"/>
                        <a:t>Give one example of how abstraction could be used when developing this program. </a:t>
                      </a:r>
                      <a:r>
                        <a:rPr lang="en-US" sz="1100" b="1" dirty="0"/>
                        <a:t>[1]</a:t>
                      </a:r>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1091673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989AD0B7-0609-46F0-A320-7A1816CFA37A}"/>
              </a:ext>
            </a:extLst>
          </p:cNvPr>
          <p:cNvGraphicFramePr>
            <a:graphicFrameLocks noGrp="1"/>
          </p:cNvGraphicFramePr>
          <p:nvPr>
            <p:extLst>
              <p:ext uri="{D42A27DB-BD31-4B8C-83A1-F6EECF244321}">
                <p14:modId xmlns:p14="http://schemas.microsoft.com/office/powerpoint/2010/main" val="3725314498"/>
              </p:ext>
            </p:extLst>
          </p:nvPr>
        </p:nvGraphicFramePr>
        <p:xfrm>
          <a:off x="347932" y="1186382"/>
          <a:ext cx="7200533" cy="1381411"/>
        </p:xfrm>
        <a:graphic>
          <a:graphicData uri="http://schemas.openxmlformats.org/drawingml/2006/table">
            <a:tbl>
              <a:tblPr bandRow="1">
                <a:tableStyleId>{F5AB1C69-6EDB-4FF4-983F-18BD219EF322}</a:tableStyleId>
              </a:tblPr>
              <a:tblGrid>
                <a:gridCol w="7200533">
                  <a:extLst>
                    <a:ext uri="{9D8B030D-6E8A-4147-A177-3AD203B41FA5}">
                      <a16:colId xmlns:a16="http://schemas.microsoft.com/office/drawing/2014/main" val="1883128953"/>
                    </a:ext>
                  </a:extLst>
                </a:gridCol>
              </a:tblGrid>
              <a:tr h="337344">
                <a:tc>
                  <a:txBody>
                    <a:bodyPr/>
                    <a:lstStyle/>
                    <a:p>
                      <a:pPr>
                        <a:lnSpc>
                          <a:spcPct val="115000"/>
                        </a:lnSpc>
                      </a:pPr>
                      <a:r>
                        <a:rPr lang="en-US" sz="1100" dirty="0"/>
                        <a:t>2. A program creates usernames for a school. The first design of the program is shown in the flowchart in Fig. 2.</a:t>
                      </a:r>
                    </a:p>
                    <a:p>
                      <a:pPr>
                        <a:lnSpc>
                          <a:spcPct val="115000"/>
                        </a:lnSpc>
                      </a:pPr>
                      <a:endParaRPr lang="en-US" sz="1100" dirty="0"/>
                    </a:p>
                    <a:p>
                      <a:pPr>
                        <a:lnSpc>
                          <a:spcPct val="115000"/>
                        </a:lnSpc>
                      </a:pPr>
                      <a:r>
                        <a:rPr lang="en-US" sz="1100" dirty="0"/>
                        <a:t>For example, using the process in Fig. 2, Tom Ward’s username would be </a:t>
                      </a:r>
                      <a:r>
                        <a:rPr lang="en-US" sz="1100" dirty="0" err="1"/>
                        <a:t>TomWa</a:t>
                      </a:r>
                      <a:r>
                        <a:rPr lang="en-US" sz="1100" dirty="0"/>
                        <a:t>.</a:t>
                      </a:r>
                    </a:p>
                    <a:p>
                      <a:pPr>
                        <a:lnSpc>
                          <a:spcPct val="115000"/>
                        </a:lnSpc>
                      </a:pPr>
                      <a:endParaRPr lang="en-US" sz="1100" dirty="0"/>
                    </a:p>
                    <a:p>
                      <a:pPr>
                        <a:lnSpc>
                          <a:spcPct val="115000"/>
                        </a:lnSpc>
                      </a:pPr>
                      <a:r>
                        <a:rPr lang="en-US" sz="1100" dirty="0"/>
                        <a:t>State, using the process in Fig. 2, the username for Rebecca Ellis. [1]</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5" name="Picture 4">
            <a:extLst>
              <a:ext uri="{FF2B5EF4-FFF2-40B4-BE49-F238E27FC236}">
                <a16:creationId xmlns:a16="http://schemas.microsoft.com/office/drawing/2014/main" id="{001A263C-23C9-4F99-A1B5-4104A9561E1B}"/>
              </a:ext>
            </a:extLst>
          </p:cNvPr>
          <p:cNvPicPr>
            <a:picLocks noChangeAspect="1"/>
          </p:cNvPicPr>
          <p:nvPr/>
        </p:nvPicPr>
        <p:blipFill>
          <a:blip r:embed="rId2"/>
          <a:stretch>
            <a:fillRect/>
          </a:stretch>
        </p:blipFill>
        <p:spPr>
          <a:xfrm>
            <a:off x="7677150" y="1500186"/>
            <a:ext cx="2228850" cy="4600575"/>
          </a:xfrm>
          <a:prstGeom prst="rect">
            <a:avLst/>
          </a:prstGeom>
        </p:spPr>
      </p:pic>
    </p:spTree>
    <p:extLst>
      <p:ext uri="{BB962C8B-B14F-4D97-AF65-F5344CB8AC3E}">
        <p14:creationId xmlns:p14="http://schemas.microsoft.com/office/powerpoint/2010/main" val="1096491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989AD0B7-0609-46F0-A320-7A1816CFA37A}"/>
              </a:ext>
            </a:extLst>
          </p:cNvPr>
          <p:cNvGraphicFramePr>
            <a:graphicFrameLocks noGrp="1"/>
          </p:cNvGraphicFramePr>
          <p:nvPr>
            <p:extLst>
              <p:ext uri="{D42A27DB-BD31-4B8C-83A1-F6EECF244321}">
                <p14:modId xmlns:p14="http://schemas.microsoft.com/office/powerpoint/2010/main" val="3838159491"/>
              </p:ext>
            </p:extLst>
          </p:nvPr>
        </p:nvGraphicFramePr>
        <p:xfrm>
          <a:off x="347932" y="1243045"/>
          <a:ext cx="9238890" cy="3309271"/>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3. The following table contains several definitions of terms that are used in Computer Science.</a:t>
                      </a:r>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r>
                        <a:rPr lang="en-US" sz="1100" dirty="0"/>
                        <a:t>Write the letter of the definition that matches each keyword in each space. </a:t>
                      </a:r>
                      <a:r>
                        <a:rPr lang="en-US" sz="1100" b="1" dirty="0"/>
                        <a:t>[4]</a:t>
                      </a:r>
                    </a:p>
                    <a:p>
                      <a:pPr>
                        <a:lnSpc>
                          <a:spcPct val="115000"/>
                        </a:lnSpc>
                      </a:pPr>
                      <a:r>
                        <a:rPr lang="en-US" sz="1100" dirty="0"/>
                        <a:t>Decomposition   	..................</a:t>
                      </a:r>
                    </a:p>
                    <a:p>
                      <a:pPr>
                        <a:lnSpc>
                          <a:spcPct val="115000"/>
                        </a:lnSpc>
                      </a:pPr>
                      <a:r>
                        <a:rPr lang="en-US" sz="1100" dirty="0"/>
                        <a:t>Abstraction	                             ..................</a:t>
                      </a:r>
                    </a:p>
                    <a:p>
                      <a:pPr>
                        <a:lnSpc>
                          <a:spcPct val="115000"/>
                        </a:lnSpc>
                      </a:pPr>
                      <a:r>
                        <a:rPr lang="en-US" sz="1100" dirty="0"/>
                        <a:t>Input </a:t>
                      </a:r>
                      <a:r>
                        <a:rPr lang="en-US" sz="1100" dirty="0" err="1"/>
                        <a:t>sanitisation</a:t>
                      </a:r>
                      <a:r>
                        <a:rPr lang="en-US" sz="1100" dirty="0"/>
                        <a:t>	..................</a:t>
                      </a:r>
                    </a:p>
                    <a:p>
                      <a:pPr>
                        <a:lnSpc>
                          <a:spcPct val="115000"/>
                        </a:lnSpc>
                      </a:pPr>
                      <a:r>
                        <a:rPr lang="en-US" sz="1100" dirty="0"/>
                        <a:t>Casting	                             ..................</a:t>
                      </a:r>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0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5" name="Picture 4">
            <a:extLst>
              <a:ext uri="{FF2B5EF4-FFF2-40B4-BE49-F238E27FC236}">
                <a16:creationId xmlns:a16="http://schemas.microsoft.com/office/drawing/2014/main" id="{EFC2D5D5-91EC-41E9-86CC-2B200956431D}"/>
              </a:ext>
            </a:extLst>
          </p:cNvPr>
          <p:cNvPicPr>
            <a:picLocks noChangeAspect="1"/>
          </p:cNvPicPr>
          <p:nvPr/>
        </p:nvPicPr>
        <p:blipFill>
          <a:blip r:embed="rId2"/>
          <a:stretch>
            <a:fillRect/>
          </a:stretch>
        </p:blipFill>
        <p:spPr>
          <a:xfrm>
            <a:off x="347932" y="1638688"/>
            <a:ext cx="6511601" cy="1402019"/>
          </a:xfrm>
          <a:prstGeom prst="rect">
            <a:avLst/>
          </a:prstGeom>
        </p:spPr>
      </p:pic>
    </p:spTree>
    <p:extLst>
      <p:ext uri="{BB962C8B-B14F-4D97-AF65-F5344CB8AC3E}">
        <p14:creationId xmlns:p14="http://schemas.microsoft.com/office/powerpoint/2010/main" val="3052738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3339023758"/>
              </p:ext>
            </p:extLst>
          </p:nvPr>
        </p:nvGraphicFramePr>
        <p:xfrm>
          <a:off x="347932" y="1186382"/>
          <a:ext cx="9238890" cy="118862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4. There is a subroutine, HEX(), that takes a denary number between 10 and 15 and returns the corresponding hexadecimal number. E.g. HEX(10) would return “A”, HEX(15) would return “F”.</a:t>
                      </a:r>
                    </a:p>
                    <a:p>
                      <a:pPr>
                        <a:lnSpc>
                          <a:spcPct val="115000"/>
                        </a:lnSpc>
                      </a:pPr>
                      <a:endParaRPr lang="en-US" sz="1100" dirty="0"/>
                    </a:p>
                    <a:p>
                      <a:pPr>
                        <a:lnSpc>
                          <a:spcPct val="115000"/>
                        </a:lnSpc>
                      </a:pPr>
                      <a:r>
                        <a:rPr lang="en-US" sz="1100" dirty="0"/>
                        <a:t>Write an algorithm, using the subroutine HEX(), to convert any whole decimal number between 0 and 255 into a 2 digit hexadecimal number.</a:t>
                      </a:r>
                      <a:r>
                        <a:rPr lang="en-US" sz="1100" b="1" dirty="0"/>
                        <a:t> [4]</a:t>
                      </a:r>
                      <a:endParaRPr lang="en-GB" sz="1100" b="1"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27901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1254118657"/>
              </p:ext>
            </p:extLst>
          </p:nvPr>
        </p:nvGraphicFramePr>
        <p:xfrm>
          <a:off x="347932" y="1186382"/>
          <a:ext cx="9238890" cy="215255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5. Jim is writing a program to calculate the wages of workers in a teddy bear factory.</a:t>
                      </a:r>
                    </a:p>
                    <a:p>
                      <a:pPr>
                        <a:lnSpc>
                          <a:spcPct val="115000"/>
                        </a:lnSpc>
                      </a:pPr>
                      <a:endParaRPr lang="en-US" sz="1100" dirty="0"/>
                    </a:p>
                    <a:p>
                      <a:pPr>
                        <a:lnSpc>
                          <a:spcPct val="115000"/>
                        </a:lnSpc>
                      </a:pPr>
                      <a:r>
                        <a:rPr lang="en-US" sz="1100" dirty="0"/>
                        <a:t>The wages earned by a worker is either £2 for every teddy bear they have made or £5 for every hour they have worked, whichever is larger.</a:t>
                      </a:r>
                    </a:p>
                    <a:p>
                      <a:pPr>
                        <a:lnSpc>
                          <a:spcPct val="115000"/>
                        </a:lnSpc>
                      </a:pPr>
                      <a:endParaRPr lang="en-US" sz="1100" dirty="0"/>
                    </a:p>
                    <a:p>
                      <a:pPr>
                        <a:lnSpc>
                          <a:spcPct val="115000"/>
                        </a:lnSpc>
                      </a:pPr>
                      <a:r>
                        <a:rPr lang="en-US" sz="1100" dirty="0"/>
                        <a:t>Write an algorithm that:</a:t>
                      </a:r>
                      <a:r>
                        <a:rPr lang="en-US" sz="1100" b="1" dirty="0"/>
                        <a:t> [6]</a:t>
                      </a:r>
                    </a:p>
                    <a:p>
                      <a:pPr marL="171450" indent="-171450">
                        <a:lnSpc>
                          <a:spcPct val="115000"/>
                        </a:lnSpc>
                        <a:buFont typeface="Arial" panose="020B0604020202020204" pitchFamily="34" charset="0"/>
                        <a:buChar char="•"/>
                      </a:pPr>
                      <a:r>
                        <a:rPr lang="en-US" sz="1100" dirty="0"/>
                        <a:t>allows the user to input the number of teddy bears made and the number of hours worked</a:t>
                      </a:r>
                    </a:p>
                    <a:p>
                      <a:pPr marL="171450" indent="-171450">
                        <a:lnSpc>
                          <a:spcPct val="115000"/>
                        </a:lnSpc>
                        <a:buFont typeface="Arial" panose="020B0604020202020204" pitchFamily="34" charset="0"/>
                        <a:buChar char="•"/>
                      </a:pPr>
                      <a:r>
                        <a:rPr lang="en-US" sz="1100" dirty="0"/>
                        <a:t>calculates the wages for the number of teddy bears made</a:t>
                      </a:r>
                    </a:p>
                    <a:p>
                      <a:pPr marL="171450" indent="-171450">
                        <a:lnSpc>
                          <a:spcPct val="115000"/>
                        </a:lnSpc>
                        <a:buFont typeface="Arial" panose="020B0604020202020204" pitchFamily="34" charset="0"/>
                        <a:buChar char="•"/>
                      </a:pPr>
                      <a:r>
                        <a:rPr lang="en-US" sz="1100" dirty="0"/>
                        <a:t>calculates the wages for the number of hours worked</a:t>
                      </a:r>
                    </a:p>
                    <a:p>
                      <a:pPr marL="171450" indent="-171450">
                        <a:lnSpc>
                          <a:spcPct val="115000"/>
                        </a:lnSpc>
                        <a:buFont typeface="Arial" panose="020B0604020202020204" pitchFamily="34" charset="0"/>
                        <a:buChar char="•"/>
                      </a:pPr>
                      <a:r>
                        <a:rPr lang="en-US" sz="1100" dirty="0"/>
                        <a:t>outputs the larger of the two results.</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1502698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1873101307"/>
              </p:ext>
            </p:extLst>
          </p:nvPr>
        </p:nvGraphicFramePr>
        <p:xfrm>
          <a:off x="347932" y="1186382"/>
          <a:ext cx="9238890" cy="995839"/>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6. An infinite loop is where a section of a program repeats indefinitely.</a:t>
                      </a:r>
                    </a:p>
                    <a:p>
                      <a:pPr>
                        <a:lnSpc>
                          <a:spcPct val="115000"/>
                        </a:lnSpc>
                      </a:pPr>
                      <a:endParaRPr lang="en-US" sz="1100" dirty="0"/>
                    </a:p>
                    <a:p>
                      <a:pPr>
                        <a:lnSpc>
                          <a:spcPct val="115000"/>
                        </a:lnSpc>
                      </a:pPr>
                      <a:r>
                        <a:rPr lang="en-US" sz="1100" dirty="0"/>
                        <a:t>Using pseudocode, write an algorithm that will use a count-controlled loop to print out the numbers 1 to 10 in ascending order. </a:t>
                      </a:r>
                      <a:r>
                        <a:rPr lang="en-GB" sz="1100" b="1" dirty="0"/>
                        <a:t>[3]</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US"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622108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3653591495"/>
              </p:ext>
            </p:extLst>
          </p:nvPr>
        </p:nvGraphicFramePr>
        <p:xfrm>
          <a:off x="347932" y="1186382"/>
          <a:ext cx="9238890" cy="126698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7. Willow has created a hangman program that uses a file to store the words the program can select from. A sample of this data is shown in Fig. 3.</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Show the stages of a bubble sort when applied to data shown in Fig. 3.</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5" name="Picture 4">
            <a:extLst>
              <a:ext uri="{FF2B5EF4-FFF2-40B4-BE49-F238E27FC236}">
                <a16:creationId xmlns:a16="http://schemas.microsoft.com/office/drawing/2014/main" id="{C1D90386-5DC5-42CF-8488-2C0FAB6ADEB7}"/>
              </a:ext>
            </a:extLst>
          </p:cNvPr>
          <p:cNvPicPr>
            <a:picLocks noChangeAspect="1"/>
          </p:cNvPicPr>
          <p:nvPr/>
        </p:nvPicPr>
        <p:blipFill>
          <a:blip r:embed="rId2"/>
          <a:stretch>
            <a:fillRect/>
          </a:stretch>
        </p:blipFill>
        <p:spPr>
          <a:xfrm>
            <a:off x="4753850" y="1407658"/>
            <a:ext cx="2600325" cy="676275"/>
          </a:xfrm>
          <a:prstGeom prst="rect">
            <a:avLst/>
          </a:prstGeom>
        </p:spPr>
      </p:pic>
    </p:spTree>
    <p:extLst>
      <p:ext uri="{BB962C8B-B14F-4D97-AF65-F5344CB8AC3E}">
        <p14:creationId xmlns:p14="http://schemas.microsoft.com/office/powerpoint/2010/main" val="4184300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2453331206"/>
              </p:ext>
            </p:extLst>
          </p:nvPr>
        </p:nvGraphicFramePr>
        <p:xfrm>
          <a:off x="347932" y="1186382"/>
          <a:ext cx="9238890" cy="2272824"/>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60050383"/>
                    </a:ext>
                  </a:extLst>
                </a:gridCol>
              </a:tblGrid>
              <a:tr h="337344">
                <a:tc gridSpan="2">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8. OCR Land is a theme park aimed at children and adults. Entrance tickets are sold online. An adult ticket to OCR Land costs £19.99, with a child ticket costing £8.99. A booking fee of £2.50 is added to all orders. OCR Land regularly emails discount codes to customers. Each discount code includes a check digit as the last character.</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 list of valid discount codes is shown below.</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1" dirty="0">
                          <a:solidFill>
                            <a:schemeClr val="tx1"/>
                          </a:solidFill>
                          <a:ea typeface="Calibri" panose="020F0502020204030204" pitchFamily="34" charset="0"/>
                          <a:cs typeface="Times New Roman" panose="02020603050405020304" pitchFamily="18" charset="0"/>
                        </a:rPr>
                        <a:t>[NIC12B, LOR11S, STU12M, VIC08E, KEI99M, WES56O, DAN34S]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State one reason why a binary search would not be able to be used with this data.  </a:t>
                      </a:r>
                      <a:r>
                        <a:rPr lang="en-US" sz="1100" b="1" dirty="0">
                          <a:solidFill>
                            <a:schemeClr val="tx1"/>
                          </a:solidFill>
                          <a:ea typeface="Calibri" panose="020F0502020204030204" pitchFamily="34" charset="0"/>
                          <a:cs typeface="Times New Roman" panose="02020603050405020304" pitchFamily="18" charset="0"/>
                        </a:rPr>
                        <a:t>[1]</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Give the name of one searching algorithm that would be able to be used with this data. </a:t>
                      </a:r>
                      <a:r>
                        <a:rPr lang="en-US" sz="1100" b="1" dirty="0">
                          <a:solidFill>
                            <a:schemeClr val="tx1"/>
                          </a:solidFill>
                          <a:ea typeface="Calibri" panose="020F0502020204030204" pitchFamily="34" charset="0"/>
                          <a:cs typeface="Times New Roman" panose="02020603050405020304" pitchFamily="18" charset="0"/>
                        </a:rPr>
                        <a:t>[1]</a:t>
                      </a: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US" sz="1100" dirty="0"/>
                    </a:p>
                  </a:txBody>
                  <a:tcPr anchor="ctr">
                    <a:solidFill>
                      <a:schemeClr val="bg2"/>
                    </a:solidFill>
                  </a:tcPr>
                </a:tc>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043825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50834126"/>
              </p:ext>
            </p:extLst>
          </p:nvPr>
        </p:nvGraphicFramePr>
        <p:xfrm>
          <a:off x="347932" y="1186382"/>
          <a:ext cx="9238890" cy="126698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9. The following names of students are stored in an array with the identifier </a:t>
                      </a:r>
                      <a:r>
                        <a:rPr lang="en-US" sz="1100" b="0" dirty="0" err="1">
                          <a:solidFill>
                            <a:schemeClr val="tx1"/>
                          </a:solidFill>
                          <a:ea typeface="Calibri" panose="020F0502020204030204" pitchFamily="34" charset="0"/>
                          <a:cs typeface="Times New Roman" panose="02020603050405020304" pitchFamily="18" charset="0"/>
                        </a:rPr>
                        <a:t>studentnames</a:t>
                      </a:r>
                      <a:r>
                        <a:rPr lang="en-US" sz="1100" b="0" dirty="0">
                          <a:solidFill>
                            <a:schemeClr val="tx1"/>
                          </a:solidFill>
                          <a:ea typeface="Calibri" panose="020F0502020204030204" pitchFamily="34" charset="0"/>
                          <a:cs typeface="Times New Roman" panose="02020603050405020304" pitchFamily="18" charset="0"/>
                        </a:rPr>
                        <a:t>.</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err="1">
                          <a:solidFill>
                            <a:schemeClr val="tx1"/>
                          </a:solidFill>
                          <a:ea typeface="Calibri" panose="020F0502020204030204" pitchFamily="34" charset="0"/>
                          <a:cs typeface="Times New Roman" panose="02020603050405020304" pitchFamily="18" charset="0"/>
                        </a:rPr>
                        <a:t>studentnames</a:t>
                      </a:r>
                      <a:r>
                        <a:rPr lang="en-US" sz="1100" b="0" dirty="0">
                          <a:solidFill>
                            <a:schemeClr val="tx1"/>
                          </a:solidFill>
                          <a:ea typeface="Calibri" panose="020F0502020204030204" pitchFamily="34" charset="0"/>
                          <a:cs typeface="Times New Roman" panose="02020603050405020304" pitchFamily="18" charset="0"/>
                        </a:rPr>
                        <a:t> = ["Rob", "Anna", "Huw", "Emma", "Patrice", "Iqbal"]</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Describe the steps that a linear search would take to find Anna in </a:t>
                      </a:r>
                      <a:r>
                        <a:rPr lang="en-US" sz="1100" b="0" dirty="0" err="1">
                          <a:solidFill>
                            <a:schemeClr val="tx1"/>
                          </a:solidFill>
                          <a:ea typeface="Calibri" panose="020F0502020204030204" pitchFamily="34" charset="0"/>
                          <a:cs typeface="Times New Roman" panose="02020603050405020304" pitchFamily="18" charset="0"/>
                        </a:rPr>
                        <a:t>studentnames</a:t>
                      </a:r>
                      <a:r>
                        <a:rPr lang="en-US" sz="1100" b="0" dirty="0">
                          <a:solidFill>
                            <a:schemeClr val="tx1"/>
                          </a:solidFill>
                          <a:ea typeface="Calibri" panose="020F0502020204030204" pitchFamily="34" charset="0"/>
                          <a:cs typeface="Times New Roman" panose="02020603050405020304" pitchFamily="18" charset="0"/>
                        </a:rPr>
                        <a:t>. </a:t>
                      </a:r>
                      <a:r>
                        <a:rPr lang="en-GB" sz="1100" b="1" dirty="0">
                          <a:solidFill>
                            <a:schemeClr val="tx1"/>
                          </a:solidFill>
                          <a:ea typeface="Calibri" panose="020F0502020204030204" pitchFamily="34" charset="0"/>
                          <a:cs typeface="Times New Roman" panose="02020603050405020304" pitchFamily="18" charset="0"/>
                        </a:rPr>
                        <a:t>[4]</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221789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4045182072"/>
              </p:ext>
            </p:extLst>
          </p:nvPr>
        </p:nvGraphicFramePr>
        <p:xfrm>
          <a:off x="347932" y="1186382"/>
          <a:ext cx="6911284" cy="2362200"/>
        </p:xfrm>
        <a:graphic>
          <a:graphicData uri="http://schemas.openxmlformats.org/drawingml/2006/table">
            <a:tbl>
              <a:tblPr bandRow="1">
                <a:tableStyleId>{F5AB1C69-6EDB-4FF4-983F-18BD219EF322}</a:tableStyleId>
              </a:tblPr>
              <a:tblGrid>
                <a:gridCol w="6911284">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10. The area of a circle is calculated using the formula Π × r2, where Π is equal to 3.142 and r is the radius.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Finn has written a program to allow a user to enter the radius of a circle as a whole number, between 1 and 30, and output the area of the circle.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Identify two variables used in the program.</a:t>
                      </a:r>
                      <a:r>
                        <a:rPr lang="en-GB" sz="1100" b="1" dirty="0">
                          <a:solidFill>
                            <a:schemeClr val="tx1"/>
                          </a:solidFill>
                          <a:ea typeface="Calibri" panose="020F0502020204030204" pitchFamily="34" charset="0"/>
                          <a:cs typeface="Times New Roman" panose="02020603050405020304" pitchFamily="18" charset="0"/>
                        </a:rPr>
                        <a:t>[2]</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a:t>
                      </a:r>
                    </a:p>
                    <a:p>
                      <a:r>
                        <a:rPr lang="en-US" sz="1100" dirty="0"/>
                        <a:t>radius</a:t>
                      </a:r>
                    </a:p>
                    <a:p>
                      <a:r>
                        <a:rPr lang="en-US" sz="1100" dirty="0"/>
                        <a:t>area</a:t>
                      </a:r>
                    </a:p>
                    <a:p>
                      <a:endParaRPr lang="en-US" sz="1100" dirty="0"/>
                    </a:p>
                    <a:p>
                      <a:endParaRPr lang="en-US" sz="1100" dirty="0"/>
                    </a:p>
                    <a:p>
                      <a:r>
                        <a:rPr lang="en-US" sz="1100" dirty="0"/>
                        <a:t>Marks: 2</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832661B5-56C1-4DD9-950C-3348FF3DB676}"/>
              </a:ext>
            </a:extLst>
          </p:cNvPr>
          <p:cNvPicPr>
            <a:picLocks noChangeAspect="1"/>
          </p:cNvPicPr>
          <p:nvPr/>
        </p:nvPicPr>
        <p:blipFill>
          <a:blip r:embed="rId2"/>
          <a:stretch>
            <a:fillRect/>
          </a:stretch>
        </p:blipFill>
        <p:spPr>
          <a:xfrm>
            <a:off x="7287970" y="840103"/>
            <a:ext cx="2618030" cy="1602264"/>
          </a:xfrm>
          <a:prstGeom prst="rect">
            <a:avLst/>
          </a:prstGeom>
        </p:spPr>
      </p:pic>
    </p:spTree>
    <p:extLst>
      <p:ext uri="{BB962C8B-B14F-4D97-AF65-F5344CB8AC3E}">
        <p14:creationId xmlns:p14="http://schemas.microsoft.com/office/powerpoint/2010/main" val="3115596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2749712074"/>
              </p:ext>
            </p:extLst>
          </p:nvPr>
        </p:nvGraphicFramePr>
        <p:xfrm>
          <a:off x="347932" y="1186382"/>
          <a:ext cx="9238890" cy="193754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11. A library gives each book a code made from the first three letters of the book title in upper case, followed by the last two digits of the year the book was published.</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For example, “Poetry from the War”, published in 2012 would be given the code POE12.</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Complete the following pseudocode for a function definition that will take in the book title and year as parameters and return the book code.</a:t>
                      </a:r>
                      <a:r>
                        <a:rPr lang="en-US" sz="1100" b="1" dirty="0">
                          <a:solidFill>
                            <a:schemeClr val="tx1"/>
                          </a:solidFill>
                          <a:ea typeface="Calibri" panose="020F0502020204030204" pitchFamily="34" charset="0"/>
                          <a:cs typeface="Times New Roman" panose="02020603050405020304" pitchFamily="18" charset="0"/>
                        </a:rPr>
                        <a:t> [3]</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766949E6-5050-4DA9-A61B-C16E0CC6EC4C}"/>
              </a:ext>
            </a:extLst>
          </p:cNvPr>
          <p:cNvPicPr>
            <a:picLocks noChangeAspect="1"/>
          </p:cNvPicPr>
          <p:nvPr/>
        </p:nvPicPr>
        <p:blipFill>
          <a:blip r:embed="rId2"/>
          <a:stretch>
            <a:fillRect/>
          </a:stretch>
        </p:blipFill>
        <p:spPr>
          <a:xfrm>
            <a:off x="5551327" y="1551219"/>
            <a:ext cx="4137451" cy="884071"/>
          </a:xfrm>
          <a:prstGeom prst="rect">
            <a:avLst/>
          </a:prstGeom>
        </p:spPr>
      </p:pic>
    </p:spTree>
    <p:extLst>
      <p:ext uri="{BB962C8B-B14F-4D97-AF65-F5344CB8AC3E}">
        <p14:creationId xmlns:p14="http://schemas.microsoft.com/office/powerpoint/2010/main" val="2485892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2440684313"/>
              </p:ext>
            </p:extLst>
          </p:nvPr>
        </p:nvGraphicFramePr>
        <p:xfrm>
          <a:off x="347932" y="1186382"/>
          <a:ext cx="9238890" cy="260810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12. Victoria is writing a program using a high level language to display the meaning of computer science acronyms that are entered. The code for her first attempt at this program is shown below.</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01	a = input(“Enter an acronym”)</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02	if a == “LAN” then</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03	 	print(“Local Area Network”)</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04	elseif a == “WAN” then</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05	 	print(“Wide Area Network”)</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06	……………………………………………………………………………………………</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07	……………………………………………………………………………………………</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08	endif</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Complete the code above to print out an “unknown” message if any other acronym is entered by the user.	</a:t>
                      </a:r>
                      <a:r>
                        <a:rPr lang="en-US" sz="1100" b="1" dirty="0">
                          <a:solidFill>
                            <a:schemeClr val="tx1"/>
                          </a:solidFill>
                          <a:ea typeface="Calibri" panose="020F0502020204030204" pitchFamily="34" charset="0"/>
                          <a:cs typeface="Times New Roman" panose="02020603050405020304" pitchFamily="18" charset="0"/>
                        </a:rPr>
                        <a:t>[2]</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221952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2419869692"/>
              </p:ext>
            </p:extLst>
          </p:nvPr>
        </p:nvGraphicFramePr>
        <p:xfrm>
          <a:off x="347932" y="1186382"/>
          <a:ext cx="9238890" cy="210683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13. Heath is researching how long, to the nearest minute, each student in his class spends playing computer games in one week (Monday to Friday). He is storing the data in a 2D array.</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Fig. 2 shows part of the array, with 4 students.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For example, student 1, on Monday (day 0), played 30 minutes of computer games.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Identify a data type that could be used to store the number of minutes in this array. [1]</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State why this data type is the most appropriate. [1]</a:t>
                      </a: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08BFD6B5-0271-4553-A118-887122D4CFF5}"/>
              </a:ext>
            </a:extLst>
          </p:cNvPr>
          <p:cNvPicPr>
            <a:picLocks noChangeAspect="1"/>
          </p:cNvPicPr>
          <p:nvPr/>
        </p:nvPicPr>
        <p:blipFill>
          <a:blip r:embed="rId2"/>
          <a:stretch>
            <a:fillRect/>
          </a:stretch>
        </p:blipFill>
        <p:spPr>
          <a:xfrm>
            <a:off x="5709968" y="1579012"/>
            <a:ext cx="3848100" cy="1162050"/>
          </a:xfrm>
          <a:prstGeom prst="rect">
            <a:avLst/>
          </a:prstGeom>
        </p:spPr>
      </p:pic>
    </p:spTree>
    <p:extLst>
      <p:ext uri="{BB962C8B-B14F-4D97-AF65-F5344CB8AC3E}">
        <p14:creationId xmlns:p14="http://schemas.microsoft.com/office/powerpoint/2010/main" val="992525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449235736"/>
              </p:ext>
            </p:extLst>
          </p:nvPr>
        </p:nvGraphicFramePr>
        <p:xfrm>
          <a:off x="347932" y="1186382"/>
          <a:ext cx="9238890" cy="244211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14. When customers pay using a card such as the one below, shops use computer systems to process the payment.</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Tick one box in each row, to show which of the data types given is the most appropriate data type for each of the following data items. </a:t>
                      </a:r>
                      <a:r>
                        <a:rPr lang="en-US" sz="1100" b="1" dirty="0">
                          <a:solidFill>
                            <a:schemeClr val="tx1"/>
                          </a:solidFill>
                          <a:ea typeface="Calibri" panose="020F0502020204030204" pitchFamily="34" charset="0"/>
                          <a:cs typeface="Times New Roman" panose="02020603050405020304" pitchFamily="18" charset="0"/>
                        </a:rPr>
                        <a:t>[3]</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A019EC82-81C9-4194-A81A-070934BCCCC5}"/>
              </a:ext>
            </a:extLst>
          </p:cNvPr>
          <p:cNvPicPr>
            <a:picLocks noChangeAspect="1"/>
          </p:cNvPicPr>
          <p:nvPr/>
        </p:nvPicPr>
        <p:blipFill>
          <a:blip r:embed="rId2"/>
          <a:stretch>
            <a:fillRect/>
          </a:stretch>
        </p:blipFill>
        <p:spPr>
          <a:xfrm>
            <a:off x="7231224" y="857380"/>
            <a:ext cx="1382897" cy="841763"/>
          </a:xfrm>
          <a:prstGeom prst="rect">
            <a:avLst/>
          </a:prstGeom>
        </p:spPr>
      </p:pic>
      <p:pic>
        <p:nvPicPr>
          <p:cNvPr id="7" name="Picture 6">
            <a:extLst>
              <a:ext uri="{FF2B5EF4-FFF2-40B4-BE49-F238E27FC236}">
                <a16:creationId xmlns:a16="http://schemas.microsoft.com/office/drawing/2014/main" id="{2FC9D0E6-F291-4342-97C0-55C2E3EEF852}"/>
              </a:ext>
            </a:extLst>
          </p:cNvPr>
          <p:cNvPicPr>
            <a:picLocks noChangeAspect="1"/>
          </p:cNvPicPr>
          <p:nvPr/>
        </p:nvPicPr>
        <p:blipFill>
          <a:blip r:embed="rId3"/>
          <a:stretch>
            <a:fillRect/>
          </a:stretch>
        </p:blipFill>
        <p:spPr>
          <a:xfrm>
            <a:off x="347932" y="2128286"/>
            <a:ext cx="8020050" cy="1095375"/>
          </a:xfrm>
          <a:prstGeom prst="rect">
            <a:avLst/>
          </a:prstGeom>
        </p:spPr>
      </p:pic>
    </p:spTree>
    <p:extLst>
      <p:ext uri="{BB962C8B-B14F-4D97-AF65-F5344CB8AC3E}">
        <p14:creationId xmlns:p14="http://schemas.microsoft.com/office/powerpoint/2010/main" val="84032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2903607551"/>
              </p:ext>
            </p:extLst>
          </p:nvPr>
        </p:nvGraphicFramePr>
        <p:xfrm>
          <a:off x="347932" y="1186382"/>
          <a:ext cx="9238890" cy="1436278"/>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2355725841"/>
                    </a:ext>
                  </a:extLst>
                </a:gridCol>
              </a:tblGrid>
              <a:tr h="338998">
                <a:tc gridSpan="2">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15. OCR Land is a theme park aimed at children and adults. Entrance tickets are sold online. An adult ticket to OCR Land costs £19.99, with a child ticket costing £8.99. A booking fee of £2.50 is added to all orders.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A function, </a:t>
                      </a:r>
                      <a:r>
                        <a:rPr lang="en-US" sz="1100" dirty="0" err="1">
                          <a:solidFill>
                            <a:schemeClr val="tx1"/>
                          </a:solidFill>
                          <a:ea typeface="Calibri" panose="020F0502020204030204" pitchFamily="34" charset="0"/>
                          <a:cs typeface="Times New Roman" panose="02020603050405020304" pitchFamily="18" charset="0"/>
                        </a:rPr>
                        <a:t>ticketprice</a:t>
                      </a:r>
                      <a:r>
                        <a:rPr lang="en-US" sz="1100" dirty="0">
                          <a:solidFill>
                            <a:schemeClr val="tx1"/>
                          </a:solidFill>
                          <a:ea typeface="Calibri" panose="020F0502020204030204" pitchFamily="34" charset="0"/>
                          <a:cs typeface="Times New Roman" panose="02020603050405020304" pitchFamily="18" charset="0"/>
                        </a:rPr>
                        <a:t>(), takes the number of adult tickets and the number of child tickets as parameters. It calculates and returns the total price to be paid.</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Use pseudocode to create an algorithm for the function </a:t>
                      </a:r>
                      <a:r>
                        <a:rPr lang="en-US" sz="1100" dirty="0" err="1">
                          <a:solidFill>
                            <a:schemeClr val="tx1"/>
                          </a:solidFill>
                          <a:ea typeface="Calibri" panose="020F0502020204030204" pitchFamily="34" charset="0"/>
                          <a:cs typeface="Times New Roman" panose="02020603050405020304" pitchFamily="18" charset="0"/>
                        </a:rPr>
                        <a:t>ticketprice</a:t>
                      </a:r>
                      <a:r>
                        <a:rPr lang="en-US" sz="1100" dirty="0">
                          <a:solidFill>
                            <a:schemeClr val="tx1"/>
                          </a:solidFill>
                          <a:ea typeface="Calibri" panose="020F0502020204030204" pitchFamily="34" charset="0"/>
                          <a:cs typeface="Times New Roman" panose="02020603050405020304" pitchFamily="18" charset="0"/>
                        </a:rPr>
                        <a:t>(). </a:t>
                      </a:r>
                      <a:r>
                        <a:rPr lang="en-US" sz="1100" b="1" dirty="0">
                          <a:solidFill>
                            <a:schemeClr val="tx1"/>
                          </a:solidFill>
                          <a:ea typeface="Calibri" panose="020F0502020204030204" pitchFamily="34" charset="0"/>
                          <a:cs typeface="Times New Roman" panose="02020603050405020304" pitchFamily="18" charset="0"/>
                        </a:rPr>
                        <a:t>[6]</a:t>
                      </a: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US" sz="1100" dirty="0"/>
                    </a:p>
                  </a:txBody>
                  <a:tcPr>
                    <a:solidFill>
                      <a:schemeClr val="bg2"/>
                    </a:solidFill>
                  </a:tcPr>
                </a:tc>
                <a:tc>
                  <a:txBody>
                    <a:bodyPr/>
                    <a:lstStyle/>
                    <a:p>
                      <a:endParaRPr lang="en-US"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3277608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3633965850"/>
              </p:ext>
            </p:extLst>
          </p:nvPr>
        </p:nvGraphicFramePr>
        <p:xfrm>
          <a:off x="347932" y="1270000"/>
          <a:ext cx="9238890" cy="1937544"/>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3183693491"/>
                    </a:ext>
                  </a:extLst>
                </a:gridCol>
              </a:tblGrid>
              <a:tr h="337344">
                <a:tc gridSpan="2">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16. The following names of students are stored in an array with the identifier </a:t>
                      </a:r>
                      <a:r>
                        <a:rPr lang="en-US" sz="1100" dirty="0" err="1">
                          <a:ea typeface="Calibri" panose="020F0502020204030204" pitchFamily="34" charset="0"/>
                          <a:cs typeface="Times New Roman" panose="02020603050405020304" pitchFamily="18" charset="0"/>
                        </a:rPr>
                        <a:t>studentnames</a:t>
                      </a:r>
                      <a:r>
                        <a:rPr lang="en-US" sz="1100" dirty="0">
                          <a:ea typeface="Calibri" panose="020F0502020204030204" pitchFamily="34" charset="0"/>
                          <a:cs typeface="Times New Roman" panose="02020603050405020304" pitchFamily="18" charset="0"/>
                        </a:rPr>
                        <a:t>.</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err="1">
                          <a:ea typeface="Calibri" panose="020F0502020204030204" pitchFamily="34" charset="0"/>
                          <a:cs typeface="Times New Roman" panose="02020603050405020304" pitchFamily="18" charset="0"/>
                        </a:rPr>
                        <a:t>studentnames</a:t>
                      </a:r>
                      <a:r>
                        <a:rPr lang="en-US" sz="1100" dirty="0">
                          <a:ea typeface="Calibri" panose="020F0502020204030204" pitchFamily="34" charset="0"/>
                          <a:cs typeface="Times New Roman" panose="02020603050405020304" pitchFamily="18" charset="0"/>
                        </a:rPr>
                        <a:t> = ["Rob", "Anna", "Huw", "Emma", "Patrice", "Iqbal"]</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 school uses the array to call an attendance register every morning.</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Write an algorithm using iteration to: </a:t>
                      </a:r>
                      <a:r>
                        <a:rPr lang="en-US" sz="1100" b="1" dirty="0">
                          <a:ea typeface="Calibri" panose="020F0502020204030204" pitchFamily="34" charset="0"/>
                          <a:cs typeface="Times New Roman" panose="02020603050405020304" pitchFamily="18" charset="0"/>
                        </a:rPr>
                        <a:t>[6]</a:t>
                      </a:r>
                    </a:p>
                    <a:p>
                      <a:pPr marL="171450" marR="0" lvl="0" indent="-171450"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ea typeface="Calibri" panose="020F0502020204030204" pitchFamily="34" charset="0"/>
                          <a:cs typeface="Times New Roman" panose="02020603050405020304" pitchFamily="18" charset="0"/>
                        </a:rPr>
                        <a:t>display the name of each student one at a time from </a:t>
                      </a:r>
                      <a:r>
                        <a:rPr lang="en-US" sz="1100" dirty="0" err="1">
                          <a:ea typeface="Calibri" panose="020F0502020204030204" pitchFamily="34" charset="0"/>
                          <a:cs typeface="Times New Roman" panose="02020603050405020304" pitchFamily="18" charset="0"/>
                        </a:rPr>
                        <a:t>studentnames</a:t>
                      </a:r>
                      <a:endParaRPr lang="en-US" sz="1100" dirty="0">
                        <a:ea typeface="Calibri" panose="020F0502020204030204" pitchFamily="34" charset="0"/>
                        <a:cs typeface="Times New Roman" panose="02020603050405020304" pitchFamily="18" charset="0"/>
                      </a:endParaRPr>
                    </a:p>
                    <a:p>
                      <a:pPr marL="171450" marR="0" lvl="0" indent="-171450"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ea typeface="Calibri" panose="020F0502020204030204" pitchFamily="34" charset="0"/>
                          <a:cs typeface="Times New Roman" panose="02020603050405020304" pitchFamily="18" charset="0"/>
                        </a:rPr>
                        <a:t>take as input whether that student is present or absent</a:t>
                      </a:r>
                    </a:p>
                    <a:p>
                      <a:pPr marL="171450" marR="0" lvl="0" indent="-171450"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ea typeface="Calibri" panose="020F0502020204030204" pitchFamily="34" charset="0"/>
                          <a:cs typeface="Times New Roman" panose="02020603050405020304" pitchFamily="18" charset="0"/>
                        </a:rPr>
                        <a:t>display the total number of present students and number of absent students in a suitable message, after all student names have been displayed.</a:t>
                      </a:r>
                      <a:endParaRPr lang="en-GB" sz="1100" b="1" dirty="0">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pPr marL="171450" marR="0" lvl="0" indent="-171450"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1" dirty="0">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4156826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3891436328"/>
              </p:ext>
            </p:extLst>
          </p:nvPr>
        </p:nvGraphicFramePr>
        <p:xfrm>
          <a:off x="347932" y="1270000"/>
          <a:ext cx="9238890" cy="3111024"/>
        </p:xfrm>
        <a:graphic>
          <a:graphicData uri="http://schemas.openxmlformats.org/drawingml/2006/table">
            <a:tbl>
              <a:tblPr bandRow="1">
                <a:tableStyleId>{F5AB1C69-6EDB-4FF4-983F-18BD219EF322}</a:tableStyleId>
              </a:tblPr>
              <a:tblGrid>
                <a:gridCol w="4457333">
                  <a:extLst>
                    <a:ext uri="{9D8B030D-6E8A-4147-A177-3AD203B41FA5}">
                      <a16:colId xmlns:a16="http://schemas.microsoft.com/office/drawing/2014/main" val="1883128953"/>
                    </a:ext>
                  </a:extLst>
                </a:gridCol>
                <a:gridCol w="162112">
                  <a:extLst>
                    <a:ext uri="{9D8B030D-6E8A-4147-A177-3AD203B41FA5}">
                      <a16:colId xmlns:a16="http://schemas.microsoft.com/office/drawing/2014/main" val="98102119"/>
                    </a:ext>
                  </a:extLst>
                </a:gridCol>
                <a:gridCol w="4619445">
                  <a:extLst>
                    <a:ext uri="{9D8B030D-6E8A-4147-A177-3AD203B41FA5}">
                      <a16:colId xmlns:a16="http://schemas.microsoft.com/office/drawing/2014/main" val="198100948"/>
                    </a:ext>
                  </a:extLst>
                </a:gridCol>
              </a:tblGrid>
              <a:tr h="337344">
                <a:tc gridSpan="2">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 vending machine has the following options available.</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Users insert coins into the vending machine and then enter the two character item code of their selection. If the user has inserted enough money, the vending machine will release the chosen item and output any change required. If the user enters an invalid item code then a suitable error message is displayed. A vending machine stores the quantity of items available in a database table called ITEMS.</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The current contents of ITEMS is shown:</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Complete the following SQL statement to display the item code for all items that have fewer than 10 in stock. </a:t>
                      </a:r>
                      <a:r>
                        <a:rPr lang="en-US" sz="1100" b="1" dirty="0">
                          <a:ea typeface="Calibri" panose="020F0502020204030204" pitchFamily="34" charset="0"/>
                          <a:cs typeface="Times New Roman" panose="02020603050405020304" pitchFamily="18" charset="0"/>
                        </a:rPr>
                        <a:t>[4]</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SELECT	</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 </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FROM	</a:t>
                      </a: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txBody>
                  <a:tcPr anchor="ctr">
                    <a:solidFill>
                      <a:schemeClr val="bg1"/>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US" sz="1100" dirty="0"/>
                    </a:p>
                  </a:txBody>
                  <a:tcPr anchor="ctr">
                    <a:solidFill>
                      <a:schemeClr val="bg2"/>
                    </a:solidFill>
                  </a:tcPr>
                </a:tc>
                <a:tc gridSpan="2">
                  <a:txBody>
                    <a:bodyPr/>
                    <a:lstStyle/>
                    <a:p>
                      <a:endParaRPr lang="en-GB" sz="1100" dirty="0"/>
                    </a:p>
                  </a:txBody>
                  <a:tcPr anchor="ctr">
                    <a:solidFill>
                      <a:schemeClr val="bg2"/>
                    </a:solidFill>
                  </a:tcPr>
                </a:tc>
                <a:tc hMerge="1">
                  <a:txBody>
                    <a:bodyPr/>
                    <a:lstStyle/>
                    <a:p>
                      <a:endParaRPr lang="en-GB"/>
                    </a:p>
                  </a:txBody>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32F1A94A-9775-4360-8B94-2667C0970746}"/>
              </a:ext>
            </a:extLst>
          </p:cNvPr>
          <p:cNvPicPr>
            <a:picLocks noChangeAspect="1"/>
          </p:cNvPicPr>
          <p:nvPr/>
        </p:nvPicPr>
        <p:blipFill>
          <a:blip r:embed="rId2"/>
          <a:stretch>
            <a:fillRect/>
          </a:stretch>
        </p:blipFill>
        <p:spPr>
          <a:xfrm>
            <a:off x="5183642" y="757239"/>
            <a:ext cx="4722358" cy="1088101"/>
          </a:xfrm>
          <a:prstGeom prst="rect">
            <a:avLst/>
          </a:prstGeom>
        </p:spPr>
      </p:pic>
      <p:pic>
        <p:nvPicPr>
          <p:cNvPr id="7" name="Picture 6">
            <a:extLst>
              <a:ext uri="{FF2B5EF4-FFF2-40B4-BE49-F238E27FC236}">
                <a16:creationId xmlns:a16="http://schemas.microsoft.com/office/drawing/2014/main" id="{2886F867-2EED-485F-AD09-CFE810E66ACE}"/>
              </a:ext>
            </a:extLst>
          </p:cNvPr>
          <p:cNvPicPr>
            <a:picLocks noChangeAspect="1"/>
          </p:cNvPicPr>
          <p:nvPr/>
        </p:nvPicPr>
        <p:blipFill>
          <a:blip r:embed="rId3"/>
          <a:stretch>
            <a:fillRect/>
          </a:stretch>
        </p:blipFill>
        <p:spPr>
          <a:xfrm>
            <a:off x="5183642" y="2169773"/>
            <a:ext cx="4722358" cy="1104772"/>
          </a:xfrm>
          <a:prstGeom prst="rect">
            <a:avLst/>
          </a:prstGeom>
        </p:spPr>
      </p:pic>
    </p:spTree>
    <p:extLst>
      <p:ext uri="{BB962C8B-B14F-4D97-AF65-F5344CB8AC3E}">
        <p14:creationId xmlns:p14="http://schemas.microsoft.com/office/powerpoint/2010/main" val="130620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2529359068"/>
              </p:ext>
            </p:extLst>
          </p:nvPr>
        </p:nvGraphicFramePr>
        <p:xfrm>
          <a:off x="347932" y="1270000"/>
          <a:ext cx="9238890" cy="1937544"/>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2778676263"/>
                    </a:ext>
                  </a:extLst>
                </a:gridCol>
              </a:tblGrid>
              <a:tr h="337344">
                <a:tc gridSpan="2">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18. A library gives each book a code made from the first three letters of the book title in upper case, followed by the last two digits of the year the book was published.</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For example, “Poetry from the War”, published in 2012 would be given the code POE12.</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Functions and procedures are both examples of sub programs.</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Describe one difference between a function and a procedure. [2]</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Describe two benefits to a programmer of using sub programs. [4]</a:t>
                      </a:r>
                    </a:p>
                  </a:txBody>
                  <a:tcPr anchor="ctr">
                    <a:solidFill>
                      <a:schemeClr val="bg1"/>
                    </a:solidFill>
                  </a:tcPr>
                </a:tc>
                <a:tc hMerge="1">
                  <a:txBody>
                    <a:bodyPr/>
                    <a:lstStyle/>
                    <a:p>
                      <a:endParaRPr lang="en-GB"/>
                    </a:p>
                  </a:txBody>
                  <a:tcPr/>
                </a:tc>
                <a:extLst>
                  <a:ext uri="{0D108BD9-81ED-4DB2-BD59-A6C34878D82A}">
                    <a16:rowId xmlns:a16="http://schemas.microsoft.com/office/drawing/2014/main" val="666655507"/>
                  </a:ext>
                </a:extLst>
              </a:tr>
              <a:tr h="337344">
                <a:tc>
                  <a:txBody>
                    <a:bodyPr/>
                    <a:lstStyle/>
                    <a:p>
                      <a:endParaRPr lang="en-US" sz="1000" dirty="0"/>
                    </a:p>
                  </a:txBody>
                  <a:tcPr anchor="ctr">
                    <a:solidFill>
                      <a:schemeClr val="bg2"/>
                    </a:solidFill>
                  </a:tcPr>
                </a:tc>
                <a:tc>
                  <a:txBody>
                    <a:bodyPr/>
                    <a:lstStyle/>
                    <a:p>
                      <a:endParaRPr lang="en-GB" sz="10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2684368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D8D7F4F-8740-4C7A-A6C7-206FC8C3A3EE}"/>
              </a:ext>
            </a:extLst>
          </p:cNvPr>
          <p:cNvGraphicFramePr>
            <a:graphicFrameLocks noGrp="1"/>
          </p:cNvGraphicFramePr>
          <p:nvPr>
            <p:extLst>
              <p:ext uri="{D42A27DB-BD31-4B8C-83A1-F6EECF244321}">
                <p14:modId xmlns:p14="http://schemas.microsoft.com/office/powerpoint/2010/main" val="3013064294"/>
              </p:ext>
            </p:extLst>
          </p:nvPr>
        </p:nvGraphicFramePr>
        <p:xfrm>
          <a:off x="347932" y="1186382"/>
          <a:ext cx="9238890" cy="1100998"/>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77589356"/>
                    </a:ext>
                  </a:extLst>
                </a:gridCol>
              </a:tblGrid>
              <a:tr h="338998">
                <a:tc gridSpan="2">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Elliott plays football for OCR FC. He wants to create a program to store the results of each football match they play and the names of the goal scorers. Elliott wants individual players from the team to be able to submit this information.</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Describe two examples of defensive design that should be considered when developing this program. </a:t>
                      </a:r>
                      <a:r>
                        <a:rPr lang="en-US" sz="1100" b="1" dirty="0">
                          <a:solidFill>
                            <a:schemeClr val="tx1"/>
                          </a:solidFill>
                        </a:rPr>
                        <a:t>[4]</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US" sz="1100" dirty="0"/>
                    </a:p>
                  </a:txBody>
                  <a:tcPr anchor="ctr">
                    <a:solidFill>
                      <a:schemeClr val="bg2"/>
                    </a:solidFill>
                  </a:tcPr>
                </a:tc>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62565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D8D7F4F-8740-4C7A-A6C7-206FC8C3A3EE}"/>
              </a:ext>
            </a:extLst>
          </p:cNvPr>
          <p:cNvGraphicFramePr>
            <a:graphicFrameLocks noGrp="1"/>
          </p:cNvGraphicFramePr>
          <p:nvPr>
            <p:extLst>
              <p:ext uri="{D42A27DB-BD31-4B8C-83A1-F6EECF244321}">
                <p14:modId xmlns:p14="http://schemas.microsoft.com/office/powerpoint/2010/main" val="3412497546"/>
              </p:ext>
            </p:extLst>
          </p:nvPr>
        </p:nvGraphicFramePr>
        <p:xfrm>
          <a:off x="347932" y="1186382"/>
          <a:ext cx="9238890" cy="2609758"/>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63080155"/>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20. The area of a circle is calculated using the formula Π × r2, where Π is equal to 3.142 and r is the radius.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Finn has written a program to allow a user to enter the radius of a circle as a whole number, between 1 and 30, and output the area of the circle.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Explain, using examples from the program, two ways Finn can improve the maintainability of the program.</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US" sz="1100" dirty="0"/>
                    </a:p>
                  </a:txBody>
                  <a:tcPr anchor="ctr">
                    <a:solidFill>
                      <a:schemeClr val="bg2"/>
                    </a:solidFill>
                  </a:tcPr>
                </a:tc>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2784F69E-900B-4D5E-8DCC-DEDABEC875D0}"/>
              </a:ext>
            </a:extLst>
          </p:cNvPr>
          <p:cNvPicPr>
            <a:picLocks noChangeAspect="1"/>
          </p:cNvPicPr>
          <p:nvPr/>
        </p:nvPicPr>
        <p:blipFill>
          <a:blip r:embed="rId2"/>
          <a:stretch>
            <a:fillRect/>
          </a:stretch>
        </p:blipFill>
        <p:spPr>
          <a:xfrm>
            <a:off x="4967376" y="892920"/>
            <a:ext cx="3719423" cy="1905442"/>
          </a:xfrm>
          <a:prstGeom prst="rect">
            <a:avLst/>
          </a:prstGeom>
        </p:spPr>
      </p:pic>
    </p:spTree>
    <p:extLst>
      <p:ext uri="{BB962C8B-B14F-4D97-AF65-F5344CB8AC3E}">
        <p14:creationId xmlns:p14="http://schemas.microsoft.com/office/powerpoint/2010/main" val="2741006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3513278305"/>
              </p:ext>
            </p:extLst>
          </p:nvPr>
        </p:nvGraphicFramePr>
        <p:xfrm>
          <a:off x="347932" y="1270000"/>
          <a:ext cx="9238890" cy="3783238"/>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3706258800"/>
                    </a:ext>
                  </a:extLst>
                </a:gridCol>
              </a:tblGrid>
              <a:tr h="338998">
                <a:tc>
                  <a:txBody>
                    <a:bodyPr/>
                    <a:lstStyle/>
                    <a:p>
                      <a:pPr marL="0" lvl="0" indent="0">
                        <a:buFont typeface="+mj-lt"/>
                        <a:buNone/>
                      </a:pPr>
                      <a:r>
                        <a:rPr lang="en-US" sz="1100" dirty="0"/>
                        <a:t>21. A teacher researches the length of time students spend playing computer games each day.</a:t>
                      </a:r>
                    </a:p>
                    <a:p>
                      <a:pPr marL="0" lvl="0" indent="0">
                        <a:buFont typeface="+mj-lt"/>
                        <a:buNone/>
                      </a:pPr>
                      <a:r>
                        <a:rPr lang="en-US" sz="1100" dirty="0"/>
                        <a:t>The teacher writes a program to add up and print out the total number of minutes student 2 played computer games over 5 days (Monday to Friday).</a:t>
                      </a:r>
                    </a:p>
                    <a:p>
                      <a:pPr marL="0" lvl="0" indent="0">
                        <a:buFont typeface="+mj-lt"/>
                        <a:buNone/>
                      </a:pPr>
                      <a:endParaRPr lang="en-US" sz="1100" dirty="0"/>
                    </a:p>
                    <a:p>
                      <a:pPr marL="0" lvl="0" indent="0">
                        <a:buFont typeface="+mj-lt"/>
                        <a:buNone/>
                      </a:pPr>
                      <a:r>
                        <a:rPr lang="en-US" sz="1100" dirty="0"/>
                        <a:t>total = 0</a:t>
                      </a:r>
                    </a:p>
                    <a:p>
                      <a:pPr marL="0" lvl="0" indent="0">
                        <a:buFont typeface="+mj-lt"/>
                        <a:buNone/>
                      </a:pPr>
                      <a:endParaRPr lang="en-US" sz="1100" dirty="0"/>
                    </a:p>
                    <a:p>
                      <a:pPr marL="0" lvl="0" indent="0">
                        <a:buFont typeface="+mj-lt"/>
                        <a:buNone/>
                      </a:pPr>
                      <a:r>
                        <a:rPr lang="en-US" sz="1100" dirty="0"/>
                        <a:t>total = total + </a:t>
                      </a:r>
                      <a:r>
                        <a:rPr lang="en-US" sz="1100" dirty="0" err="1"/>
                        <a:t>minsPlayed</a:t>
                      </a:r>
                      <a:r>
                        <a:rPr lang="en-US" sz="1100" dirty="0"/>
                        <a:t>[2,0]</a:t>
                      </a:r>
                    </a:p>
                    <a:p>
                      <a:pPr marL="0" lvl="0" indent="0">
                        <a:buFont typeface="+mj-lt"/>
                        <a:buNone/>
                      </a:pPr>
                      <a:r>
                        <a:rPr lang="en-US" sz="1100" dirty="0"/>
                        <a:t>total = total + </a:t>
                      </a:r>
                      <a:r>
                        <a:rPr lang="en-US" sz="1100" dirty="0" err="1"/>
                        <a:t>minsPlayed</a:t>
                      </a:r>
                      <a:r>
                        <a:rPr lang="en-US" sz="1100" dirty="0"/>
                        <a:t>[2,1]</a:t>
                      </a:r>
                    </a:p>
                    <a:p>
                      <a:pPr marL="0" lvl="0" indent="0">
                        <a:buFont typeface="+mj-lt"/>
                        <a:buNone/>
                      </a:pPr>
                      <a:r>
                        <a:rPr lang="en-US" sz="1100" dirty="0"/>
                        <a:t>total = total + </a:t>
                      </a:r>
                      <a:r>
                        <a:rPr lang="en-US" sz="1100" dirty="0" err="1"/>
                        <a:t>minsPlayed</a:t>
                      </a:r>
                      <a:r>
                        <a:rPr lang="en-US" sz="1100" dirty="0"/>
                        <a:t>[2,2]</a:t>
                      </a:r>
                    </a:p>
                    <a:p>
                      <a:pPr marL="0" lvl="0" indent="0">
                        <a:buFont typeface="+mj-lt"/>
                        <a:buNone/>
                      </a:pPr>
                      <a:r>
                        <a:rPr lang="en-US" sz="1100" dirty="0"/>
                        <a:t>total = total + </a:t>
                      </a:r>
                      <a:r>
                        <a:rPr lang="en-US" sz="1100" dirty="0" err="1"/>
                        <a:t>minsPlayed</a:t>
                      </a:r>
                      <a:r>
                        <a:rPr lang="en-US" sz="1100" dirty="0"/>
                        <a:t>[2,3]</a:t>
                      </a:r>
                    </a:p>
                    <a:p>
                      <a:pPr marL="0" lvl="0" indent="0">
                        <a:buFont typeface="+mj-lt"/>
                        <a:buNone/>
                      </a:pPr>
                      <a:r>
                        <a:rPr lang="en-US" sz="1100" dirty="0"/>
                        <a:t>total = total + </a:t>
                      </a:r>
                      <a:r>
                        <a:rPr lang="en-US" sz="1100" dirty="0" err="1"/>
                        <a:t>minsPlayed</a:t>
                      </a:r>
                      <a:r>
                        <a:rPr lang="en-US" sz="1100" dirty="0"/>
                        <a:t>[2,4]</a:t>
                      </a:r>
                    </a:p>
                    <a:p>
                      <a:pPr marL="0" lvl="0" indent="0">
                        <a:buFont typeface="+mj-lt"/>
                        <a:buNone/>
                      </a:pPr>
                      <a:r>
                        <a:rPr lang="en-US" sz="1100" dirty="0"/>
                        <a:t>print(total)</a:t>
                      </a:r>
                    </a:p>
                    <a:p>
                      <a:pPr marL="0" lvl="0" indent="0">
                        <a:buFont typeface="+mj-lt"/>
                        <a:buNone/>
                      </a:pPr>
                      <a:endParaRPr lang="en-US" sz="1100" dirty="0"/>
                    </a:p>
                    <a:p>
                      <a:pPr marL="0" lvl="0" indent="0">
                        <a:buFont typeface="+mj-lt"/>
                        <a:buNone/>
                      </a:pPr>
                      <a:r>
                        <a:rPr lang="en-US" sz="1100" dirty="0"/>
                        <a:t>Refine the program to be more efficient. Write the refined version of the algorithm.</a:t>
                      </a:r>
                    </a:p>
                    <a:p>
                      <a:pPr marL="0" lvl="0" indent="0">
                        <a:buFont typeface="+mj-lt"/>
                        <a:buNone/>
                      </a:pPr>
                      <a:endParaRPr lang="en-US" sz="1100" dirty="0"/>
                    </a:p>
                    <a:p>
                      <a:pPr marL="0" lvl="0" indent="0">
                        <a:buFont typeface="+mj-lt"/>
                        <a:buNone/>
                      </a:pPr>
                      <a:r>
                        <a:rPr lang="en-US" sz="1100" dirty="0"/>
                        <a:t>You must use either:</a:t>
                      </a:r>
                    </a:p>
                    <a:p>
                      <a:pPr marL="0" lvl="0" indent="0">
                        <a:buFont typeface="+mj-lt"/>
                        <a:buNone/>
                      </a:pPr>
                      <a:r>
                        <a:rPr lang="en-US" sz="1100" dirty="0"/>
                        <a:t>OCR Exam Reference Language, or</a:t>
                      </a:r>
                    </a:p>
                    <a:p>
                      <a:pPr marL="0" lvl="0" indent="0">
                        <a:buFont typeface="+mj-lt"/>
                        <a:buNone/>
                      </a:pPr>
                      <a:r>
                        <a:rPr lang="en-US" sz="1100" dirty="0"/>
                        <a:t>a high-level programming language that you have studied. </a:t>
                      </a:r>
                      <a:r>
                        <a:rPr lang="en-GB" sz="1100" b="1" dirty="0"/>
                        <a:t>[4]</a:t>
                      </a:r>
                    </a:p>
                  </a:txBody>
                  <a:tcPr anchor="ctr">
                    <a:solidFill>
                      <a:schemeClr val="bg1"/>
                    </a:solidFill>
                  </a:tcPr>
                </a:tc>
                <a:tc rowSpan="2">
                  <a:txBody>
                    <a:bodyPr/>
                    <a:lstStyle/>
                    <a:p>
                      <a:pPr marL="0" lvl="0" indent="0">
                        <a:buFont typeface="+mj-lt"/>
                        <a:buNone/>
                      </a:pPr>
                      <a:endParaRPr lang="en-GB" sz="1100" b="1" dirty="0"/>
                    </a:p>
                  </a:txBody>
                  <a:tcPr anchor="ctr">
                    <a:solidFill>
                      <a:schemeClr val="bg1">
                        <a:lumMod val="85000"/>
                      </a:schemeClr>
                    </a:solidFill>
                  </a:tcPr>
                </a:tc>
                <a:extLst>
                  <a:ext uri="{0D108BD9-81ED-4DB2-BD59-A6C34878D82A}">
                    <a16:rowId xmlns:a16="http://schemas.microsoft.com/office/drawing/2014/main" val="666655507"/>
                  </a:ext>
                </a:extLst>
              </a:tr>
              <a:tr h="338998">
                <a:tc>
                  <a:txBody>
                    <a:bodyPr/>
                    <a:lstStyle/>
                    <a:p>
                      <a:endParaRPr lang="en-US" sz="1100" dirty="0"/>
                    </a:p>
                  </a:txBody>
                  <a:tcPr anchor="ctr">
                    <a:solidFill>
                      <a:schemeClr val="bg2"/>
                    </a:solidFill>
                  </a:tcPr>
                </a:tc>
                <a:tc vMerge="1">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1285502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3472077759"/>
              </p:ext>
            </p:extLst>
          </p:nvPr>
        </p:nvGraphicFramePr>
        <p:xfrm>
          <a:off x="347932" y="1270000"/>
          <a:ext cx="9238890" cy="3935638"/>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2539851244"/>
                    </a:ext>
                  </a:extLst>
                </a:gridCol>
              </a:tblGrid>
              <a:tr h="338998">
                <a:tc>
                  <a:txBody>
                    <a:bodyPr/>
                    <a:lstStyle/>
                    <a:p>
                      <a:pPr marL="0" lvl="0" indent="0">
                        <a:buFont typeface="+mj-lt"/>
                        <a:buNone/>
                      </a:pPr>
                      <a:r>
                        <a:rPr lang="en-US" sz="1000" dirty="0"/>
                        <a:t>22. OCR Tech is an online shop that sells electronics such as TVs and game consoles.</a:t>
                      </a:r>
                    </a:p>
                    <a:p>
                      <a:pPr marL="0" lvl="0" indent="0">
                        <a:buFont typeface="+mj-lt"/>
                        <a:buNone/>
                      </a:pPr>
                      <a:r>
                        <a:rPr lang="en-US" sz="1000" dirty="0"/>
                        <a:t>An item is classified as "In demand" if OCR Tech have between 5 and 25 inclusive in stock.</a:t>
                      </a:r>
                    </a:p>
                    <a:p>
                      <a:pPr marL="0" lvl="0" indent="0">
                        <a:buFont typeface="+mj-lt"/>
                        <a:buNone/>
                      </a:pPr>
                      <a:endParaRPr lang="en-US" sz="1000" dirty="0"/>
                    </a:p>
                    <a:p>
                      <a:pPr marL="0" lvl="0" indent="0">
                        <a:buFont typeface="+mj-lt"/>
                        <a:buNone/>
                      </a:pPr>
                      <a:r>
                        <a:rPr lang="en-US" sz="1000" dirty="0"/>
                        <a:t>A program is written that allows the user to input the current stock level and output whether the item is in demand or not.</a:t>
                      </a:r>
                    </a:p>
                    <a:p>
                      <a:pPr marL="0" lvl="0" indent="0">
                        <a:buFont typeface="+mj-lt"/>
                        <a:buNone/>
                      </a:pPr>
                      <a:endParaRPr lang="en-US" sz="1000" dirty="0"/>
                    </a:p>
                    <a:p>
                      <a:pPr marL="0" lvl="0" indent="0">
                        <a:buFont typeface="+mj-lt"/>
                        <a:buNone/>
                      </a:pPr>
                      <a:r>
                        <a:rPr lang="en-US" sz="1000" dirty="0">
                          <a:latin typeface="Courier New" panose="02070309020205020404" pitchFamily="49" charset="0"/>
                          <a:cs typeface="Courier New" panose="02070309020205020404" pitchFamily="49" charset="0"/>
                        </a:rPr>
                        <a:t>    </a:t>
                      </a:r>
                      <a:r>
                        <a:rPr lang="en-US" sz="1000" dirty="0" err="1">
                          <a:latin typeface="Courier New" panose="02070309020205020404" pitchFamily="49" charset="0"/>
                          <a:cs typeface="Courier New" panose="02070309020205020404" pitchFamily="49" charset="0"/>
                        </a:rPr>
                        <a:t>stocklevel</a:t>
                      </a:r>
                      <a:r>
                        <a:rPr lang="en-US" sz="1000" dirty="0">
                          <a:latin typeface="Courier New" panose="02070309020205020404" pitchFamily="49" charset="0"/>
                          <a:cs typeface="Courier New" panose="02070309020205020404" pitchFamily="49" charset="0"/>
                        </a:rPr>
                        <a:t> = input("Enter stock level")</a:t>
                      </a:r>
                    </a:p>
                    <a:p>
                      <a:pPr marL="0" lvl="0" indent="0">
                        <a:buFont typeface="+mj-lt"/>
                        <a:buNone/>
                      </a:pPr>
                      <a:r>
                        <a:rPr lang="en-US" sz="1000" dirty="0">
                          <a:latin typeface="Courier New" panose="02070309020205020404" pitchFamily="49" charset="0"/>
                          <a:cs typeface="Courier New" panose="02070309020205020404" pitchFamily="49" charset="0"/>
                        </a:rPr>
                        <a:t>    if </a:t>
                      </a:r>
                      <a:r>
                        <a:rPr lang="en-US" sz="1000" dirty="0" err="1">
                          <a:latin typeface="Courier New" panose="02070309020205020404" pitchFamily="49" charset="0"/>
                          <a:cs typeface="Courier New" panose="02070309020205020404" pitchFamily="49" charset="0"/>
                        </a:rPr>
                        <a:t>stocklevel</a:t>
                      </a:r>
                      <a:r>
                        <a:rPr lang="en-US" sz="1000" dirty="0">
                          <a:latin typeface="Courier New" panose="02070309020205020404" pitchFamily="49" charset="0"/>
                          <a:cs typeface="Courier New" panose="02070309020205020404" pitchFamily="49" charset="0"/>
                        </a:rPr>
                        <a:t> &gt;= 5 or =&lt; 25 then</a:t>
                      </a:r>
                    </a:p>
                    <a:p>
                      <a:pPr marL="0" lvl="0" indent="0">
                        <a:buFont typeface="+mj-lt"/>
                        <a:buNone/>
                      </a:pPr>
                      <a:r>
                        <a:rPr lang="en-US" sz="1000" dirty="0">
                          <a:latin typeface="Courier New" panose="02070309020205020404" pitchFamily="49" charset="0"/>
                          <a:cs typeface="Courier New" panose="02070309020205020404" pitchFamily="49" charset="0"/>
                        </a:rPr>
                        <a:t>        print(Not in demand)</a:t>
                      </a:r>
                    </a:p>
                    <a:p>
                      <a:pPr marL="0" lvl="0" indent="0">
                        <a:buFont typeface="+mj-lt"/>
                        <a:buNone/>
                      </a:pPr>
                      <a:r>
                        <a:rPr lang="en-US" sz="1000" dirty="0">
                          <a:latin typeface="Courier New" panose="02070309020205020404" pitchFamily="49" charset="0"/>
                          <a:cs typeface="Courier New" panose="02070309020205020404" pitchFamily="49" charset="0"/>
                        </a:rPr>
                        <a:t>    else</a:t>
                      </a:r>
                    </a:p>
                    <a:p>
                      <a:pPr marL="0" lvl="0" indent="0">
                        <a:buFont typeface="+mj-lt"/>
                        <a:buNone/>
                      </a:pPr>
                      <a:r>
                        <a:rPr lang="en-US" sz="1000" dirty="0">
                          <a:latin typeface="Courier New" panose="02070309020205020404" pitchFamily="49" charset="0"/>
                          <a:cs typeface="Courier New" panose="02070309020205020404" pitchFamily="49" charset="0"/>
                        </a:rPr>
                        <a:t>        print(In demand)</a:t>
                      </a:r>
                    </a:p>
                    <a:p>
                      <a:pPr marL="0" lvl="0" indent="0">
                        <a:buFont typeface="+mj-lt"/>
                        <a:buNone/>
                      </a:pPr>
                      <a:r>
                        <a:rPr lang="en-US" sz="1000" dirty="0">
                          <a:latin typeface="Courier New" panose="02070309020205020404" pitchFamily="49" charset="0"/>
                          <a:cs typeface="Courier New" panose="02070309020205020404" pitchFamily="49" charset="0"/>
                        </a:rPr>
                        <a:t>    endif</a:t>
                      </a:r>
                    </a:p>
                    <a:p>
                      <a:pPr marL="0" lvl="0" indent="0">
                        <a:buFont typeface="+mj-lt"/>
                        <a:buNone/>
                      </a:pPr>
                      <a:endParaRPr lang="en-US" sz="1000" dirty="0"/>
                    </a:p>
                    <a:p>
                      <a:pPr marL="0" lvl="0" indent="0">
                        <a:buFont typeface="+mj-lt"/>
                        <a:buNone/>
                      </a:pPr>
                      <a:r>
                        <a:rPr lang="en-US" sz="1000" dirty="0"/>
                        <a:t>The program contains syntax and logic errors.</a:t>
                      </a:r>
                    </a:p>
                    <a:p>
                      <a:pPr marL="0" lvl="0" indent="0">
                        <a:buFont typeface="+mj-lt"/>
                        <a:buNone/>
                      </a:pPr>
                      <a:endParaRPr lang="en-US" sz="1000" dirty="0"/>
                    </a:p>
                    <a:p>
                      <a:pPr marL="0" lvl="0" indent="0">
                        <a:buFont typeface="+mj-lt"/>
                        <a:buNone/>
                      </a:pPr>
                      <a:r>
                        <a:rPr lang="en-US" sz="1000" dirty="0"/>
                        <a:t>Refine the program to correct the errors and write the refined version of the program.</a:t>
                      </a:r>
                    </a:p>
                    <a:p>
                      <a:pPr marL="0" lvl="0" indent="0">
                        <a:buFont typeface="+mj-lt"/>
                        <a:buNone/>
                      </a:pPr>
                      <a:endParaRPr lang="en-US" sz="1000" dirty="0"/>
                    </a:p>
                    <a:p>
                      <a:pPr marL="0" lvl="0" indent="0">
                        <a:buFont typeface="+mj-lt"/>
                        <a:buNone/>
                      </a:pPr>
                      <a:r>
                        <a:rPr lang="en-US" sz="1000" dirty="0"/>
                        <a:t>You must use either:</a:t>
                      </a:r>
                    </a:p>
                    <a:p>
                      <a:pPr marL="171450" lvl="0" indent="-171450">
                        <a:buFont typeface="Arial" panose="020B0604020202020204" pitchFamily="34" charset="0"/>
                        <a:buChar char="•"/>
                      </a:pPr>
                      <a:endParaRPr lang="en-US" sz="1000" dirty="0"/>
                    </a:p>
                    <a:p>
                      <a:pPr marL="171450" lvl="0" indent="-171450">
                        <a:buFont typeface="Arial" panose="020B0604020202020204" pitchFamily="34" charset="0"/>
                        <a:buChar char="•"/>
                      </a:pPr>
                      <a:r>
                        <a:rPr lang="en-US" sz="1000" dirty="0"/>
                        <a:t>OCR Exam Reference Language, or</a:t>
                      </a:r>
                    </a:p>
                    <a:p>
                      <a:pPr marL="171450" lvl="0" indent="-171450">
                        <a:buFont typeface="Arial" panose="020B0604020202020204" pitchFamily="34" charset="0"/>
                        <a:buChar char="•"/>
                      </a:pPr>
                      <a:r>
                        <a:rPr lang="en-US" sz="1000" dirty="0"/>
                        <a:t>A high-level programming language that you have studied</a:t>
                      </a:r>
                      <a:endParaRPr lang="en-US" sz="1000" b="1" dirty="0"/>
                    </a:p>
                  </a:txBody>
                  <a:tcPr anchor="ctr">
                    <a:solidFill>
                      <a:schemeClr val="bg1"/>
                    </a:solidFill>
                  </a:tcPr>
                </a:tc>
                <a:tc rowSpan="2">
                  <a:txBody>
                    <a:bodyPr/>
                    <a:lstStyle/>
                    <a:p>
                      <a:pPr marL="171450" lvl="0" indent="-171450">
                        <a:buFont typeface="Arial" panose="020B0604020202020204" pitchFamily="34" charset="0"/>
                        <a:buChar char="•"/>
                      </a:pPr>
                      <a:endParaRPr lang="en-US" sz="1000" b="0" dirty="0"/>
                    </a:p>
                  </a:txBody>
                  <a:tcPr anchor="ctr">
                    <a:solidFill>
                      <a:schemeClr val="accent3">
                        <a:lumMod val="20000"/>
                        <a:lumOff val="80000"/>
                      </a:schemeClr>
                    </a:solidFill>
                  </a:tcPr>
                </a:tc>
                <a:extLst>
                  <a:ext uri="{0D108BD9-81ED-4DB2-BD59-A6C34878D82A}">
                    <a16:rowId xmlns:a16="http://schemas.microsoft.com/office/drawing/2014/main" val="666655507"/>
                  </a:ext>
                </a:extLst>
              </a:tr>
              <a:tr h="338998">
                <a:tc>
                  <a:txBody>
                    <a:bodyPr/>
                    <a:lstStyle/>
                    <a:p>
                      <a:endParaRPr lang="en-GB" sz="1000" dirty="0"/>
                    </a:p>
                  </a:txBody>
                  <a:tcPr anchor="ctr">
                    <a:solidFill>
                      <a:schemeClr val="accent3">
                        <a:lumMod val="20000"/>
                        <a:lumOff val="80000"/>
                      </a:schemeClr>
                    </a:solidFill>
                  </a:tcPr>
                </a:tc>
                <a:tc vMerge="1">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434335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647349013"/>
              </p:ext>
            </p:extLst>
          </p:nvPr>
        </p:nvGraphicFramePr>
        <p:xfrm>
          <a:off x="347932" y="1270000"/>
          <a:ext cx="9238890" cy="269748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340168947"/>
                    </a:ext>
                  </a:extLst>
                </a:gridCol>
              </a:tblGrid>
              <a:tr h="338998">
                <a:tc>
                  <a:txBody>
                    <a:bodyPr/>
                    <a:lstStyle/>
                    <a:p>
                      <a:pPr marL="0" lvl="0" indent="0">
                        <a:buFont typeface="+mj-lt"/>
                        <a:buNone/>
                      </a:pPr>
                      <a:r>
                        <a:rPr lang="en-US" sz="1100" dirty="0"/>
                        <a:t>23. Charley is writing a program for music students. To make sure that there are no logic errors in the program, Charley uses a test plan.</a:t>
                      </a:r>
                    </a:p>
                    <a:p>
                      <a:pPr marL="0" lvl="0" indent="0">
                        <a:buFont typeface="+mj-lt"/>
                        <a:buNone/>
                      </a:pPr>
                      <a:endParaRPr lang="en-US" sz="1100" dirty="0"/>
                    </a:p>
                    <a:p>
                      <a:pPr marL="0" lvl="0" indent="0">
                        <a:buFont typeface="+mj-lt"/>
                        <a:buNone/>
                      </a:pPr>
                      <a:r>
                        <a:rPr lang="en-US" sz="1100" dirty="0"/>
                        <a:t>The program uses the letters in the following list to represent musical notes.</a:t>
                      </a:r>
                    </a:p>
                    <a:p>
                      <a:pPr marL="0" lvl="0" indent="0">
                        <a:buFont typeface="+mj-lt"/>
                        <a:buNone/>
                      </a:pPr>
                      <a:endParaRPr lang="en-US" sz="1100" dirty="0"/>
                    </a:p>
                    <a:p>
                      <a:pPr marL="0" lvl="0" indent="0">
                        <a:buFont typeface="+mj-lt"/>
                        <a:buNone/>
                      </a:pPr>
                      <a:r>
                        <a:rPr lang="en-US" sz="1100" dirty="0"/>
                        <a:t>C D E F G A B</a:t>
                      </a:r>
                    </a:p>
                    <a:p>
                      <a:pPr marL="0" lvl="0" indent="0">
                        <a:buFont typeface="+mj-lt"/>
                        <a:buNone/>
                      </a:pPr>
                      <a:endParaRPr lang="en-US" sz="1100" dirty="0"/>
                    </a:p>
                    <a:p>
                      <a:pPr marL="0" lvl="0" indent="0">
                        <a:buFont typeface="+mj-lt"/>
                        <a:buNone/>
                      </a:pPr>
                      <a:r>
                        <a:rPr lang="en-US" sz="1100" dirty="0"/>
                        <a:t>When the user inputs a letter from this list, the program outputs the next three notes in the list.</a:t>
                      </a:r>
                    </a:p>
                    <a:p>
                      <a:pPr marL="0" lvl="0" indent="0">
                        <a:buFont typeface="+mj-lt"/>
                        <a:buNone/>
                      </a:pPr>
                      <a:r>
                        <a:rPr lang="en-US" sz="1100" dirty="0"/>
                        <a:t>If it gets to the end of the list, it starts again from the beginning, so the next note after B is C.</a:t>
                      </a:r>
                    </a:p>
                    <a:p>
                      <a:pPr marL="0" lvl="0" indent="0">
                        <a:buFont typeface="+mj-lt"/>
                        <a:buNone/>
                      </a:pPr>
                      <a:endParaRPr lang="en-US" sz="1100" dirty="0"/>
                    </a:p>
                    <a:p>
                      <a:pPr marL="0" lvl="0" indent="0">
                        <a:buFont typeface="+mj-lt"/>
                        <a:buNone/>
                      </a:pPr>
                      <a:r>
                        <a:rPr lang="en-US" sz="1100" dirty="0"/>
                        <a:t>Complete the test plan below by stating, for each input data, the expected outcome and a reason for the test. [6]</a:t>
                      </a:r>
                      <a:endParaRPr lang="en-US" sz="1100" b="1" dirty="0"/>
                    </a:p>
                  </a:txBody>
                  <a:tcPr anchor="ctr">
                    <a:solidFill>
                      <a:schemeClr val="bg1"/>
                    </a:solidFill>
                  </a:tcPr>
                </a:tc>
                <a:tc>
                  <a:txBody>
                    <a:bodyPr/>
                    <a:lstStyle/>
                    <a:p>
                      <a:pPr marL="0" lvl="0" indent="0">
                        <a:buFont typeface="+mj-lt"/>
                        <a:buNone/>
                      </a:pPr>
                      <a:endParaRPr lang="en-US" sz="1100" b="1" dirty="0"/>
                    </a:p>
                  </a:txBody>
                  <a:tcPr anchor="ctr">
                    <a:solidFill>
                      <a:schemeClr val="bg1"/>
                    </a:solidFill>
                  </a:tcPr>
                </a:tc>
                <a:extLst>
                  <a:ext uri="{0D108BD9-81ED-4DB2-BD59-A6C34878D82A}">
                    <a16:rowId xmlns:a16="http://schemas.microsoft.com/office/drawing/2014/main" val="666655507"/>
                  </a:ext>
                </a:extLst>
              </a:tr>
              <a:tr h="0">
                <a:tc>
                  <a:txBody>
                    <a:bodyPr/>
                    <a:lstStyle/>
                    <a:p>
                      <a:endParaRPr lang="en-US" sz="1100" dirty="0"/>
                    </a:p>
                  </a:txBody>
                  <a:tcPr anchor="ctr">
                    <a:solidFill>
                      <a:schemeClr val="bg2"/>
                    </a:solidFill>
                  </a:tcPr>
                </a:tc>
                <a:tc>
                  <a:txBody>
                    <a:bodyPr/>
                    <a:lstStyle/>
                    <a:p>
                      <a:endParaRPr lang="en-US"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5" name="Picture 4">
            <a:extLst>
              <a:ext uri="{FF2B5EF4-FFF2-40B4-BE49-F238E27FC236}">
                <a16:creationId xmlns:a16="http://schemas.microsoft.com/office/drawing/2014/main" id="{C36D4929-1040-4FCA-B5D6-CF2A9E17BE44}"/>
              </a:ext>
            </a:extLst>
          </p:cNvPr>
          <p:cNvPicPr>
            <a:picLocks noChangeAspect="1"/>
          </p:cNvPicPr>
          <p:nvPr/>
        </p:nvPicPr>
        <p:blipFill>
          <a:blip r:embed="rId2"/>
          <a:stretch>
            <a:fillRect/>
          </a:stretch>
        </p:blipFill>
        <p:spPr>
          <a:xfrm>
            <a:off x="4953000" y="1184988"/>
            <a:ext cx="4450360" cy="2508088"/>
          </a:xfrm>
          <a:prstGeom prst="rect">
            <a:avLst/>
          </a:prstGeom>
        </p:spPr>
      </p:pic>
    </p:spTree>
    <p:extLst>
      <p:ext uri="{BB962C8B-B14F-4D97-AF65-F5344CB8AC3E}">
        <p14:creationId xmlns:p14="http://schemas.microsoft.com/office/powerpoint/2010/main" val="2506537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566331859"/>
              </p:ext>
            </p:extLst>
          </p:nvPr>
        </p:nvGraphicFramePr>
        <p:xfrm>
          <a:off x="347932" y="1186382"/>
          <a:ext cx="9238890" cy="139373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	</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Complete the truth table below for the Boolean statement  p = NOT (A AND B). [2]</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296450">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9B319B69-BE98-4DDF-9896-C46DB57190D4}"/>
              </a:ext>
            </a:extLst>
          </p:cNvPr>
          <p:cNvPicPr>
            <a:picLocks noChangeAspect="1"/>
          </p:cNvPicPr>
          <p:nvPr/>
        </p:nvPicPr>
        <p:blipFill>
          <a:blip r:embed="rId2"/>
          <a:stretch>
            <a:fillRect/>
          </a:stretch>
        </p:blipFill>
        <p:spPr>
          <a:xfrm>
            <a:off x="5812194" y="1332430"/>
            <a:ext cx="2667000" cy="733425"/>
          </a:xfrm>
          <a:prstGeom prst="rect">
            <a:avLst/>
          </a:prstGeom>
        </p:spPr>
      </p:pic>
    </p:spTree>
    <p:extLst>
      <p:ext uri="{BB962C8B-B14F-4D97-AF65-F5344CB8AC3E}">
        <p14:creationId xmlns:p14="http://schemas.microsoft.com/office/powerpoint/2010/main" val="1510923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1160199964"/>
              </p:ext>
            </p:extLst>
          </p:nvPr>
        </p:nvGraphicFramePr>
        <p:xfrm>
          <a:off x="347932" y="1186382"/>
          <a:ext cx="9238890" cy="244046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25. The logic diagram below (Fig. 2) shows a system made up of two connected logic gates.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a:t>
                      </a:r>
                      <a:r>
                        <a:rPr lang="en-US" sz="1100" dirty="0" err="1"/>
                        <a:t>i</a:t>
                      </a:r>
                      <a:r>
                        <a:rPr lang="en-US" sz="1100" dirty="0"/>
                        <a:t>)	Label the names of the two gates on the diagram on the right.	</a:t>
                      </a:r>
                      <a:r>
                        <a:rPr lang="en-US" sz="1100" b="1" dirty="0"/>
                        <a:t>[2]</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285750" marR="0" lvl="0" indent="-285750" algn="l" defTabSz="1280160" rtl="0" eaLnBrk="1" fontAlgn="auto" latinLnBrk="0" hangingPunct="1">
                        <a:lnSpc>
                          <a:spcPct val="100000"/>
                        </a:lnSpc>
                        <a:spcBef>
                          <a:spcPts val="0"/>
                        </a:spcBef>
                        <a:spcAft>
                          <a:spcPts val="0"/>
                        </a:spcAft>
                        <a:buClrTx/>
                        <a:buSzTx/>
                        <a:buFont typeface="+mj-lt"/>
                        <a:buAutoNum type="romanLcParenBoth" startAt="2"/>
                        <a:tabLst/>
                        <a:defRPr/>
                      </a:pPr>
                      <a:r>
                        <a:rPr lang="en-US" sz="1100" dirty="0"/>
                        <a:t>Complete the truth table below to show the output from this logic system. </a:t>
                      </a:r>
                      <a:r>
                        <a:rPr lang="en-US" sz="1100" b="1" dirty="0"/>
                        <a:t>[4]</a:t>
                      </a:r>
                    </a:p>
                    <a:p>
                      <a:pPr marL="285750" marR="0" lvl="0" indent="-285750" algn="l" defTabSz="1280160" rtl="0" eaLnBrk="1" fontAlgn="auto" latinLnBrk="0" hangingPunct="1">
                        <a:lnSpc>
                          <a:spcPct val="100000"/>
                        </a:lnSpc>
                        <a:spcBef>
                          <a:spcPts val="0"/>
                        </a:spcBef>
                        <a:spcAft>
                          <a:spcPts val="0"/>
                        </a:spcAft>
                        <a:buClrTx/>
                        <a:buSzTx/>
                        <a:buFont typeface="+mj-lt"/>
                        <a:buAutoNum type="romanLcParenBoth" startAt="2"/>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US" sz="1000" dirty="0"/>
                    </a:p>
                  </a:txBody>
                  <a:tcP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83DAE61F-63D8-48BD-B27B-3D07CD608EE6}"/>
              </a:ext>
            </a:extLst>
          </p:cNvPr>
          <p:cNvPicPr>
            <a:picLocks noChangeAspect="1"/>
          </p:cNvPicPr>
          <p:nvPr/>
        </p:nvPicPr>
        <p:blipFill>
          <a:blip r:embed="rId2"/>
          <a:stretch>
            <a:fillRect/>
          </a:stretch>
        </p:blipFill>
        <p:spPr>
          <a:xfrm>
            <a:off x="6100493" y="1186382"/>
            <a:ext cx="3457575" cy="885825"/>
          </a:xfrm>
          <a:prstGeom prst="rect">
            <a:avLst/>
          </a:prstGeom>
        </p:spPr>
      </p:pic>
      <p:pic>
        <p:nvPicPr>
          <p:cNvPr id="7" name="Picture 6">
            <a:extLst>
              <a:ext uri="{FF2B5EF4-FFF2-40B4-BE49-F238E27FC236}">
                <a16:creationId xmlns:a16="http://schemas.microsoft.com/office/drawing/2014/main" id="{F22609F3-3E77-4A61-8172-AFC84FBC287C}"/>
              </a:ext>
            </a:extLst>
          </p:cNvPr>
          <p:cNvPicPr>
            <a:picLocks noChangeAspect="1"/>
          </p:cNvPicPr>
          <p:nvPr/>
        </p:nvPicPr>
        <p:blipFill>
          <a:blip r:embed="rId3"/>
          <a:stretch>
            <a:fillRect/>
          </a:stretch>
        </p:blipFill>
        <p:spPr>
          <a:xfrm>
            <a:off x="5638395" y="2210091"/>
            <a:ext cx="3943350" cy="1038225"/>
          </a:xfrm>
          <a:prstGeom prst="rect">
            <a:avLst/>
          </a:prstGeom>
        </p:spPr>
      </p:pic>
    </p:spTree>
    <p:extLst>
      <p:ext uri="{BB962C8B-B14F-4D97-AF65-F5344CB8AC3E}">
        <p14:creationId xmlns:p14="http://schemas.microsoft.com/office/powerpoint/2010/main" val="17803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1193330128"/>
              </p:ext>
            </p:extLst>
          </p:nvPr>
        </p:nvGraphicFramePr>
        <p:xfrm>
          <a:off x="347932" y="1186382"/>
          <a:ext cx="9238890" cy="244046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26. A cinema uses the following criteria to decide if a customer is allowed to see a film that has a 15 rating:</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Customers have to be 15 years of age or older to see the film. They also need to either have a ticket or have the money to buy a ticket.</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The table shows the inputs to the system that will output whether the customer can watch the film.</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Draw this system using logic gates. </a:t>
                      </a:r>
                      <a:r>
                        <a:rPr lang="en-US" sz="1100" b="1" dirty="0"/>
                        <a:t>[2]</a:t>
                      </a: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US" sz="1000" dirty="0"/>
                    </a:p>
                  </a:txBody>
                  <a:tcPr>
                    <a:solidFill>
                      <a:schemeClr val="bg2"/>
                    </a:solidFill>
                  </a:tcPr>
                </a:tc>
                <a:extLst>
                  <a:ext uri="{0D108BD9-81ED-4DB2-BD59-A6C34878D82A}">
                    <a16:rowId xmlns:a16="http://schemas.microsoft.com/office/drawing/2014/main" val="2074797646"/>
                  </a:ext>
                </a:extLst>
              </a:tr>
            </a:tbl>
          </a:graphicData>
        </a:graphic>
      </p:graphicFrame>
      <p:pic>
        <p:nvPicPr>
          <p:cNvPr id="6" name="Picture 5">
            <a:extLst>
              <a:ext uri="{FF2B5EF4-FFF2-40B4-BE49-F238E27FC236}">
                <a16:creationId xmlns:a16="http://schemas.microsoft.com/office/drawing/2014/main" id="{6260FB30-B0BB-44B7-A985-85CDCCD63F05}"/>
              </a:ext>
            </a:extLst>
          </p:cNvPr>
          <p:cNvPicPr>
            <a:picLocks noChangeAspect="1"/>
          </p:cNvPicPr>
          <p:nvPr/>
        </p:nvPicPr>
        <p:blipFill>
          <a:blip r:embed="rId2"/>
          <a:stretch>
            <a:fillRect/>
          </a:stretch>
        </p:blipFill>
        <p:spPr>
          <a:xfrm>
            <a:off x="3030213" y="2181710"/>
            <a:ext cx="5095875" cy="1076325"/>
          </a:xfrm>
          <a:prstGeom prst="rect">
            <a:avLst/>
          </a:prstGeom>
        </p:spPr>
      </p:pic>
    </p:spTree>
    <p:extLst>
      <p:ext uri="{BB962C8B-B14F-4D97-AF65-F5344CB8AC3E}">
        <p14:creationId xmlns:p14="http://schemas.microsoft.com/office/powerpoint/2010/main" val="2431642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838004982"/>
              </p:ext>
            </p:extLst>
          </p:nvPr>
        </p:nvGraphicFramePr>
        <p:xfrm>
          <a:off x="347932" y="1186382"/>
          <a:ext cx="9238890" cy="8534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27. An algorithm is written in a high‐level language. The high level code must be translated into machine code before a computer processor can execute it.</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Describe two methods of translating high level code into machine code. </a:t>
                      </a:r>
                      <a:r>
                        <a:rPr lang="en-GB" sz="1100" b="1" dirty="0">
                          <a:ea typeface="Calibri" panose="020F0502020204030204" pitchFamily="34" charset="0"/>
                          <a:cs typeface="Times New Roman" panose="02020603050405020304" pitchFamily="18" charset="0"/>
                        </a:rPr>
                        <a:t>[4]</a:t>
                      </a:r>
                    </a:p>
                  </a:txBody>
                  <a:tcPr anchor="ctr">
                    <a:solidFill>
                      <a:schemeClr val="bg1"/>
                    </a:solidFill>
                  </a:tcPr>
                </a:tc>
                <a:extLst>
                  <a:ext uri="{0D108BD9-81ED-4DB2-BD59-A6C34878D82A}">
                    <a16:rowId xmlns:a16="http://schemas.microsoft.com/office/drawing/2014/main" val="1019481880"/>
                  </a:ext>
                </a:extLst>
              </a:tr>
              <a:tr h="168672">
                <a:tc>
                  <a:txBody>
                    <a:bodyPr/>
                    <a:lstStyle/>
                    <a:p>
                      <a:endParaRPr lang="en-GB"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1857188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1843874284"/>
              </p:ext>
            </p:extLst>
          </p:nvPr>
        </p:nvGraphicFramePr>
        <p:xfrm>
          <a:off x="347932" y="1186382"/>
          <a:ext cx="9238890" cy="25298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28. Dru writes the following program using a high-level language.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01	function </a:t>
                      </a:r>
                      <a:r>
                        <a:rPr lang="en-US" sz="1100" b="1" dirty="0" err="1">
                          <a:latin typeface="Courier New" panose="02070309020205020404" pitchFamily="49" charset="0"/>
                          <a:ea typeface="Calibri" panose="020F0502020204030204" pitchFamily="34" charset="0"/>
                          <a:cs typeface="Courier New" panose="02070309020205020404" pitchFamily="49" charset="0"/>
                        </a:rPr>
                        <a:t>newscore</a:t>
                      </a:r>
                      <a:r>
                        <a:rPr lang="en-US" sz="1100" b="1" dirty="0">
                          <a:latin typeface="Courier New" panose="02070309020205020404" pitchFamily="49" charset="0"/>
                          <a:ea typeface="Calibri" panose="020F0502020204030204" pitchFamily="34" charset="0"/>
                          <a:cs typeface="Courier New" panose="02070309020205020404" pitchFamily="49" charset="0"/>
                        </a:rPr>
                        <a:t>(</a:t>
                      </a:r>
                      <a:r>
                        <a:rPr lang="en-US" sz="1100" b="1" dirty="0" err="1">
                          <a:latin typeface="Courier New" panose="02070309020205020404" pitchFamily="49" charset="0"/>
                          <a:ea typeface="Calibri" panose="020F0502020204030204" pitchFamily="34" charset="0"/>
                          <a:cs typeface="Courier New" panose="02070309020205020404" pitchFamily="49" charset="0"/>
                        </a:rPr>
                        <a:t>a,b</a:t>
                      </a:r>
                      <a:r>
                        <a:rPr lang="en-US" sz="1100" b="1" dirty="0">
                          <a:latin typeface="Courier New" panose="02070309020205020404" pitchFamily="49" charset="0"/>
                          <a:ea typeface="Calibri" panose="020F0502020204030204" pitchFamily="34" charset="0"/>
                          <a:cs typeface="Courier New" panose="02070309020205020404" pitchFamily="49" charset="0"/>
                        </a:rPr>
                        <a:t>)</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02	    temp = a*b</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03	    temp = temp + 1</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04	    return temp</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05	</a:t>
                      </a:r>
                      <a:r>
                        <a:rPr lang="en-US" sz="1100" b="1" dirty="0" err="1">
                          <a:latin typeface="Courier New" panose="02070309020205020404" pitchFamily="49" charset="0"/>
                          <a:ea typeface="Calibri" panose="020F0502020204030204" pitchFamily="34" charset="0"/>
                          <a:cs typeface="Courier New" panose="02070309020205020404" pitchFamily="49" charset="0"/>
                        </a:rPr>
                        <a:t>endfunction</a:t>
                      </a:r>
                      <a:endParaRPr lang="en-US" sz="1100" b="1" dirty="0">
                        <a:latin typeface="Courier New" panose="02070309020205020404" pitchFamily="49" charset="0"/>
                        <a:ea typeface="Calibri" panose="020F0502020204030204" pitchFamily="34" charset="0"/>
                        <a:cs typeface="Courier New" panose="02070309020205020404" pitchFamily="49"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06	score = 18</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07	name = "Dru"</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08	print (score)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09	print ("name")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10	print (</a:t>
                      </a:r>
                      <a:r>
                        <a:rPr lang="en-US" sz="1100" b="1" dirty="0" err="1">
                          <a:latin typeface="Courier New" panose="02070309020205020404" pitchFamily="49" charset="0"/>
                          <a:ea typeface="Calibri" panose="020F0502020204030204" pitchFamily="34" charset="0"/>
                          <a:cs typeface="Courier New" panose="02070309020205020404" pitchFamily="49" charset="0"/>
                        </a:rPr>
                        <a:t>newscore</a:t>
                      </a:r>
                      <a:r>
                        <a:rPr lang="en-US" sz="1100" b="1" dirty="0">
                          <a:latin typeface="Courier New" panose="02070309020205020404" pitchFamily="49" charset="0"/>
                          <a:ea typeface="Calibri" panose="020F0502020204030204" pitchFamily="34" charset="0"/>
                          <a:cs typeface="Courier New" panose="02070309020205020404" pitchFamily="49" charset="0"/>
                        </a:rPr>
                        <a:t>(score,2))</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11	print (score)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Describe the advantages of writing a program in a high-level language instead of in assembly language. </a:t>
                      </a:r>
                      <a:r>
                        <a:rPr lang="en-US" sz="1100" b="1" dirty="0">
                          <a:ea typeface="Calibri" panose="020F0502020204030204" pitchFamily="34" charset="0"/>
                          <a:cs typeface="Times New Roman" panose="02020603050405020304" pitchFamily="18" charset="0"/>
                        </a:rPr>
                        <a:t>[2]</a:t>
                      </a:r>
                    </a:p>
                  </a:txBody>
                  <a:tcPr anchor="ctr">
                    <a:solidFill>
                      <a:schemeClr val="bg1"/>
                    </a:solidFill>
                  </a:tcPr>
                </a:tc>
                <a:extLst>
                  <a:ext uri="{0D108BD9-81ED-4DB2-BD59-A6C34878D82A}">
                    <a16:rowId xmlns:a16="http://schemas.microsoft.com/office/drawing/2014/main" val="1019481880"/>
                  </a:ext>
                </a:extLst>
              </a:tr>
              <a:tr h="168672">
                <a:tc>
                  <a:txBody>
                    <a:bodyPr/>
                    <a:lstStyle/>
                    <a:p>
                      <a:endParaRPr lang="en-US"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1175951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2923512435"/>
              </p:ext>
            </p:extLst>
          </p:nvPr>
        </p:nvGraphicFramePr>
        <p:xfrm>
          <a:off x="347932" y="1186382"/>
          <a:ext cx="9238890" cy="202692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757565973"/>
                    </a:ext>
                  </a:extLst>
                </a:gridCol>
              </a:tblGrid>
              <a:tr h="337344">
                <a:tc gridSpan="2">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29. Graeme is a freelance programmer. He has written a program for a client and gives the client both the high level code and the machine code of the program.</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Describe what is meant by</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High level code [2]</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 </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Machine code [2]</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 </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State why Graeme needs a compiler. [1]</a:t>
                      </a:r>
                      <a:endParaRPr lang="en-GB" sz="1100" b="1" dirty="0">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endParaRPr lang="en-GB"/>
                    </a:p>
                  </a:txBody>
                  <a:tcPr/>
                </a:tc>
                <a:extLst>
                  <a:ext uri="{0D108BD9-81ED-4DB2-BD59-A6C34878D82A}">
                    <a16:rowId xmlns:a16="http://schemas.microsoft.com/office/drawing/2014/main" val="1019481880"/>
                  </a:ext>
                </a:extLst>
              </a:tr>
              <a:tr h="168672">
                <a:tc>
                  <a:txBody>
                    <a:bodyPr/>
                    <a:lstStyle/>
                    <a:p>
                      <a:endParaRPr lang="en-US" sz="1100" dirty="0"/>
                    </a:p>
                  </a:txBody>
                  <a:tcPr anchor="ctr">
                    <a:solidFill>
                      <a:schemeClr val="bg1">
                        <a:lumMod val="85000"/>
                      </a:schemeClr>
                    </a:solidFill>
                  </a:tcPr>
                </a:tc>
                <a:tc>
                  <a:txBody>
                    <a:bodyPr/>
                    <a:lstStyle/>
                    <a:p>
                      <a:endParaRPr lang="en-GB"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634895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323663944"/>
              </p:ext>
            </p:extLst>
          </p:nvPr>
        </p:nvGraphicFramePr>
        <p:xfrm>
          <a:off x="347932" y="1186382"/>
          <a:ext cx="9238890" cy="67468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lvl="0" indent="0">
                        <a:buFont typeface="+mj-lt"/>
                        <a:buNone/>
                      </a:pPr>
                      <a:r>
                        <a:rPr lang="en-US" sz="1100" dirty="0"/>
                        <a:t>30. Finn uses an IDE (Integrated Development Environment) to write his programs. Identify two features of an IDE that Finn might use. [2]</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US"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2157198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2072508571"/>
              </p:ext>
            </p:extLst>
          </p:nvPr>
        </p:nvGraphicFramePr>
        <p:xfrm>
          <a:off x="347932" y="1186382"/>
          <a:ext cx="9238890" cy="931704"/>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850902641"/>
                    </a:ext>
                  </a:extLst>
                </a:gridCol>
              </a:tblGrid>
              <a:tr h="337344">
                <a:tc gridSpan="2">
                  <a:txBody>
                    <a:bodyPr/>
                    <a:lstStyle/>
                    <a:p>
                      <a:pPr marL="0" lvl="0" indent="0">
                        <a:buFont typeface="+mj-lt"/>
                        <a:buNone/>
                      </a:pPr>
                      <a:r>
                        <a:rPr lang="en-US" sz="1100" dirty="0"/>
                        <a:t>31. Victoria creates a program using an Integrated Development Environment (IDE).</a:t>
                      </a:r>
                    </a:p>
                    <a:p>
                      <a:pPr marL="0" lvl="0" indent="0">
                        <a:buFont typeface="+mj-lt"/>
                        <a:buNone/>
                      </a:pPr>
                      <a:endParaRPr lang="en-US" sz="1100" dirty="0"/>
                    </a:p>
                    <a:p>
                      <a:pPr marL="0" lvl="0" indent="0">
                        <a:buFont typeface="+mj-lt"/>
                        <a:buNone/>
                      </a:pPr>
                      <a:r>
                        <a:rPr lang="en-US" sz="1100" dirty="0"/>
                        <a:t>Describe two tools or facilities that an IDE commonly provides. </a:t>
                      </a:r>
                      <a:r>
                        <a:rPr lang="en-US" sz="1100" b="1" dirty="0"/>
                        <a:t> [4]</a:t>
                      </a:r>
                    </a:p>
                  </a:txBody>
                  <a:tcPr anchor="ctr">
                    <a:solidFill>
                      <a:schemeClr val="bg1"/>
                    </a:solidFill>
                  </a:tcPr>
                </a:tc>
                <a:tc hMerge="1">
                  <a:txBody>
                    <a:bodyPr/>
                    <a:lstStyle/>
                    <a:p>
                      <a:endParaRPr lang="en-GB"/>
                    </a:p>
                  </a:txBody>
                  <a:tcPr/>
                </a:tc>
                <a:extLst>
                  <a:ext uri="{0D108BD9-81ED-4DB2-BD59-A6C34878D82A}">
                    <a16:rowId xmlns:a16="http://schemas.microsoft.com/office/drawing/2014/main" val="666655507"/>
                  </a:ext>
                </a:extLst>
              </a:tr>
              <a:tr h="337344">
                <a:tc>
                  <a:txBody>
                    <a:bodyPr/>
                    <a:lstStyle/>
                    <a:p>
                      <a:endParaRPr lang="en-US" sz="1100" dirty="0"/>
                    </a:p>
                  </a:txBody>
                  <a:tcPr anchor="ctr">
                    <a:solidFill>
                      <a:schemeClr val="bg2"/>
                    </a:solidFill>
                  </a:tcPr>
                </a:tc>
                <a:tc>
                  <a:txBody>
                    <a:bodyPr/>
                    <a:lstStyle/>
                    <a:p>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4137503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2260666830"/>
              </p:ext>
            </p:extLst>
          </p:nvPr>
        </p:nvGraphicFramePr>
        <p:xfrm>
          <a:off x="347932" y="1186382"/>
          <a:ext cx="9238890" cy="143462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lvl="0" indent="0">
                        <a:buFont typeface="+mj-lt"/>
                        <a:buNone/>
                      </a:pPr>
                      <a:r>
                        <a:rPr lang="en-US" sz="1100" dirty="0"/>
                        <a:t>Jim is writing a program to calculate the wages of workers in a teddy bear factory.</a:t>
                      </a:r>
                    </a:p>
                    <a:p>
                      <a:pPr marL="0" lvl="0" indent="0">
                        <a:buFont typeface="+mj-lt"/>
                        <a:buNone/>
                      </a:pPr>
                      <a:endParaRPr lang="en-US" sz="1100" dirty="0"/>
                    </a:p>
                    <a:p>
                      <a:pPr marL="0" lvl="0" indent="0">
                        <a:buFont typeface="+mj-lt"/>
                        <a:buNone/>
                      </a:pPr>
                      <a:r>
                        <a:rPr lang="en-US" sz="1100" dirty="0"/>
                        <a:t>Jim uses an Integrated Development Environment (IDE) to create the program.</a:t>
                      </a:r>
                    </a:p>
                    <a:p>
                      <a:pPr marL="0" lvl="0" indent="0">
                        <a:buFont typeface="+mj-lt"/>
                        <a:buNone/>
                      </a:pPr>
                      <a:endParaRPr lang="en-US" sz="1100" dirty="0"/>
                    </a:p>
                    <a:p>
                      <a:pPr marL="0" lvl="0" indent="0">
                        <a:buFont typeface="+mj-lt"/>
                        <a:buNone/>
                      </a:pPr>
                      <a:r>
                        <a:rPr lang="en-US" sz="1100" dirty="0"/>
                        <a:t>Describe two tools in an IDE that can help Jim when creating the program. </a:t>
                      </a:r>
                      <a:r>
                        <a:rPr lang="en-US" sz="1100" b="1" dirty="0"/>
                        <a:t>[4]</a:t>
                      </a:r>
                    </a:p>
                    <a:p>
                      <a:pPr marL="0" lvl="0" indent="0">
                        <a:buFont typeface="+mj-lt"/>
                        <a:buNone/>
                      </a:pPr>
                      <a:endParaRPr lang="en-US" sz="1100" b="1" dirty="0"/>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3937161083"/>
      </p:ext>
    </p:extLst>
  </p:cSld>
  <p:clrMapOvr>
    <a:masterClrMapping/>
  </p:clrMapOvr>
</p:sld>
</file>

<file path=ppt/theme/theme1.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0d188419813082e51c9b72cf3e297e31">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085267874070805e45853d6390646419"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607199D-5268-4814-AEAB-7648DED7C8D9}"/>
</file>

<file path=customXml/itemProps2.xml><?xml version="1.0" encoding="utf-8"?>
<ds:datastoreItem xmlns:ds="http://schemas.openxmlformats.org/officeDocument/2006/customXml" ds:itemID="{E8F23FC6-BA29-42D9-8EC2-3E56945EAE6A}"/>
</file>

<file path=customXml/itemProps3.xml><?xml version="1.0" encoding="utf-8"?>
<ds:datastoreItem xmlns:ds="http://schemas.openxmlformats.org/officeDocument/2006/customXml" ds:itemID="{5D2D2720-C542-4FA7-B956-A4655F5A9DFA}"/>
</file>

<file path=docProps/app.xml><?xml version="1.0" encoding="utf-8"?>
<Properties xmlns="http://schemas.openxmlformats.org/officeDocument/2006/extended-properties" xmlns:vt="http://schemas.openxmlformats.org/officeDocument/2006/docPropsVTypes">
  <Template/>
  <TotalTime>1913</TotalTime>
  <Words>2652</Words>
  <Application>Microsoft Office PowerPoint</Application>
  <PresentationFormat>A4 Paper (210x297 mm)</PresentationFormat>
  <Paragraphs>292</Paragraphs>
  <Slides>32</Slides>
  <Notes>0</Notes>
  <HiddenSlides>0</HiddenSlides>
  <MMClips>0</MMClips>
  <ScaleCrop>false</ScaleCrop>
  <HeadingPairs>
    <vt:vector size="6" baseType="variant">
      <vt:variant>
        <vt:lpstr>Fonts Used</vt:lpstr>
      </vt:variant>
      <vt:variant>
        <vt:i4>4</vt:i4>
      </vt:variant>
      <vt:variant>
        <vt:lpstr>Theme</vt:lpstr>
      </vt:variant>
      <vt:variant>
        <vt:i4>11</vt:i4>
      </vt:variant>
      <vt:variant>
        <vt:lpstr>Slide Titles</vt:lpstr>
      </vt:variant>
      <vt:variant>
        <vt:i4>32</vt:i4>
      </vt:variant>
    </vt:vector>
  </HeadingPairs>
  <TitlesOfParts>
    <vt:vector size="47" baseType="lpstr">
      <vt:lpstr>Arial</vt:lpstr>
      <vt:lpstr>Calibri</vt:lpstr>
      <vt:lpstr>Calibri Light</vt:lpstr>
      <vt:lpstr>Courier New</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Sargent</dc:creator>
  <cp:lastModifiedBy>CNachman  (CCHSG)</cp:lastModifiedBy>
  <cp:revision>150</cp:revision>
  <cp:lastPrinted>2018-05-30T13:12:26Z</cp:lastPrinted>
  <dcterms:created xsi:type="dcterms:W3CDTF">2014-10-30T19:23:19Z</dcterms:created>
  <dcterms:modified xsi:type="dcterms:W3CDTF">2022-04-12T11:14:58Z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