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5.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6.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7.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8.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9.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10.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ink/ink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2" r:id="rId2"/>
    <p:sldMasterId id="2147483685" r:id="rId3"/>
    <p:sldMasterId id="2147483688" r:id="rId4"/>
    <p:sldMasterId id="2147483691" r:id="rId5"/>
    <p:sldMasterId id="2147483694" r:id="rId6"/>
    <p:sldMasterId id="2147483703" r:id="rId7"/>
    <p:sldMasterId id="2147483706" r:id="rId8"/>
    <p:sldMasterId id="2147483709" r:id="rId9"/>
    <p:sldMasterId id="2147483712" r:id="rId10"/>
    <p:sldMasterId id="2147483715" r:id="rId11"/>
  </p:sldMasterIdLst>
  <p:notesMasterIdLst>
    <p:notesMasterId r:id="rId44"/>
  </p:notesMasterIdLst>
  <p:sldIdLst>
    <p:sldId id="311" r:id="rId12"/>
    <p:sldId id="313" r:id="rId13"/>
    <p:sldId id="314" r:id="rId14"/>
    <p:sldId id="268" r:id="rId15"/>
    <p:sldId id="316" r:id="rId16"/>
    <p:sldId id="317" r:id="rId17"/>
    <p:sldId id="271" r:id="rId18"/>
    <p:sldId id="318" r:id="rId19"/>
    <p:sldId id="319" r:id="rId20"/>
    <p:sldId id="274" r:id="rId21"/>
    <p:sldId id="320" r:id="rId22"/>
    <p:sldId id="321" r:id="rId23"/>
    <p:sldId id="278" r:id="rId24"/>
    <p:sldId id="322" r:id="rId25"/>
    <p:sldId id="323" r:id="rId26"/>
    <p:sldId id="263" r:id="rId27"/>
    <p:sldId id="324" r:id="rId28"/>
    <p:sldId id="325" r:id="rId29"/>
    <p:sldId id="288" r:id="rId30"/>
    <p:sldId id="330" r:id="rId31"/>
    <p:sldId id="291" r:id="rId32"/>
    <p:sldId id="332" r:id="rId33"/>
    <p:sldId id="333" r:id="rId34"/>
    <p:sldId id="295" r:id="rId35"/>
    <p:sldId id="334" r:id="rId36"/>
    <p:sldId id="336" r:id="rId37"/>
    <p:sldId id="300" r:id="rId38"/>
    <p:sldId id="337" r:id="rId39"/>
    <p:sldId id="338" r:id="rId40"/>
    <p:sldId id="301" r:id="rId41"/>
    <p:sldId id="339" r:id="rId42"/>
    <p:sldId id="340" r:id="rId43"/>
  </p:sldIdLst>
  <p:sldSz cx="9906000" cy="6858000" type="A4"/>
  <p:notesSz cx="6881813" cy="10002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 Hillyard" initials="DH" lastIdx="2" clrIdx="0">
    <p:extLst>
      <p:ext uri="{19B8F6BF-5375-455C-9EA6-DF929625EA0E}">
        <p15:presenceInfo xmlns:p15="http://schemas.microsoft.com/office/powerpoint/2012/main" userId="S-1-5-21-1520834447-1259991464-1277087124-118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a:srgbClr val="66CCFF"/>
    <a:srgbClr val="CCECFF"/>
    <a:srgbClr val="99CCFF"/>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33F0BF-CBE5-4E8A-92E4-3516E58B105A}" v="1" dt="2022-04-12T13:56:27.7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190" autoAdjust="0"/>
    <p:restoredTop sz="90844" autoAdjust="0"/>
  </p:normalViewPr>
  <p:slideViewPr>
    <p:cSldViewPr snapToGrid="0">
      <p:cViewPr varScale="1">
        <p:scale>
          <a:sx n="94" d="100"/>
          <a:sy n="94" d="100"/>
        </p:scale>
        <p:origin x="11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commentAuthors" Target="commentAuthors.xml"/><Relationship Id="rId53" Type="http://schemas.openxmlformats.org/officeDocument/2006/relationships/customXml" Target="../customXml/item2.xml"/><Relationship Id="rId5" Type="http://schemas.openxmlformats.org/officeDocument/2006/relationships/slideMaster" Target="slideMasters/slideMaster5.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notesMaster" Target="notesMasters/notesMaster1.xml"/><Relationship Id="rId52" Type="http://schemas.openxmlformats.org/officeDocument/2006/relationships/customXml" Target="../customXml/item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theme" Target="theme/theme1.xml"/><Relationship Id="rId8" Type="http://schemas.openxmlformats.org/officeDocument/2006/relationships/slideMaster" Target="slideMasters/slideMaster8.xml"/><Relationship Id="rId51" Type="http://schemas.microsoft.com/office/2015/10/relationships/revisionInfo" Target="revisionInfo.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presProps" Target="presProps.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Nachman  (CCHSG)" userId="fc7316e1-ed64-4d9d-9beb-097625b6b8af" providerId="ADAL" clId="{B133F0BF-CBE5-4E8A-92E4-3516E58B105A}"/>
    <pc:docChg chg="modSld">
      <pc:chgData name="CNachman  (CCHSG)" userId="fc7316e1-ed64-4d9d-9beb-097625b6b8af" providerId="ADAL" clId="{B133F0BF-CBE5-4E8A-92E4-3516E58B105A}" dt="2022-04-12T13:56:27.778" v="63"/>
      <pc:docMkLst>
        <pc:docMk/>
      </pc:docMkLst>
      <pc:sldChg chg="addSp modSp mod">
        <pc:chgData name="CNachman  (CCHSG)" userId="fc7316e1-ed64-4d9d-9beb-097625b6b8af" providerId="ADAL" clId="{B133F0BF-CBE5-4E8A-92E4-3516E58B105A}" dt="2022-04-12T13:18:12.215" v="62" actId="20577"/>
        <pc:sldMkLst>
          <pc:docMk/>
          <pc:sldMk cId="1285502719" sldId="291"/>
        </pc:sldMkLst>
        <pc:graphicFrameChg chg="add mod modGraphic">
          <ac:chgData name="CNachman  (CCHSG)" userId="fc7316e1-ed64-4d9d-9beb-097625b6b8af" providerId="ADAL" clId="{B133F0BF-CBE5-4E8A-92E4-3516E58B105A}" dt="2022-04-12T13:18:12.215" v="62" actId="20577"/>
          <ac:graphicFrameMkLst>
            <pc:docMk/>
            <pc:sldMk cId="1285502719" sldId="291"/>
            <ac:graphicFrameMk id="3" creationId="{B28B1675-DEA1-4A5B-85E8-AA566E4BFC28}"/>
          </ac:graphicFrameMkLst>
        </pc:graphicFrameChg>
      </pc:sldChg>
      <pc:sldChg chg="addSp">
        <pc:chgData name="CNachman  (CCHSG)" userId="fc7316e1-ed64-4d9d-9beb-097625b6b8af" providerId="ADAL" clId="{B133F0BF-CBE5-4E8A-92E4-3516E58B105A}" dt="2022-04-12T13:56:27.778" v="63"/>
        <pc:sldMkLst>
          <pc:docMk/>
          <pc:sldMk cId="1510923450" sldId="295"/>
        </pc:sldMkLst>
        <pc:inkChg chg="add">
          <ac:chgData name="CNachman  (CCHSG)" userId="fc7316e1-ed64-4d9d-9beb-097625b6b8af" providerId="ADAL" clId="{B133F0BF-CBE5-4E8A-92E4-3516E58B105A}" dt="2022-04-12T13:56:27.778" v="63"/>
          <ac:inkMkLst>
            <pc:docMk/>
            <pc:sldMk cId="1510923450" sldId="295"/>
            <ac:inkMk id="3" creationId="{C6284376-D6DA-445D-B0E0-12C8994FEF5A}"/>
          </ac:inkMkLst>
        </pc:inkChg>
      </pc:sldChg>
    </pc:docChg>
  </pc:docChgLst>
</pc:chgInfo>
</file>

<file path=ppt/ink/ink1.xml><?xml version="1.0" encoding="utf-8"?>
<inkml:ink xmlns:inkml="http://www.w3.org/2003/InkML">
  <inkml:definitions>
    <inkml:context xml:id="ctx0">
      <inkml:inkSource xml:id="inkSrc0">
        <inkml:traceFormat>
          <inkml:channel name="X" type="integer" max="1400" units="cm"/>
          <inkml:channel name="Y" type="integer" max="1050" units="cm"/>
          <inkml:channel name="T" type="integer" max="2.14748E9" units="dev"/>
        </inkml:traceFormat>
        <inkml:channelProperties>
          <inkml:channelProperty channel="X" name="resolution" value="32.40741" units="1/cm"/>
          <inkml:channelProperty channel="Y" name="resolution" value="43.75" units="1/cm"/>
          <inkml:channelProperty channel="T" name="resolution" value="1" units="1/dev"/>
        </inkml:channelProperties>
      </inkml:inkSource>
      <inkml:timestamp xml:id="ts0" timeString="2022-04-12T13:46:56.681"/>
    </inkml:context>
    <inkml:brush xml:id="br0">
      <inkml:brushProperty name="width" value="0.05292" units="cm"/>
      <inkml:brushProperty name="height" value="0.05292" units="cm"/>
      <inkml:brushProperty name="color" value="#FF0000"/>
    </inkml:brush>
  </inkml:definitions>
  <inkml:trace contextRef="#ctx0" brushRef="#br0">8137 12187 0,'0'20'141,"0"-1"-126,0 1-15,0 0 16,0-1 15,0 1 1,0 0-17,0-1 1,0 1 15,0 0-15,0-1-1,0 1 1,0 0 0,0-1-1,20 21 1,-20-21-1,0 1 1,0 19 0,0-19-1,19-1 1,-19 1 0,0 0-1,0-1 1,0 21 15,0-21-15,0 1-16,0 19 15,0-19 1,0 19 0,0-19-1,0 19 1,0 1-1,0-1 1,0 0 0,0-19-1,0 0 1,0 19 0,0 0-1,0-19-15,0-1 31,0 21-15,-19-1 0,19 0-1,0-19 1,0 19 0,0-19-1,0 19 1,0-19-1,0 0 1,0-1 0,19 21-1,-19-21 1,0 21 0,0-21-1,0 21 16,0-21-15,20 21 0,-20-1-1,0 0 1,0-19 0,20 19-1,-20-19 1,0-1-1,19 1 17,-19 0-17,0-40 142,0 0-157</inkml:trace>
  <inkml:trace contextRef="#ctx0" brushRef="#br0" timeOffset="1927.05">8137 12226 0,'20'0'31,"-1"0"0,1 0-15,-20 20-16,20-20 16,-1 20-1,1-20 1,19 39-1,1-19 1,-1 19 0,20-19-1,-20 19 1,1 0 0,-1-39-16,0 40 15,-19-21 16,19-19-15,-19 39 0,19-39-1,-19 20 1,-1-20 0,1 20-1,19-20 1,1 39-1,-21-39 1,21 20 0,-21-20-16,21 39 15,-21-19 1,21-20 0,-21 19-1,20 1 16,-19 0-15,0-20 0,-1 19-1,21 1 1,-21 0 0,1-1-1,0-19 1,-1 0-16,-19 20 15,20-20 1</inkml:trace>
  <inkml:trace contextRef="#ctx0" brushRef="#br0" timeOffset="4190.26">8216 13877 0,'19'0'31,"-19"-19"-15,20 19-1,-20-20 1,20 20-16,-1-20 16,1 1 15,19-21-16,1 21 1,-21-1-16,1 1 16,19-1-1,-19 0 1,0 1 0,19-1-1,-20 0 1,21 1-1,-1-1 1,0 0 0,1 1-1,-21 19 1,-19-20-16,20 20 16,19-20 15,-19 20-16,0-19 1,19-1 0,-19 0-1,19 20 1,-19-19 0,19-1-1,-19 0 1,-1 20-1,-19-19 1,39-1 0,-39 0-1,20 20 1,0-19 0,-1 19 15,1-20-16,0 20 17,-1-20-17,-19 1 1,40 19 0,-40-20-1,19 0 1,1 20-1,-20-19 1,20-1 0,-1 20-1,-19-20 1,0 1 15,20 19-15,0-20-1,-20 1 1,19 19 0,1 0-1,-20-20 1,20 20 0,-1-20-1,-19 1 1,20 19-1,-20-20 1</inkml:trace>
  <inkml:trace contextRef="#ctx0" brushRef="#br0" timeOffset="6534.65">9631 12757 0,'-20'0'31,"1"0"-15,-1 0 15,0 0 0,1 0 32,-1 0-16,0 0-16,1 0-16,19 20 1,-20-20 0,20 19 15,-20-19-15,20 20-1,-19-20 1,19 20-1,-20-1 1,20 1 31,-20-20-16,20 20-15,0-1-1,0 1 1,0 0 0,0-1 15,20-19-15,-20 20-16,20-20 15,-20 20 1,0-1-1,19-19 1,-19 20-16,20-20 16,0 20 15,-1-20-15,1 19 15,0-19-16,-1 20 1,1-20 0,0 0-1,-20 19 1,19-19 0,1 0-1,-20 20 32,19-20-47,1 0 16,0 0 15,-1 0 0,1 0 0,0 0-15,-20-20 15,19 20-15,-19-19 0,0-1-1,0 1 1,0-1 15,0 0 0,0 1-15,0-1 0,0 0-1,0 1 16,0-1 1,-19 20-32,19-20 15,-20 20 1,20-19 0,-20 19-1,20-20 16,-19 20-31,-1 0 32,20-20-17,-20 20 1,20-19 15,-19 19-15</inkml:trace>
  <inkml:trace contextRef="#ctx0" brushRef="#br0" timeOffset="7808.1">9768 12973 0,'20'0'15,"0"0"32,-1 0 0,1 0-31,0 0-1,-1 0 1,1 0 0,0 0-1,-1 0-15,21 0 16,38 0 0,-38 0 15,-21 0-16,1 0 1,19 0 0,-19 0-1,-1 0 1,1 0 0,0 0-1,-1 0 1,1 0-1,0 0-15,-1 0 16,1 0 0,0 0-1,19 0 1,-19 0 15,19 0-15,0 0-1,1 0 1,-21 0 0</inkml:trace>
  <inkml:trace contextRef="#ctx0" brushRef="#br0" timeOffset="9455.1">6840 12993 0,'20'0'47,"-1"0"-31,1 0-1,-1 0 16,1 0-15,0 0-16,-1 0 16,60 0-1,-20 0 1,20 0 0,-40 0 15,0 0-16,1 0 1,-1 0 0,-19 0-16,19 0 15,20 0 1,0 0 0,0 0-1,0 0 1,0 20-1,19-20 1,-38 0 0,19 0-1,-20 0 1,0 0 15,0 0-15,-19 0-1,0 0 1,-1 0 0,1 0-1,0 0 1,-1 0 15,1 0 47</inkml:trace>
  <inkml:trace contextRef="#ctx0" brushRef="#br0" timeOffset="11909.1">6191 12502 0,'0'19'109,"0"1"-93,0-1 0,0 1-1,0 0-15,0-1 31,0 1-15,0 0 0,0-1-16,0 1 31,0 0-15,0-1 15,0 1-16,0 0 1,0-1 0,0 1-1,-19-20 17,19 20-32,0-40 125,0 0-110,0-19 1,0 19-1,0 1 1,0-1 0,0 0-1,0 1 1,0-1 0,0 0-1,0 1 1,19 19-1,-19-20 1,0 0 0,20 20-1,0-19 1,19-1 15,-39 1-31,20 19 16,-1-20-1,1 20 1,-1 0 0,1-20-1,0 20 1,-20-19 0,39 19 15,-19 0 0,-1 0-15,1 0 15,0 0-15,-20 19-1,0 1 1,19-20-1,-19 20 1,0-1 0,20 1-1,-20-1 1,20-19 0,-20 20-1,0 0 1,0-1-16,0 1 31,0 0-15,0 19-1,0-19 17,0-1-17,0 1 16,19-20 1</inkml:trace>
  <inkml:trace contextRef="#ctx0" brushRef="#br0" timeOffset="13022.19">6309 12698 0,'20'0'47,"-1"0"-31,1 0-1,0 0 1,-1 0-1,1 0 1,0 0 0,-1 0-1,21 0 1,-21 0 0,1 0-1,0 0 1,-1 0-1,1 0 17,0 0-1,-1 0 0,1 0 16</inkml:trace>
  <inkml:trace contextRef="#ctx0" brushRef="#br0" timeOffset="14943.19">6329 14959 0,'0'19'125,"0"1"-109,0-1-1,0 1 1,0 0 0,0-1-1,0 1 1,0 0-1,0-1 1,0 1 0,0 0-1,0-1 1,0 1 0,0 0-1,0-1 1,0 1-1,0 0 1,0-1 0,0 1-1,0 0 1,0-1 15,0 1 0,0 0-15,0-1 0,0 1 31,0 0 15</inkml:trace>
  <inkml:trace contextRef="#ctx0" brushRef="#br0" timeOffset="17534.8">6329 15037 0,'0'-20'156,"19"20"-156,1 0 16,0 0-1,-20-19-15,19 19 16,1 0 0,0 0-1,-1 0 17,1 0-17,0 0 1,19 0-1,-19 0 1,-1 0 15,1 0 1,-20 19-32,20-19 15,-1 0 1,-19 20-1,0 0 1,0-1 78,-19-19 0,19 20-79,-20-20-15,0 0 78,1 0-31,-1 0-31,0 0-1,1 0 1,-1 0 0,20 20 62,20-20 78,-1 0-140,21 0-1,-1 0 1,0 0 0,1 0-1,-21 0 1,1 0-1,0 19 1,-1-19 15,-19 20 1,0 0-1,20-20 0,-20 19-15,0 1-1,0 0 1,0-1 15,-20-19-15,20 20-16,-19-20 15,19 20 1,-20-20 0,0 19-1,1-19 48,-1 0-48,0 0 1,1 0 0,-1 0-1,0 0 1,1 0 0,-21 0-1,21 0 1,-1 0-1,0 0 1,1 0 0,-1 0 15,0 0 16</inkml:trace>
  <inkml:trace contextRef="#ctx0" brushRef="#br0" timeOffset="21670.31">11301 12246 0,'0'20'31,"0"-1"-15,0 1-1,0 0 1,0-1 0,0 1-1,0 0 1,0-1 0,-19 21-1,19-1 1,-20 0-1,20 0 1,0-19-16,0 39 16,0 0-1,0-20 1,0-19 0,0 19-1,-19-19 1,19 0-1,0 19 1,0-19 15,0 19-15,0 0 0,0-19-16,0 19 15,0 1 1,0-21-1,0 20 1,0-19 0,0 19-1,0 1 1,0-21 0,0 1-1,0 19 1,-20-19-1,20 19 1,0 1 15,-20-21-15,20 21 0,0-1-1,0-19 1,0-1-1,0 1 1,0 19 0,0-19-1,0 0 17,0-1-17,0 1 16,0 0-15,0-1 15,0 1-15,0-1 0,0 1-1,0 0 16,0-1 1,20-19-1,-20 20-31,0 0 16</inkml:trace>
  <inkml:trace contextRef="#ctx0" brushRef="#br0" timeOffset="26127.11">11321 12285 0,'20'0'78,"-1"0"-62,1 0-1,0 0 1,-1 0 0,21 0-1,-1 0 1,0 0 0,1 0-1,-1 0 1,0 0-1,1 0 1,-21 0 15,1 0-15,0 0 0,-1 0-16,1 0 15,0 0 1,-1 20-1,1-20 1,-1 0 0,1 20-1,0-20 1,-1 0 0,21 0-1,-21 19 1,21-19-1,-21 20 1,21-20 15,-21 20-15,1-20 0,-20 19-1,39-19 1,-19 0-1,-20 20 1,20-20 0,-1 0-1,1 20 1,19-20 0,1 19-1,-40 1 1,19-20-1,1 0 1,-1 0 15,1 20 1,0-20-17,-1 0 1,1 0-1,-20 19 1,20-19 0,-1 0-1,1 0 1,0 20 0,19-20-1,-39 19 1,39-19-1,-19 20 1,19-20 0,-39 20 15,20-20-15,0 0 15,-20 19-16,0 1 1,19-20 0,-19 20-1,0-1 1,20-19 0,0 40-1,-1-21 1,-19 1-1,0 0 17,20-20-17,-20 19 1,0 1 0,20-20-1,-1 20 1,-19-1-1,0 1 1,20 0 0,-20-1-1,0 1 32,0 0-31,0-1 15,0 1-15,0 0 15,0-1-15,0 1-1,0 0 1,0-1-1,0 1 1,0-1 0,0 1 15,-20-20-15,20 20-1,-19-20 1,19 19 15,-20-19-31,20 20 31,0 0-15,-20-20 0,1 19-1,-1-19 1,20 20-1,-20 0 1,20-1 0,-19-19-16,-1 20 31,20 0 0,-20-20-31,1 19 16,-1-19 15,20 20-31,-20-20 31,20 20-15,-39-20 0,19 19-1,1 1 1,-1-20-16,20 20 15,-20-20 1,1 19 0,-1-19-1,0 20 1,20 0 0,-19-20-1,-1 0 1,20 19-1,-20-19 17,1 20-17,-1-20 1,1 20 0,-1-20-1,-19 19 1,-20 1 15,19-20-15,40 20-1,-19-20 1,-1 0 0,0 19-1,-19-19 1,19 20-1,1-20-15,-1 0 47,0 0-31,1 20 0,-21-20-1,21 19 1,-1-19-1,0 0 1,1 20 0,-1-1-1,1-19 1,19 20 0,-20-20-16,0 0 15,1 0 1,-1 20-1,-19-20 32,39 19-31,-20-19 0,0 20-1,1-20 1,-1 0-1,20 20 1,-20-20 0,1 0-1,-1 19 1,0-19 0,1 0 15,-1 0-16,20 20 17,-20-20-17,1 0 1,-1 0 0,0 0-1,1 0 16,-1 0-15,0 0 31,1 0 0,-1 0-16,0 0-31,1 0 47,-1 0-16,1 0 0,-1 0-15,0 0 31</inkml:trace>
  <inkml:trace contextRef="#ctx0" brushRef="#br0" timeOffset="29479.84">10496 12954 0,'0'-20'15,"19"20"1,1 0 47,0 0-32,-1 0 16,1 0-32,0 0 17,-1 0-1,1 0-16,0 0 1,-1 0 15,1 0-15,0 0 0,-1 0-1,1 0 1,-1 0 15,1 0 0,0 0-31,-1 0 32,1 0-1,0 0 0,-1 0 94,-19-20-109,0 1-1,0-1 1,20-19 0,-20 19-1,0 0 1,20 1-1,-20-1 17,0 0-17,0 1 17,0-1-17,0 0 32,0 1-16,0-1 47,19 20 47,1 0-109,0 0 0,-1 0-1,1 0 17,0 0-32,-1 0 15,1 0 16,0 0 1,-1 0-17,1 0 32,0 0-16,-1 0 1,1 0-1</inkml:trace>
  <inkml:trace contextRef="#ctx0" brushRef="#br0" timeOffset="35126.92">7292 15175 0,'20'0'16,"19"0"-16,-19 0 15,19 0 1,0 0-1,20-20 1,-20 20 0,1 0-1,-21 0-15,1 0 16,0 0 0,-1 0-1,1 0 1,0 0 15,-1 0-15,1 0-1,0 0 1,19 0 0,-19 0-1,19 0 1,59 0-1,-39 0 1,-20 0 0,20 0-1,0 0 1,0 0 0,0 0-1,0 0 16,-19-20-15,19 20 0,-20 0-1,-19 0 1,38 0 0,-38 0-1,39 0 1,-20 0-1,20 0 1,0 0 0,0 0-1,-19 0 1,-1 0 0,-19 0-1,-1 0 16,21-19-15,-1 19 0,0 0-1,0 0 1,1 0 0,-21 0-1,40 0 1,-19 0-1,-21 0 1,1 0 0,19 0-1,1 0 1,-21 0 0,60 0-1,-20 0 16,-20-20-15,0 20 0,-19 0-1,19 0 1,1 0 0,-1 0-1,0 0 1,1 0-1,-1 0 1,-19 0 0,19-20-1,-19 20 1,19 0 0,-19 0-1,19 0 16,-19 0-15,19 0 0,0 0-1,0 0 1,-19 0 0,19 0-1,1 0 1,-21 0-16,1 0 15,19 0 1,-19 0 0,0 0-1,-1 0 1,1 0 46,0 0-46,-20-19 0,19 19-1,1-20 1,0 20 0,-1 0-1,1-20 1,0 20 78,-1 0-79,1 0 1,-20-19-16,20 19 31,-1 0-15,1 0-1,0 0 1,-1 0 0,-19-20 155,20 1-155,-20-1 0,0 0-1,19-39 1,-19 0 0,20 20-1,-20-20 1,0 0-1,0 0 1,0 20 0,0 19-16,0-19 15,0-1 1,0-19 0,0 40-1,0-20 16,0 19-15,0 0 0,0-19-1,0 19 1,0 1 0,0-1-1,0-19 1,0 19-1,0 0 1,0-19 0,0 0-1,0-20 1,-20 0 0,20 39-1,0-19 16,0 19-15,0 0 0,0-19-1,0 19 1,0 1 15,0-1-15,0 1-1,0-1 17,0 0-1,0 1 188,20 19-204,-20-20-15,20 20 16,-20-20 78,0 1-47,0-1-16,19 20 203,1 0-218,0 0-1,-1 0 1,1 0 0,0 0 15,-1 0-31,1 0 62,0 0 1,-1 0-16,1 0-32,0 0 17,-1 0 15,1 0-16,0 0 0,-1 0 32</inkml:trace>
  <inkml:trace contextRef="#ctx0" brushRef="#br0" timeOffset="42919.69">12992 13111 0,'0'0'0,"0"19"0,19-19 16,1 0-16,0 0 15,-1 0 16,21 0-15,-40 20 0,19-20-1,1 0 1,0 0 0,-1 0-1,1 0-15,0 0 16,19 20-1,-19-20 1,19 0 0,0 19-1,1-19 1,-1 20 0,0-20-1,20 0 16,-20 20-15,1-20 0,-21 19-16,21-19 15,19 0 1,-40 0 0,21 0-1,-21 0 1,21 0-1,-1 0 1,-19 0 0,39 0-1,0 0 1,-40 0 0,20 0-1,1 0 16,-21 0-15,1 0 0,0 0 827,-1 0-827,1 0 0,0 0-16,-1 0 15,21 0 1,-21 0 0,1 0-1,19 0 16,-19 0-15,0 0 0,-1 0 15,1 0-15,0 0-1,-1 0 1,1 0-1,0 0 1,-1 0 0,1 0-1,-1 0 17,1 0-32,0 0 15,-1 0 16,-19-19-15,20 19 0,0 0-1,-1 0 1,1 0 0,0 0-1,-1 0 1,1-20-1,19 20 1,-19 0 0,0 0-1,-1-20 1,1 20 0,0 0 15,-1 0-16,1 0 1,0 0 0,-1 0-1,1 0 1,-20-19 0,20 19-1,-1 0 1,1 0-1,0 0 1,-1 0 31,1 0-31,-1 0-1,1 0 1,0 0 15,-1 0-15,1 0-1,0 0 1,-1 0 0,1 0 15,0 0 516,-1 0-547,1 0 15,0 0 1,-1 0-16,1 0 16,0 0 15,-20 19 391,0 1-391,0 0 0,0-1-15,19-19 140,-19 20-140,0 0-1,0-1 1,0 1 0,0 0 15,0-1-16,0 21 1,0-21 0,0 1-1,0 0 17,20-20-32,-20 19 15,0 1 1,0 0-1,0 19 1,0-19 0,0 19-1,0 0 1,0-19 0,20 39 15,-20-40-16,0 21 1,0-1 0,0-19-1,0-1 1,0 1-16,0 0 31,0-1 0,0 1-15,0 0 15,0-1 1,0 1-32,0 0 31,0-1-16,0 1 1,0 0 0,0-1-1,0 1 1,0 0 0,0-1 15,0 1-16,0 0 1,0-1 0,0 1 15,0 0-15,0-1-1,0 1 16,0 0-15,0-1-16,0 1 16,0-1-1,0 1 1,19-20 171,1 0-171,0 0 0,-1 0-1,1 0 1,0 0 0,19 0-1,-20 0 1,1 0-16,0 0 15,19 0 1,-19 0 0,-1 0-1,1 0 1,0 0 15,-1 0 0,1 0-15,0 0 0,-1 0-1,1 0 1,0 0 0,-1 0-1,1 0 16,0 0-15,-1 0 0,1 0-1,0 0 1,-1 0 0,1 0 15,0 0-16,-20-20 1,39 20 0,-19 0-1,-1 0 17,1 0-17,-1 0 1,1 0-1,0 0 17,-1 0 30,1 0 1</inkml:trace>
  <inkml:trace contextRef="#ctx0" brushRef="#br0" timeOffset="47350.95">6801 16433 0,'-20'0'47,"0"0"-16,1 0-31,19-20 15,-20 20 1,0 0 0,-19 0-1,19-20 1,1 20 31,-1 0-32,20-19 1,-20 19 0,1 0-1,-1 0 1,0 0 15,1 0-15,19 19-1,-20-19 1,20 20 0,-20-20-1,20 20 17,-19-20-17,19 19 1,0 1-1,0 0 1,0-1 15,0 1-15,0 0 0,0-1-1,0 1 1,19 0 15,-19-1-15,0 1-1,20-20-15,-20 20 16,20-20 15,-20 19-15,19-19-1,-19 20 1,20 0 0,-20-1-1,20-19 1,-1 20 0,1-20-16,0 20 15,19-1 1,-19 1-1,19-20 1,-19 19 0,-1-19-1,21 0 1,-40 20 15,19-20 16,1-20-16</inkml:trace>
  <inkml:trace contextRef="#ctx0" brushRef="#br0" timeOffset="51434.98">7449 16590 0,'0'0'15,"39"0"-15,-19 0 16,19 0-1,1 0 1,38 0 0,-38 0-1,38 0 1,40 0 0,-78 0-16,58 0 15,0 0 1,0 0-1,20 0 1,0 20 0,0-20-1,-20 0 17,1 0-17,-1 0 1,20 0-1,0 0 1,78 0 0,-97 0-1,19 0 1,-20 0 0,20 0-1,0 0 1,0 0-1,0 0 1,19 0 0,1 0-1,-20 0 17,19 0-17,-78 0-15,79 0 16,-40 0-1,-19 0 1,19 0 0,-19 0-1,-20 0 1,-1 0 0,1 0-1,40 0 1,-21 0-1,-19 0 1,20-20 0,-59 20-16,58 0 15,-19 0 17,20-20-17,19 20 1,-39 0-1,20 0 1,19 0 0,0 0-1,-19 0 1,-1-19 0,21-1-1,-21 20 1,-38 0-16,38-20 15,1 20 1,-20-19 0,39-1-1,-19 20 17,19-20-17,0 1 1,-19-1-1,0 20 1,-1 0 0,-39 0-1,40 0 1,-59 0-16,39 0 16,39 0-1,-39 0 1,0 0-1,-20 0 1,1 0 0,-1 0-1,0 0 17,20 0-17,-20 0 1,20 0-1,0 0 1,-19 0-16,-1 0 16,20 0-1,0 0 1,19 0 0,1 0-1,-20 0 1,39 0-1,-19 0 1,0 0 0,-1 0-1,-19 0 17,20 0-17,-40 0 1,0 0-1,1 0 1,-21 0 0,21 0-1,-21 0 1,21 0 0,-1 0-1,0 0 1,1 0-1,-1 0 1,0 0 0,0 0-1,-19 0 17,19 0-17,-19 0 1,0 0-1,-1 0 1,-19-20 62,0 1-15,0-1-32,0 0-15,0 1-1,0-1 1,0 0-1,0 1 1,0-1 0,0 0-1,0 1 1,0-1 0,0 1-1,0-1 1,0 0-1,0-19 1,0 19 0,0 1-1,0-1 17,0 0-17,0 1 1,0-1-1,0-19 1,0 19 0,0 0-1,0-19 1,0 19 0,0-19-1,0 19 1,0-19-1,0 19 1,0 1 0,0-1-1,0 0 1,0 1 15,0-1-15,0 1-1,0-1 1,0 0 0,0 1-1,0-1 1,0 0 0,0 1-1,0-1 16,20 20 110,0 0-125,-1 0-16,1 0 15,19 0 1,-19 0 0,19 0-1,-19 0 1,0 0-16,19 0 15,-19 0 1,19 0 0,-19 0 15,-1 0-15,21 0-1,-21 0 1,20 0-1,-19 0 1,0 0 0,-1 0-1,1 0 1,0 0 0,-1 0 15,1 0 16,0 0-32,-1 0 1,1 0 0,0 0-1,-1 0 1,1 0-1</inkml:trace>
  <inkml:trace contextRef="#ctx0" brushRef="#br0" timeOffset="54375.74">16353 13622 0,'19'0'93,"-19"20"-77,20-20 0,19 19-1,-39 1 1,20-20-1,0 20 1,-20-1 0,39 1-1,-39-1 1,20 21 0,19-40-1,-39 19 1,20 1-1,-20 0 1,19-1-16,1 1 31,0 0 1,-20-1-17,19 1 1,-19 0-1,20 19 1,0-19 0,-20 19-1,19 0 1,-19-19 0,20 19-1,-20 1 1,20-21-1,-20 1 1,0 0 0,0 19 15,0-19-15,19-1-1,-19 20 1,0-19-1,0 0 1,20 19 0,-20-19-1,0-1-15,0 1 16,0 0 0,0-1-1,0 21 1,0-21-1,0 21 1,0-1 0,19 0 15,-19-19-15,0 0-1,0-1 1,0 1-1,0 0 1,0-1 15,0 1-15,0 0 0,0-1-1,0 21 1,0-21-1,0 20 1,0-19 0,0 0 15,0-1-15,0 1-16,0 0 15,-19-20 1,19 19-1,-20 1 1,20 19 0,0 1-1,-19-21 1,19 21 0,-20-1-1,20-19 1,-20-20-1,20 39 1,-19-19 15,19-1-15,-20 21 0,20-21-1,-20 21 1,1-21-1,19 1 1,-20-20 0,20 39-1,-20-19 17,20-1-17,-19 1 1,-1 0-1,20-1 1,0 1 0,-20-20 15,20 20-15,-19-1-1,19 1 1,-20 0-1,0-20 1,20 19 0,-19-19-16,19 20 15,-20 0 1,20-1 15,-20-19 0,20 20 1,-19-20-32,38 0 172,1-39-172</inkml:trace>
  <inkml:trace contextRef="#ctx0" brushRef="#br0" timeOffset="57803.43">16412 13583 0,'19'0'94,"1"0"-94,0 0 15,-1 0 1,21 0 0,-1 0 15,0 0-15,1 0-1,-21 0 1,21 0-1,-21 0 1,21 19 0,-21-19-1,1 20 1,-1-20 0,1 0-16,0 0 15,-1 0 1,21 0 15,-21 0-15,1 0 15,19 20-15,-19-20-1,0 0 1,-1 0-1,1 0 1,0 0-16,-1 19 16,1-19-1,0 20 1,-1-20 0,21 0-1,-21 0 1,21 20-1,-21-20 1,1 19 15,19-19-15,-19 20 0,19-1-1,0-19 1,20 20-1,-39 0 1,19-20 0,-19 19-1,0-19 1,19 0 0,-19 20-1,19-20 1,-19 0-1,-1 20 1,21-20 0,-1 19 15,0 1-15,-19-20-1,19 20 1,20-1-1,-20 1 1,-19 0 0,19-1-1,1 1 1,-1 0 0,-19-20-1,19 19 1,0 1-1,-19 0 1,0-20 15,-20 19-15,39-19 0,-39 20-1,20-20 1,-1 20-1,1-20 1,0 19 0,-1-19-1,1 20 1,-20 0-16,39-20 16,-19 19-1,-1 1 1,1 0-1,19-20 1,-19 19 0,-20 1 15,39 0-15,-19-1 15,0-19-16,-1 39 1,1-19 0,0 0-1,-1-1 1,-19 1 0,20 0-1,0-20 1,-20 19-1,19-19 1,1 20 15,-20 0-15,39-1 0,-39 1-1,20 0 1,0-1-1,-20 1 1,19-20 0,1 20-1,-20-1 1,19 1 0,-19 0-1,20-20 16,-20 19-31,20 1 16,-1 0 15,1-1-15,-20 1 0,20-20-1,-20 20 1,19-20-1,1 0 1,-20 39 0,20-39 140</inkml:trace>
  <inkml:trace contextRef="#ctx0" brushRef="#br0" timeOffset="61966.83">16471 15902 0,'19'0'15,"1"0"1,0 0-1,-1 0 1,1 0 15,0 0-31,19 0 16,0 0 0,20 0-1,-19 0 1,-1 0-1,0 0 1,0 0 0,1 0-1,-21 0 1,21 0 0,-1 0-1,0 0 1,1 0-1,-21 0 1,21 0 15,-21 0-15,21-20 0,-1 20-1,0-19 1,-19 19-1,19 0 1,-19-20 0,19 20-1,-19 0 1,19 0 0,-19-20-1,-1 1 1,21 19-1,-21-20 1,21 0 15,-21 20-15,1-19 0,0-1-1,19 20 1,-19-20-1,-1 20-15,21-19 16,-21 19 0,21-20-1,-21 0 1,20 20 0,-19-19-1,0-1 16,19 1-15,-19 19 15,19-20-15,-19 0 0,19 20-1,-19-39 1,-1 39-1,21 0 1,-21-20 0,21 1-1,-21-1 1,1 20 0,0 0-1,-20-20 1,19 20-1,1-19 1,19 19 15,-39-20-15,20 20 0,0-20-1,-20 1 1,19 19-1,20 0 1,-39-20 0,20 20-1,0 0 1,-1-20 0,1 20-1,0-19 1,-1-1-1,1 20 17,-20-20-17,20 20 17,-1 0-17,-19-19 16,20 19-31,0 0 16,-1-20 0,-19 0-1,20 20 1,0-19 15,-1 19-15,-19-20-1,20 20 1,0 0 0,-20-20-1,19 20 1,-19-19 0,20 19 30,-20-20-30,20 20 0,-1-20 15,-19 1 0,20 19-31,-20-20 16,20 20-1,-20-20 17,19 20-17,-19-19 1,20 19 0,-20-20-1,0 1 1,19 19-1,1-20 17,0 20-1,-20-20 16,19 20 0,-19-19 31,20 19-63,-20-20 17,0 0 218</inkml:trace>
  <inkml:trace contextRef="#ctx0" brushRef="#br0" timeOffset="64671.88">19104 14860 0,'20'0'47,"0"0"-31,-1 0 15,1 0-16,0 0 1,-1 0-16,21 0 16,-21 0-16,21 0 15,38 0 1,-19 0 0,20 0-1,39 0 1,-79 0 15,20 0-15,-39 0-1,19 0 1,0 0 0,20 0-1,0 0 1,0 0-1,0 0 1,-20 0 0,20 0-1,-19 0 1,-21 0 0,21 0-1,-1 0 1,0 0-1,1 0 17,19 0-17,19 0 1,-38 0 0,19 0-1,-20 0 1,-20 20-1,21-20 1,-21 0 0,1 0-1,19 0 17,-19 0-17,0 0 1,-1 0 15,1 0-15,0 0-1,-20-20 1,19 20 0,1 0-1,0 0 1,-1 0 15,1 0 0</inkml:trace>
  <inkml:trace contextRef="#ctx0" brushRef="#br0" timeOffset="66702.89">16313 14408 0,'20'0'32,"0"0"-32,-1 0 15,1 0 17,0 0-1,-1 0 16,1 0-32,0 0 17,-1 0-1,1 0-16,0 0-15,-1 0 32,1 0-17,0 0 1,-1 0-16,1 0 47,0 0-16,-1 0-15,1 0-1,0 0 17,-1 0 14,1 0-30,0 0 0,-1 0 15</inkml:trace>
  <inkml:trace contextRef="#ctx0" brushRef="#br0" timeOffset="68639.7">16471 15489 0,'19'0'47,"1"0"-32,0 0 32,-1 0-31,1 0 31,0 0-32,-1 0 17,1 0-1,0 0-15,-1 0-1,1 0 16,0 0-15,-1 0 0,1 0 15,0 0 16,-1 0-16,1 0-15,-1 0 31</inkml:trace>
  <inkml:trace contextRef="#ctx0" brushRef="#br0" timeOffset="72728">21620 13661 0,'-19'-19'203,"-1"19"-187,20-20-1,-20 20 1,-19 0-1,19 0 1,1 0 0,-1 0-1,-19 0 1,19 0 0,-19 20-1,19-20 1,0 19 15,20 1-15,-39-20-1,19 20 32,20-1-31,0 1 15,-19-20-31,19 19 31,0 1-15,0 0 0,0-1-1,0 1 1,0 0-1,0-1 17,0 1-17,19-20 17,-19 20-32,20-20 31,-20 19-31,20-19 15,-20 20 1,0 0 15,19-20-31,-19 19 47,20-19-47,0 0 47,-1 0-31,-19 20-1,20-20 1,0 0 15,-20 20 0,19-20-31,1 0 16,0 0 15,-1 0 1,1 0-17,0 0-15,-1 0 16,1 0 15,0 0-15,-1 0-1,1 0 1,0 0 0,-1 0-1,1 0 16,0 0-15,-20-20 31,19 20-47,-19-20 31,0 1 0,20 19-15,-20-20 0,0 0-1,0 1 17,0-1-17,0 0 1,-20 20 15,20-19-31,0-1 78,-19 20-47,19-20-15,-20 1 0,20-1 15,-20 20 0,20-20-15,0 1 62,-19 19-78,19-20 78,-20 20-62,0 0 15,20-19-15,-19 19 15,19-20 31,-20 20-46</inkml:trace>
  <inkml:trace contextRef="#ctx0" brushRef="#br0" timeOffset="74175.53">21522 13838 0,'20'0'63,"-20"20"-32,19-20-15,-19 19-1,0 1 1,0 0 0,20-20-1,-20 19 1,20-19 15,-20 20-31,19-20 16,-19 20-1,0-1 1,20-19 15,-20 20-15,0 0-1,20-20 1,-20 19 0,0 1-1,19-20 1,1 0 0,-20 20-1,20-20 16,-20 19-15,0 1 15,19-20-15,-19 20-16,0-1 47,20-19-32,-20 20 17,19-20-17</inkml:trace>
  <inkml:trace contextRef="#ctx0" brushRef="#br0" timeOffset="166297.16">17493 10005 0,'-20'0'141,"0"0"-110,1 0 0,19 20-31,0-1 32,-20-19-32,0 0 31,20 20 0,-19-20-31,-1 0 31,20 20-15,-19-20 15,19 19-15,0 1-1,-20-20 32,20 20-47,0-1 32,0 1 14,0 0 1,0-1-31,0 1 31,0 0-32,0-1 17,0 1-17,0 0 1,20-20 0,-20 19 15,0 1 31,19-20-46,1 0 31,-20 20-32,19-20 79,1 0-16,0 0-31,-1 0-16,1 0 16,0 0 0,-1 0 16,1 0-32,-20-20-15,0 0 30,20 20-14,-20-19-1,0-1 16,0 0 0,0 1 15,0-1 16,0 0 0,0 1-46,-20 19 15,20-20-32,-20 20 16,1 0 173,19-20-173,-20 20 16,20-19 31</inkml:trace>
  <inkml:trace contextRef="#ctx0" brushRef="#br0" timeOffset="167482.21">17473 10300 0,'20'0'62,"-1"0"1,-19 20-63,20-20 15,0 19 1,-20 1-16,39 0 16,-19 19-1,-1-19 1,1-1-1,0-19 17,-1 20-17,-19 0 17,0-40 77</inkml:trace>
  <inkml:trace contextRef="#ctx0" brushRef="#br0" timeOffset="168214.56">18043 10143 0,'20'0'109,"-1"19"-109,99 1 16,0 19 15,0-19-15,-39-20 0</inkml:trace>
  <inkml:trace contextRef="#ctx0" brushRef="#br0" timeOffset="168797.92">18181 10320 0,'19'0'62,"1"0"-46,39 19 0,0 1-1,20-20 1,-1 0 0,-58 0-1</inkml:trace>
  <inkml:trace contextRef="#ctx0" brushRef="#br0" timeOffset="170865.69">19144 10418 0,'0'-20'141,"0"1"-126,0-1 1,-20 0 0,20 1-1,0-1 1,0 0 0,-20 1-1,20-1 1,0 0-1,0 1 17,0-1-17,0 0 1,0 1 31,0-1 0,20 40 140,-20-1-171,20-19-1,-20 20 1,0 0 0,19-20-1,-19 19 1,20-19 0,0 20-1,-1 0 1,1-1-1,0 1 17,-1 0-17,1-1 1,0 1 0,-1-20-1,-19 20 1,0-40 109,0 0-110,0 1-15,0-1 32,0 0-17,0 1 1,0-1 0,0 0-16,20-19 15,-20 0 1,0 19-1,20-19 1,-20 19 0,0 0-1,0 1 1,0-1 0</inkml:trace>
  <inkml:trace contextRef="#ctx0" brushRef="#br0" timeOffset="172504.23">19655 10103 0,'-20'0'78,"0"0"-46,1 0-1,-1 0 0,0 0-15,1 0-1,-1 0 17,1 0-17,-1 0 1,20 20 46,-20-20-62,20 20 16,0-1 31,0 1-32,0 0 1,0-1 0,0 1 15,0 0-15,0-1-1,0 1 1,20-20-1,0 20 1,-1-20 0,-19 19-1,20-19 1,-20 20 0,39-20-1,-19 0 32,-1 0 0,1 0-16,-20-20-15,20 20-16,-20-19 31,19 19-31,-19-20 31,20 20-31,-20-20 16,0 1 15,0-1-15,0 0-1,0 1 1,0-1 15,0 0 1,0 1-17,0-1 16,-20 20-15</inkml:trace>
  <inkml:trace contextRef="#ctx0" brushRef="#br0" timeOffset="173424.25">19930 10064 0,'0'20'62,"0"-1"-46,0 1-1,0 0 1,0-1-16,0 21 16,0-1-1,0 0 1,0-19 15,0 0 0</inkml:trace>
  <inkml:trace contextRef="#ctx0" brushRef="#br0" timeOffset="174465.08">19733 10005 0,'20'0'0,"0"0"78,-1 0-62,1 0 15,0 0-15,-1 0 15,1 0-31,0 0 16,19 0-1,-19 0 1,19 0-1,0 20 1,1-20 0,-21 0-16,1 0 15,-1 0 79,1 0-78,0 0-1,-1 0 1,1 0 0,0 0-1</inkml:trace>
  <inkml:trace contextRef="#ctx0" brushRef="#br0" timeOffset="176333.44">20441 10025 0,'0'19'78,"0"1"-78,0 0 15,0-1 1,0 21 0,0-21-1,0 1-15,0 0 16,0-1 15,0 1-15,0-40 187,0 1-188,0-1 1,0 0 0,20 1-1,-20-1 1,0-19 0,19 39-1,1-20 1,0 20 31,-20-20-32,19 20 17,1 0 14,0 0 1,-1 0 0,1 0-16,-20 20-15,20 0 0,-1-1-1,1 1 1,-20 0-16,19-1 16,1 1-1,0 0 16,-20-1-15,0 1 0,19-20-1,-19 39 1,0-19 15,20-20-15,-20 20-1,0-1 17,0-38 93</inkml:trace>
  <inkml:trace contextRef="#ctx0" brushRef="#br0" timeOffset="177583.73">20480 10182 0,'0'20'204,"0"-1"-173,0 1-16,-19 0 1,-1-1 0,20 1-1,0 0 1,-20-20-16,20 19 16,0 1-1</inkml:trace>
  <inkml:trace contextRef="#ctx0" brushRef="#br0" timeOffset="178467.29">20461 10261 0,'19'0'125,"1"0"-109,0 0 15,-1 0-15,1 0 0,0 0-1,-1 0 1,1 0 15,0 0-15,-1 0 15,1 0-15,-1 0 15,1 0-31,0 0 31</inkml:trace>
  <inkml:trace contextRef="#ctx0" brushRef="#br0" timeOffset="181051.58">21286 10359 0,'0'-20'109,"0"1"-93,0-1-1,0 0 1,0 1 0,20-21-1,-20 1 1,19 0 0,-19-1-1,0 21 1,0-1-1,20 20 1,-20-20 0,0 1 15,20 19 31,-1 0-30,1 0-1,0 0 47,-1 0-31,-19 19-47,20-19 16,-20 20-16,20 19 31,-1-19-16,1 0 1,-20 19 0,20-19-1,-1-1 17,-19 1-17,0 0 1,0-1-1,20-19 1,-20 20 31</inkml:trace>
  <inkml:trace contextRef="#ctx0" brushRef="#br0" timeOffset="181864.35">21424 10221 0,'19'0'141,"1"0"-141,0 0 15,19 0 1,-19 0 0,19 0-16,0 0 31,1 0-16,-40-19 32</inkml:trace>
  <inkml:trace contextRef="#ctx0" brushRef="#br0" timeOffset="183232.86">21719 10300 0,'0'-20'31,"0"1"-15,0-1-1,0 0 1,0 1 0,0-1-1,0 0 1,0 1-1,0-1 1,0 0 0,19 20 77,-19 40-77,20-40-16,-20 19 16,39 21-1,20-1 1,0 20 0,-39-39-1,19-1 16,-39 1-15,20-20 0,-20 20-1,0-1 17,19-19-17,-19-19 110,0-1-109,0-19-1,20-40 1,0 40 0,-20-1-1,0 1 1,0 19 0,0 1-1</inkml:trace>
  <inkml:trace contextRef="#ctx0" brushRef="#br0" timeOffset="184033.27">22249 10143 0,'0'19'63,"0"21"-47,0-21-16,0 1 15,0 19 1,0 1-1,0-21 1,0 1 0</inkml:trace>
  <inkml:trace contextRef="#ctx0" brushRef="#br0" timeOffset="185102.32">22288 10143 0,'0'-20'94,"20"20"-32,-20-20-62,20 20 16,-1 0 15,1 0-15,0 0 15,-1 0 0,1 0-15,0 0 0,-1 20-1,21 19 1,-21-19-1,21-20 1,-40 20 0,0-1-1,0 1 17,0 0-1,0-1-16,-20-19 17,20 20-32,-20-20 15,1 0 1,-1 20 0,0-20-1,1 19 1,-1-19 15</inkml:trace>
  <inkml:trace contextRef="#ctx0" brushRef="#br0" timeOffset="185753.42">22976 9966 0,'0'20'31,"0"-1"-15,0 1-16,0 19 15,0-19 1,0 19 0,0 0-1,0 20 1,20-19 0,-20-21-1,20 1 1</inkml:trace>
  <inkml:trace contextRef="#ctx0" brushRef="#br0" timeOffset="187019.41">23035 10005 0,'20'0'110,"0"0"-95,-1 0 32,1 0-16,-20 20-31,20-20 16,-20 19 0,19 1-1,-19 0 1,0 19-1,0-19 17,-19-20-17,-1 0-15,0 0 16,1 0 0,19 19 93,19-19-62,1 20-47,0 0 15,19-1 1,-19 1 0,19-20-1,-39 20-15,0-1 32,20-19-1,-20 20-16,0 0 17,0-1-1,-20-19-31,0 0 16,1 0-1,-1 20 1,-19-20-1,-20 0 1,0 0 0,39 0-1</inkml:trace>
  <inkml:trace contextRef="#ctx0" brushRef="#br0" timeOffset="189489.31">19124 9769 0,'0'20'156,"-20"-20"-140,20 20 0,-19-1-1,19 1 17,-20-20-32,0 0 15,20 20 1,0-1-1,0 1 17,-19-20-17,19 20 1,0-1 15,-20 1-15,20 0-1,0-1 1,-20-19 0,20 20-1,0-1 1,-19 1 0,19 0-1,0-1 1,0 1-1,0 0 1,-20-1 0,20 21-1,0-21 1,0 1 15,0 19-15,0-19-1,0 0 1,0-1 15,0 1-15,0 0 0,0-1 15,0 1 0,0 0-15,0-1-1,0 1 1,0 0 0,0-1-1,20 1 1,-1 0-1,-19-1 1,20-19 0,-20 40-1,20-21 1,-1 1 0,1-1-1,0 1 1,-20 0 15,19-20-15,-19 19-16,0 1 31,20 0-31,-20-1 31,20-19-15,-20 20-1,19-20 1,-19 20 0,20-1-1,-20 1 1,20-20 0,-20 20-1,19-20 79</inkml:trace>
  <inkml:trace contextRef="#ctx0" brushRef="#br0" timeOffset="191638.3">23271 9592 0,'0'20'46,"0"0"-14,0-1-17,20 1 1,-20 0-16,20-1 16,-20 1-1,0 0 1,19-1-1,1 1 1,-20 0 0,0-1-16,0 1 15,20 0 17,-20-1-17,0 1 1,0 0-1,0-1 1,0 1 0,0 0-1,0-1 1,19 20 0,-19-19-1,0 0-15,20 19 16,-20-19-1,0-1 1,0 21 0,0-21-1,0 21 17,19-21-17,-19 1 1,0 0-1,0-1 1,0 1 0,0 0-1,0 19 1,0-19 0,0-1-1,0 21 1,0-21-1,0 1 1,0 0 15,0-1-15,-19 1 15,-1 0-15,20-1-1,0 1 1,-19-1-16,-1 1 31,20 0-15,-20-20 0,1 19-1,19 1 1,-20 0-1,0-20 1,20 19 0,-19 1 15,-1 0 0,40-20 63,-1 0-78,21 0-1</inkml:trace>
  <inkml:trace contextRef="#ctx0" brushRef="#br0" timeOffset="193504.74">23998 10202 0,'-19'0'16,"19"-20"15,-20 20-15,1 0 0,-1 0 15,0 0 0,1 0-15,-1 0 15,0 0-15,1 0-1,19 20 1,-20-1-1,0 1 1,20 0 0,0-1-1,-19 1 1,-1 0 0,20-1-1,0 1 1,0 19-1,0-19 1,0 0 15,0-1-15,20-19 0,-20 20 15,19-20-31,-19 20 15,20-20 1,-20 19 0,20 1-1,-1-20 1,1 0 0,0 20-1,-1-1 1,1-19-1,0 0 1,-1 0 0,1 0 15,-20-19 0,19 19-15,-19-20-1,20 20 1,-20-20 0,20 20-1,-20-19 1,0-1 0,19 0-1,-19 1 16,0-1-15,0 0 15,0 1-15,0-1 0,0 0 15,0 1 0,-19-1-15,-1 20-1,0 0 1,20-20 0,-19 20-1</inkml:trace>
  <inkml:trace contextRef="#ctx0" brushRef="#br0" timeOffset="195405.25">24156 10261 0,'0'19'62,"0"1"-46,0 0-16,0-1 16,0 1-1,0 19 17,19-19-17,-19 0 1,0 19-1,0-19 1,0-1 0,0 1 15,0 0 16,0-40 78,0 0-110,0 1 1,0-21 0,0-19-1,0 20 1,0 19 0,0 1-1,0-21 1,0 21-1,0-1 1,0 0 0,0 1 15,20 19-15,-20-20 15,20 20-31,-1 0 31,-19-20-31,20 20 16,0 0-1,-20-19 1,19 19 0,1 0-1,0 0 1,-1 0-1,1 0-15,0 0 16,-1 0 0,-19 19 15,20-19-15,0 40-1,-20-21 1,19 1-1,-19 0 17,0-1-1,-19 1-15,-1-20-1,-19 0 1,19 20-1,0-20 1,-19 0 0,19 0-1,40 19 142,0-19-157,-1 20 15,21 19 1,-21-19-1,40 0 1,-20 19 0,-19-19 15,19-1-15,-39 1-1</inkml:trace>
  <inkml:trace contextRef="#ctx0" brushRef="#br0" timeOffset="197640.7">25178 10162 0,'0'-19'32,"-20"19"-17,0 0 1,20-20 0,-19 20-1,-1 0-15,0 0 16,1 0-1,-1 0-15,1 0 16,-1 0 0,0 0 15,1 0-15,-1 0 15,0 20-16,1-20 1,19 19 0,0 1 15,-20-20-15,0 20-1,20-1 1,0 1 15,-19-20-31,19 20 16,0-1-1,0 1 17,0 0-17,0-1 1,0 1-1,0 0 1,0-1 0,0 1-1,19 0 1,1 19 0,0-19 15,-20-1-16,19-19-15,-19 40 16,20-21 0,0-19 15,-1 20-15,1 0-1,0-1 1,19-19-1,-20 20 1,1-20 0,0 0-1,-1 0 17,1 0-17,0 0 1,-1 0-16,1 0 31,-20-20-15,20 20-1,-1-19 1,1-1 0,0 20-1,-20-20 1,19 20-1,-19-19 32,0-1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501879"/>
          </a:xfrm>
          <a:prstGeom prst="rect">
            <a:avLst/>
          </a:prstGeom>
        </p:spPr>
        <p:txBody>
          <a:bodyPr vert="horz" lIns="96478" tIns="48239" rIns="96478" bIns="48239" rtlCol="0"/>
          <a:lstStyle>
            <a:lvl1pPr algn="l">
              <a:defRPr sz="1300"/>
            </a:lvl1pPr>
          </a:lstStyle>
          <a:p>
            <a:endParaRPr lang="en-GB"/>
          </a:p>
        </p:txBody>
      </p:sp>
      <p:sp>
        <p:nvSpPr>
          <p:cNvPr id="3" name="Date Placeholder 2"/>
          <p:cNvSpPr>
            <a:spLocks noGrp="1"/>
          </p:cNvSpPr>
          <p:nvPr>
            <p:ph type="dt" idx="1"/>
          </p:nvPr>
        </p:nvSpPr>
        <p:spPr>
          <a:xfrm>
            <a:off x="3898102" y="0"/>
            <a:ext cx="2982119" cy="501879"/>
          </a:xfrm>
          <a:prstGeom prst="rect">
            <a:avLst/>
          </a:prstGeom>
        </p:spPr>
        <p:txBody>
          <a:bodyPr vert="horz" lIns="96478" tIns="48239" rIns="96478" bIns="48239" rtlCol="0"/>
          <a:lstStyle>
            <a:lvl1pPr algn="r">
              <a:defRPr sz="1300"/>
            </a:lvl1pPr>
          </a:lstStyle>
          <a:p>
            <a:fld id="{AD77D6DC-BEB4-4DF1-8B14-54F62FBE8DAC}" type="datetimeFigureOut">
              <a:rPr lang="en-GB" smtClean="0"/>
              <a:t>12/04/2022</a:t>
            </a:fld>
            <a:endParaRPr lang="en-GB"/>
          </a:p>
        </p:txBody>
      </p:sp>
      <p:sp>
        <p:nvSpPr>
          <p:cNvPr id="4" name="Slide Image Placeholder 3"/>
          <p:cNvSpPr>
            <a:spLocks noGrp="1" noRot="1" noChangeAspect="1"/>
          </p:cNvSpPr>
          <p:nvPr>
            <p:ph type="sldImg" idx="2"/>
          </p:nvPr>
        </p:nvSpPr>
        <p:spPr>
          <a:xfrm>
            <a:off x="1004888" y="1250950"/>
            <a:ext cx="4872037" cy="3375025"/>
          </a:xfrm>
          <a:prstGeom prst="rect">
            <a:avLst/>
          </a:prstGeom>
          <a:noFill/>
          <a:ln w="12700">
            <a:solidFill>
              <a:prstClr val="black"/>
            </a:solidFill>
          </a:ln>
        </p:spPr>
        <p:txBody>
          <a:bodyPr vert="horz" lIns="96478" tIns="48239" rIns="96478" bIns="48239" rtlCol="0" anchor="ctr"/>
          <a:lstStyle/>
          <a:p>
            <a:endParaRPr lang="en-GB"/>
          </a:p>
        </p:txBody>
      </p:sp>
      <p:sp>
        <p:nvSpPr>
          <p:cNvPr id="5" name="Notes Placeholder 4"/>
          <p:cNvSpPr>
            <a:spLocks noGrp="1"/>
          </p:cNvSpPr>
          <p:nvPr>
            <p:ph type="body" sz="quarter" idx="3"/>
          </p:nvPr>
        </p:nvSpPr>
        <p:spPr>
          <a:xfrm>
            <a:off x="688182" y="4813866"/>
            <a:ext cx="5505450" cy="3938617"/>
          </a:xfrm>
          <a:prstGeom prst="rect">
            <a:avLst/>
          </a:prstGeom>
        </p:spPr>
        <p:txBody>
          <a:bodyPr vert="horz" lIns="96478" tIns="48239" rIns="96478" bIns="4823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00961"/>
            <a:ext cx="2982119" cy="501878"/>
          </a:xfrm>
          <a:prstGeom prst="rect">
            <a:avLst/>
          </a:prstGeom>
        </p:spPr>
        <p:txBody>
          <a:bodyPr vert="horz" lIns="96478" tIns="48239" rIns="96478" bIns="48239" rtlCol="0" anchor="b"/>
          <a:lstStyle>
            <a:lvl1pPr algn="l">
              <a:defRPr sz="1300"/>
            </a:lvl1pPr>
          </a:lstStyle>
          <a:p>
            <a:endParaRPr lang="en-GB"/>
          </a:p>
        </p:txBody>
      </p:sp>
      <p:sp>
        <p:nvSpPr>
          <p:cNvPr id="7" name="Slide Number Placeholder 6"/>
          <p:cNvSpPr>
            <a:spLocks noGrp="1"/>
          </p:cNvSpPr>
          <p:nvPr>
            <p:ph type="sldNum" sz="quarter" idx="5"/>
          </p:nvPr>
        </p:nvSpPr>
        <p:spPr>
          <a:xfrm>
            <a:off x="3898102" y="9500961"/>
            <a:ext cx="2982119" cy="501878"/>
          </a:xfrm>
          <a:prstGeom prst="rect">
            <a:avLst/>
          </a:prstGeom>
        </p:spPr>
        <p:txBody>
          <a:bodyPr vert="horz" lIns="96478" tIns="48239" rIns="96478" bIns="48239" rtlCol="0" anchor="b"/>
          <a:lstStyle>
            <a:lvl1pPr algn="r">
              <a:defRPr sz="1300"/>
            </a:lvl1pPr>
          </a:lstStyle>
          <a:p>
            <a:fld id="{AB1BA4FB-BBAB-458E-ACCC-D57659C1B008}" type="slidenum">
              <a:rPr lang="en-GB" smtClean="0"/>
              <a:t>‹#›</a:t>
            </a:fld>
            <a:endParaRPr lang="en-GB"/>
          </a:p>
        </p:txBody>
      </p:sp>
    </p:spTree>
    <p:extLst>
      <p:ext uri="{BB962C8B-B14F-4D97-AF65-F5344CB8AC3E}">
        <p14:creationId xmlns:p14="http://schemas.microsoft.com/office/powerpoint/2010/main" val="1550945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xml"/><Relationship Id="rId1" Type="http://schemas.openxmlformats.org/officeDocument/2006/relationships/slideLayout" Target="../slideLayouts/slideLayout9.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2.xml"/><Relationship Id="rId1" Type="http://schemas.openxmlformats.org/officeDocument/2006/relationships/slideLayout" Target="../slideLayouts/slideLayout11.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18.xml"/><Relationship Id="rId1" Type="http://schemas.openxmlformats.org/officeDocument/2006/relationships/slideLayout" Target="../slideLayouts/slideLayout17.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20.xml"/><Relationship Id="rId1" Type="http://schemas.openxmlformats.org/officeDocument/2006/relationships/slideLayout" Target="../slideLayouts/slideLayout19.xml"/></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0"/>
            <a:ext cx="9906000" cy="577850"/>
          </a:xfrm>
          <a:prstGeom prst="rect">
            <a:avLst/>
          </a:prstGeom>
          <a:solidFill>
            <a:schemeClr val="accent6">
              <a:lumMod val="75000"/>
            </a:schemeClr>
          </a:solidFill>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8" name="Straight Connector 7"/>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userDrawn="1"/>
        </p:nvSpPr>
        <p:spPr>
          <a:xfrm>
            <a:off x="-1" y="63389"/>
            <a:ext cx="9905999" cy="392415"/>
          </a:xfrm>
          <a:prstGeom prst="rect">
            <a:avLst/>
          </a:prstGeom>
        </p:spPr>
        <p:txBody>
          <a:bodyPr wrap="square">
            <a:spAutoFit/>
          </a:bodyPr>
          <a:lstStyle/>
          <a:p>
            <a:r>
              <a:rPr lang="en-GB" sz="1950" b="1" dirty="0">
                <a:solidFill>
                  <a:schemeClr val="bg1"/>
                </a:solidFill>
              </a:rPr>
              <a:t>GCSE Revision Questions Unit </a:t>
            </a:r>
            <a:r>
              <a:rPr lang="en-US" sz="1950" b="1" dirty="0">
                <a:solidFill>
                  <a:schemeClr val="bg1"/>
                </a:solidFill>
              </a:rPr>
              <a:t>2.1.1 | Computational thinking</a:t>
            </a:r>
            <a:endParaRPr lang="en-GB" sz="1950" dirty="0">
              <a:solidFill>
                <a:schemeClr val="bg1"/>
              </a:solidFill>
            </a:endParaRPr>
          </a:p>
        </p:txBody>
      </p: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79" r:id="rId1"/>
    <p:sldLayoutId id="2147483681"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2.1.2 | Designing, creating and refining algorithms</a:t>
            </a:r>
          </a:p>
        </p:txBody>
      </p:sp>
      <p:cxnSp>
        <p:nvCxnSpPr>
          <p:cNvPr id="7" name="Straight Connector 6">
            <a:extLst>
              <a:ext uri="{FF2B5EF4-FFF2-40B4-BE49-F238E27FC236}">
                <a16:creationId xmlns:a16="http://schemas.microsoft.com/office/drawing/2014/main" id="{DDCB30CE-7C69-4142-AE75-01B44C318267}"/>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83" r:id="rId1"/>
    <p:sldLayoutId id="2147483684"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6F198BE8-985E-46A7-9C1E-69C2472CAF47}"/>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1" name="Rectangle 10">
            <a:extLst>
              <a:ext uri="{FF2B5EF4-FFF2-40B4-BE49-F238E27FC236}">
                <a16:creationId xmlns:a16="http://schemas.microsoft.com/office/drawing/2014/main" id="{52E9AC53-2861-4A48-98B7-4C7A5BCD555C}"/>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2.1.3 | Searching and sorting algorithms</a:t>
            </a:r>
          </a:p>
        </p:txBody>
      </p:sp>
      <p:cxnSp>
        <p:nvCxnSpPr>
          <p:cNvPr id="12" name="Straight Connector 11">
            <a:extLst>
              <a:ext uri="{FF2B5EF4-FFF2-40B4-BE49-F238E27FC236}">
                <a16:creationId xmlns:a16="http://schemas.microsoft.com/office/drawing/2014/main" id="{C1979D8D-8C38-4AA4-A0B8-929047D536F2}"/>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86" r:id="rId1"/>
    <p:sldLayoutId id="2147483687"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7" name="Rectangle 6">
            <a:extLst>
              <a:ext uri="{FF2B5EF4-FFF2-40B4-BE49-F238E27FC236}">
                <a16:creationId xmlns:a16="http://schemas.microsoft.com/office/drawing/2014/main" id="{087173E2-80FE-4AB8-9019-84DE7A0CCFEB}"/>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1" name="Rectangle 10">
            <a:extLst>
              <a:ext uri="{FF2B5EF4-FFF2-40B4-BE49-F238E27FC236}">
                <a16:creationId xmlns:a16="http://schemas.microsoft.com/office/drawing/2014/main" id="{79490A2B-5C29-4BE4-B8EC-581A64573630}"/>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2.2.1 | Programming fundamentals</a:t>
            </a:r>
          </a:p>
        </p:txBody>
      </p:sp>
      <p:cxnSp>
        <p:nvCxnSpPr>
          <p:cNvPr id="12" name="Straight Connector 11">
            <a:extLst>
              <a:ext uri="{FF2B5EF4-FFF2-40B4-BE49-F238E27FC236}">
                <a16:creationId xmlns:a16="http://schemas.microsoft.com/office/drawing/2014/main" id="{DC05297A-5FAB-4E6E-B618-269F59125709}"/>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89" r:id="rId1"/>
    <p:sldLayoutId id="2147483690"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77F03142-3249-408B-9774-AF8C4F118DCB}"/>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1" name="Rectangle 10">
            <a:extLst>
              <a:ext uri="{FF2B5EF4-FFF2-40B4-BE49-F238E27FC236}">
                <a16:creationId xmlns:a16="http://schemas.microsoft.com/office/drawing/2014/main" id="{EDE08C94-630F-4B83-8C12-8ABDFA9B7894}"/>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2" name="Rectangle 11">
            <a:extLst>
              <a:ext uri="{FF2B5EF4-FFF2-40B4-BE49-F238E27FC236}">
                <a16:creationId xmlns:a16="http://schemas.microsoft.com/office/drawing/2014/main" id="{E68CD28A-F6D4-4A49-8F40-E1D85B7212F4}"/>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2.2.2 | Data types</a:t>
            </a:r>
          </a:p>
        </p:txBody>
      </p:sp>
      <p:cxnSp>
        <p:nvCxnSpPr>
          <p:cNvPr id="13" name="Straight Connector 12">
            <a:extLst>
              <a:ext uri="{FF2B5EF4-FFF2-40B4-BE49-F238E27FC236}">
                <a16:creationId xmlns:a16="http://schemas.microsoft.com/office/drawing/2014/main" id="{39AE1227-8375-42D1-9B04-A30572866CBD}"/>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92" r:id="rId1"/>
    <p:sldLayoutId id="2147483693"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5B056470-3E87-4EC8-ACB0-294B0B2A54C3}"/>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1" name="Rectangle 10">
            <a:extLst>
              <a:ext uri="{FF2B5EF4-FFF2-40B4-BE49-F238E27FC236}">
                <a16:creationId xmlns:a16="http://schemas.microsoft.com/office/drawing/2014/main" id="{C323719E-6C02-4A52-9A94-F17FA5596E57}"/>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2" name="Rectangle 11">
            <a:extLst>
              <a:ext uri="{FF2B5EF4-FFF2-40B4-BE49-F238E27FC236}">
                <a16:creationId xmlns:a16="http://schemas.microsoft.com/office/drawing/2014/main" id="{BB7675B3-0680-42C3-8090-256C7851DCBC}"/>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2.2.3 | Additional programming techniques</a:t>
            </a:r>
          </a:p>
        </p:txBody>
      </p:sp>
      <p:cxnSp>
        <p:nvCxnSpPr>
          <p:cNvPr id="13" name="Straight Connector 12">
            <a:extLst>
              <a:ext uri="{FF2B5EF4-FFF2-40B4-BE49-F238E27FC236}">
                <a16:creationId xmlns:a16="http://schemas.microsoft.com/office/drawing/2014/main" id="{83D38D35-762C-4563-B728-CFC4A9148FE9}"/>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95" r:id="rId1"/>
    <p:sldLayoutId id="2147483696"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a:extLst>
              <a:ext uri="{FF2B5EF4-FFF2-40B4-BE49-F238E27FC236}">
                <a16:creationId xmlns:a16="http://schemas.microsoft.com/office/drawing/2014/main" id="{DD453571-8F47-4CC3-88EF-8EAF661AD91B}"/>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2" name="Rectangle 11">
            <a:extLst>
              <a:ext uri="{FF2B5EF4-FFF2-40B4-BE49-F238E27FC236}">
                <a16:creationId xmlns:a16="http://schemas.microsoft.com/office/drawing/2014/main" id="{81B19726-803D-44A2-B2E0-15C3234D5D77}"/>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3" name="Rectangle 12">
            <a:extLst>
              <a:ext uri="{FF2B5EF4-FFF2-40B4-BE49-F238E27FC236}">
                <a16:creationId xmlns:a16="http://schemas.microsoft.com/office/drawing/2014/main" id="{1D2EB68B-78E1-4F0A-A1C8-74988A4F1E87}"/>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2.3.1 | Defensive design</a:t>
            </a:r>
          </a:p>
        </p:txBody>
      </p:sp>
      <p:cxnSp>
        <p:nvCxnSpPr>
          <p:cNvPr id="14" name="Straight Connector 13">
            <a:extLst>
              <a:ext uri="{FF2B5EF4-FFF2-40B4-BE49-F238E27FC236}">
                <a16:creationId xmlns:a16="http://schemas.microsoft.com/office/drawing/2014/main" id="{007BFE97-9279-4C3C-9752-0C6829C892A4}"/>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04" r:id="rId1"/>
    <p:sldLayoutId id="2147483705"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1.3.2 |  Databases</a:t>
            </a:r>
            <a:endParaRPr lang="en-GB" sz="1950" dirty="0">
              <a:solidFill>
                <a:schemeClr val="bg1"/>
              </a:solidFill>
            </a:endParaRPr>
          </a:p>
        </p:txBody>
      </p:sp>
      <p:sp>
        <p:nvSpPr>
          <p:cNvPr id="7" name="Rectangle 6">
            <a:extLst>
              <a:ext uri="{FF2B5EF4-FFF2-40B4-BE49-F238E27FC236}">
                <a16:creationId xmlns:a16="http://schemas.microsoft.com/office/drawing/2014/main" id="{FB84FD33-4704-4472-B9A5-3C0DC57C140A}"/>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2" name="Rectangle 11">
            <a:extLst>
              <a:ext uri="{FF2B5EF4-FFF2-40B4-BE49-F238E27FC236}">
                <a16:creationId xmlns:a16="http://schemas.microsoft.com/office/drawing/2014/main" id="{FBCCE091-42E1-4848-AE0A-DDF61904B542}"/>
              </a:ext>
            </a:extLst>
          </p:cNvPr>
          <p:cNvSpPr/>
          <p:nvPr userDrawn="1"/>
        </p:nvSpPr>
        <p:spPr>
          <a:xfrm>
            <a:off x="0" y="63389"/>
            <a:ext cx="9809018" cy="392415"/>
          </a:xfrm>
          <a:prstGeom prst="rect">
            <a:avLst/>
          </a:prstGeom>
        </p:spPr>
        <p:txBody>
          <a:bodyPr wrap="square">
            <a:spAutoFit/>
          </a:bodyPr>
          <a:lstStyle/>
          <a:p>
            <a:r>
              <a:rPr lang="en-US" sz="1950" b="1" dirty="0">
                <a:solidFill>
                  <a:schemeClr val="bg1"/>
                </a:solidFill>
              </a:rPr>
              <a:t>GCSE Revision Questions Unit 1.3.2 | Wired and wireless networks, protocols and layers</a:t>
            </a:r>
          </a:p>
        </p:txBody>
      </p:sp>
      <p:sp>
        <p:nvSpPr>
          <p:cNvPr id="15" name="Rectangle 14">
            <a:extLst>
              <a:ext uri="{FF2B5EF4-FFF2-40B4-BE49-F238E27FC236}">
                <a16:creationId xmlns:a16="http://schemas.microsoft.com/office/drawing/2014/main" id="{8C47BF8F-4FCB-46B6-8DAB-75C7DCF88B11}"/>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6" name="Rectangle 15">
            <a:extLst>
              <a:ext uri="{FF2B5EF4-FFF2-40B4-BE49-F238E27FC236}">
                <a16:creationId xmlns:a16="http://schemas.microsoft.com/office/drawing/2014/main" id="{35385A24-DEF6-49A8-8D05-F09CC24D5988}"/>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7" name="Rectangle 16">
            <a:extLst>
              <a:ext uri="{FF2B5EF4-FFF2-40B4-BE49-F238E27FC236}">
                <a16:creationId xmlns:a16="http://schemas.microsoft.com/office/drawing/2014/main" id="{662FA963-736C-4592-9E77-750DE42C5E44}"/>
              </a:ext>
            </a:extLst>
          </p:cNvPr>
          <p:cNvSpPr/>
          <p:nvPr userDrawn="1"/>
        </p:nvSpPr>
        <p:spPr>
          <a:xfrm>
            <a:off x="-1" y="63389"/>
            <a:ext cx="9905999" cy="392415"/>
          </a:xfrm>
          <a:prstGeom prst="rect">
            <a:avLst/>
          </a:prstGeom>
        </p:spPr>
        <p:txBody>
          <a:bodyPr wrap="square">
            <a:spAutoFit/>
          </a:bodyPr>
          <a:lstStyle/>
          <a:p>
            <a:r>
              <a:rPr lang="en-US" sz="1950" b="1" dirty="0">
                <a:solidFill>
                  <a:schemeClr val="bg1"/>
                </a:solidFill>
              </a:rPr>
              <a:t>GCSE Revision Questions Unit 2.3.2 | Testing</a:t>
            </a:r>
          </a:p>
        </p:txBody>
      </p:sp>
      <p:cxnSp>
        <p:nvCxnSpPr>
          <p:cNvPr id="18" name="Straight Connector 17">
            <a:extLst>
              <a:ext uri="{FF2B5EF4-FFF2-40B4-BE49-F238E27FC236}">
                <a16:creationId xmlns:a16="http://schemas.microsoft.com/office/drawing/2014/main" id="{163F99E3-78C7-45E9-88A2-8D001A7E1548}"/>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07" r:id="rId1"/>
    <p:sldLayoutId id="2147483708"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16">
            <a:extLst>
              <a:ext uri="{FF2B5EF4-FFF2-40B4-BE49-F238E27FC236}">
                <a16:creationId xmlns:a16="http://schemas.microsoft.com/office/drawing/2014/main" id="{252BC129-175C-4428-A576-60D0AD54A386}"/>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8" name="Rectangle 17">
            <a:extLst>
              <a:ext uri="{FF2B5EF4-FFF2-40B4-BE49-F238E27FC236}">
                <a16:creationId xmlns:a16="http://schemas.microsoft.com/office/drawing/2014/main" id="{1FEE911D-E132-4E2D-AE7E-74800F60F771}"/>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9" name="Rectangle 18">
            <a:extLst>
              <a:ext uri="{FF2B5EF4-FFF2-40B4-BE49-F238E27FC236}">
                <a16:creationId xmlns:a16="http://schemas.microsoft.com/office/drawing/2014/main" id="{9978B357-C5FF-49C7-A2DE-2AADDDCE5B18}"/>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2.4.1 | Boolean logic</a:t>
            </a:r>
          </a:p>
        </p:txBody>
      </p:sp>
      <p:cxnSp>
        <p:nvCxnSpPr>
          <p:cNvPr id="20" name="Straight Connector 19">
            <a:extLst>
              <a:ext uri="{FF2B5EF4-FFF2-40B4-BE49-F238E27FC236}">
                <a16:creationId xmlns:a16="http://schemas.microsoft.com/office/drawing/2014/main" id="{9195AA61-45B5-4421-BAA5-30EE91B07DE1}"/>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10" r:id="rId1"/>
    <p:sldLayoutId id="2147483711"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16">
            <a:extLst>
              <a:ext uri="{FF2B5EF4-FFF2-40B4-BE49-F238E27FC236}">
                <a16:creationId xmlns:a16="http://schemas.microsoft.com/office/drawing/2014/main" id="{F79FE72A-2F3E-4533-85BC-8242BA957B1E}"/>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8" name="Rectangle 17">
            <a:extLst>
              <a:ext uri="{FF2B5EF4-FFF2-40B4-BE49-F238E27FC236}">
                <a16:creationId xmlns:a16="http://schemas.microsoft.com/office/drawing/2014/main" id="{04359BD4-603A-477E-8A10-9CC5E4EFE1D5}"/>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9" name="Rectangle 18">
            <a:extLst>
              <a:ext uri="{FF2B5EF4-FFF2-40B4-BE49-F238E27FC236}">
                <a16:creationId xmlns:a16="http://schemas.microsoft.com/office/drawing/2014/main" id="{1AE63EC1-BD0B-49C7-9148-F1EFC641FDB1}"/>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2.5.1 | Languages</a:t>
            </a:r>
          </a:p>
        </p:txBody>
      </p:sp>
      <p:cxnSp>
        <p:nvCxnSpPr>
          <p:cNvPr id="20" name="Straight Connector 19">
            <a:extLst>
              <a:ext uri="{FF2B5EF4-FFF2-40B4-BE49-F238E27FC236}">
                <a16:creationId xmlns:a16="http://schemas.microsoft.com/office/drawing/2014/main" id="{73371758-A0BF-4663-8A0B-69153C0D97BB}"/>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13" r:id="rId1"/>
    <p:sldLayoutId id="2147483714"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5C593489-E476-4E53-9DC2-30B5357F753F}"/>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1" name="Rectangle 10">
            <a:extLst>
              <a:ext uri="{FF2B5EF4-FFF2-40B4-BE49-F238E27FC236}">
                <a16:creationId xmlns:a16="http://schemas.microsoft.com/office/drawing/2014/main" id="{E9E58635-122D-4FB0-9E04-D70A50CA6067}"/>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2" name="Rectangle 11">
            <a:extLst>
              <a:ext uri="{FF2B5EF4-FFF2-40B4-BE49-F238E27FC236}">
                <a16:creationId xmlns:a16="http://schemas.microsoft.com/office/drawing/2014/main" id="{E4B15468-2BF9-4AF2-82AE-001E5F9823E8}"/>
              </a:ext>
            </a:extLst>
          </p:cNvPr>
          <p:cNvSpPr/>
          <p:nvPr userDrawn="1"/>
        </p:nvSpPr>
        <p:spPr>
          <a:xfrm>
            <a:off x="0" y="63389"/>
            <a:ext cx="9558068" cy="392415"/>
          </a:xfrm>
          <a:prstGeom prst="rect">
            <a:avLst/>
          </a:prstGeom>
        </p:spPr>
        <p:txBody>
          <a:bodyPr wrap="square">
            <a:spAutoFit/>
          </a:bodyPr>
          <a:lstStyle/>
          <a:p>
            <a:r>
              <a:rPr lang="en-US" sz="1950" b="1" dirty="0">
                <a:solidFill>
                  <a:schemeClr val="bg1"/>
                </a:solidFill>
              </a:rPr>
              <a:t>GCSE Revision Questions Unit 2.5.2 | The Integrated Development Environment (IDE)</a:t>
            </a:r>
          </a:p>
        </p:txBody>
      </p:sp>
      <p:cxnSp>
        <p:nvCxnSpPr>
          <p:cNvPr id="13" name="Straight Connector 12">
            <a:extLst>
              <a:ext uri="{FF2B5EF4-FFF2-40B4-BE49-F238E27FC236}">
                <a16:creationId xmlns:a16="http://schemas.microsoft.com/office/drawing/2014/main" id="{7E5EAC60-3D25-4A67-B3D2-82AB34096EC6}"/>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16" r:id="rId1"/>
    <p:sldLayoutId id="2147483717"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8.xml"/><Relationship Id="rId5" Type="http://schemas.openxmlformats.org/officeDocument/2006/relationships/image" Target="../media/image18.png"/><Relationship Id="rId4" Type="http://schemas.openxmlformats.org/officeDocument/2006/relationships/customXml" Target="../ink/ink1.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70275356-2CF6-41C7-88D2-3511E3533B5A}"/>
              </a:ext>
            </a:extLst>
          </p:cNvPr>
          <p:cNvGraphicFramePr>
            <a:graphicFrameLocks noGrp="1"/>
          </p:cNvGraphicFramePr>
          <p:nvPr>
            <p:extLst>
              <p:ext uri="{D42A27DB-BD31-4B8C-83A1-F6EECF244321}">
                <p14:modId xmlns:p14="http://schemas.microsoft.com/office/powerpoint/2010/main" val="3163377797"/>
              </p:ext>
            </p:extLst>
          </p:nvPr>
        </p:nvGraphicFramePr>
        <p:xfrm>
          <a:off x="347932" y="1186382"/>
          <a:ext cx="9238890" cy="5519293"/>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a:lnSpc>
                          <a:spcPct val="115000"/>
                        </a:lnSpc>
                      </a:pPr>
                      <a:r>
                        <a:rPr lang="en-US" sz="1100" dirty="0"/>
                        <a:t>1. Elliott plays football for OCR FC. He wants to create a program to store the results of each football match they play and the names of the goal scorers. Elliott wants individual players from the team to be able to submit this information.</a:t>
                      </a:r>
                    </a:p>
                    <a:p>
                      <a:pPr>
                        <a:lnSpc>
                          <a:spcPct val="115000"/>
                        </a:lnSpc>
                      </a:pPr>
                      <a:endParaRPr lang="en-US" sz="1100" dirty="0"/>
                    </a:p>
                    <a:p>
                      <a:pPr>
                        <a:lnSpc>
                          <a:spcPct val="115000"/>
                        </a:lnSpc>
                      </a:pPr>
                      <a:r>
                        <a:rPr lang="en-US" sz="1100" dirty="0"/>
                        <a:t>Define what is meant by abstraction.  </a:t>
                      </a:r>
                      <a:r>
                        <a:rPr lang="en-US" sz="1100" b="1" dirty="0"/>
                        <a:t>[2]</a:t>
                      </a:r>
                    </a:p>
                    <a:p>
                      <a:pPr>
                        <a:lnSpc>
                          <a:spcPct val="115000"/>
                        </a:lnSpc>
                      </a:pPr>
                      <a:endParaRPr lang="en-US" sz="1100" dirty="0"/>
                    </a:p>
                    <a:p>
                      <a:pPr>
                        <a:lnSpc>
                          <a:spcPct val="115000"/>
                        </a:lnSpc>
                      </a:pPr>
                      <a:r>
                        <a:rPr lang="en-US" sz="1100" dirty="0"/>
                        <a:t>Give one example of how abstraction could be used when developing this program. </a:t>
                      </a:r>
                      <a:r>
                        <a:rPr lang="en-US" sz="1100" b="1" dirty="0"/>
                        <a:t>[1]</a:t>
                      </a:r>
                    </a:p>
                  </a:txBody>
                  <a:tcPr anchor="ctr">
                    <a:solidFill>
                      <a:schemeClr val="bg1"/>
                    </a:solidFill>
                  </a:tcPr>
                </a:tc>
                <a:extLst>
                  <a:ext uri="{0D108BD9-81ED-4DB2-BD59-A6C34878D82A}">
                    <a16:rowId xmlns:a16="http://schemas.microsoft.com/office/drawing/2014/main" val="666655507"/>
                  </a:ext>
                </a:extLst>
              </a:tr>
              <a:tr h="337344">
                <a:tc>
                  <a:txBody>
                    <a:bodyPr/>
                    <a:lstStyle/>
                    <a:p>
                      <a:pPr marL="0" indent="0">
                        <a:buFont typeface="Arial" panose="020B0604020202020204" pitchFamily="34" charset="0"/>
                        <a:buNone/>
                      </a:pPr>
                      <a:r>
                        <a:rPr lang="en-US" sz="1100" dirty="0"/>
                        <a:t>Answer: </a:t>
                      </a:r>
                      <a:r>
                        <a:rPr lang="en-US" sz="1100" dirty="0" err="1"/>
                        <a:t>i</a:t>
                      </a:r>
                      <a:r>
                        <a:rPr lang="en-US" sz="1100" dirty="0"/>
                        <a:t>)1 mark per bullet to max 2</a:t>
                      </a:r>
                    </a:p>
                    <a:p>
                      <a:pPr marL="0" indent="0">
                        <a:buFont typeface="Arial" panose="020B0604020202020204" pitchFamily="34" charset="0"/>
                        <a:buNone/>
                      </a:pPr>
                      <a:r>
                        <a:rPr lang="en-US" sz="1100" dirty="0"/>
                        <a:t>Removing / hiding / obscuring unnecessary detail</a:t>
                      </a:r>
                    </a:p>
                    <a:p>
                      <a:pPr marL="0" indent="0">
                        <a:buFont typeface="Arial" panose="020B0604020202020204" pitchFamily="34" charset="0"/>
                        <a:buNone/>
                      </a:pPr>
                      <a:r>
                        <a:rPr lang="en-US" sz="1100" dirty="0"/>
                        <a:t>Focusing on the important detail</a:t>
                      </a:r>
                    </a:p>
                    <a:p>
                      <a:pPr marL="0" indent="0">
                        <a:buFont typeface="Arial" panose="020B0604020202020204" pitchFamily="34" charset="0"/>
                        <a:buNone/>
                      </a:pPr>
                      <a:r>
                        <a:rPr lang="en-US" sz="1100" dirty="0"/>
                        <a:t>Simplifies the problem // reduces complexity // Easy to solve / understand</a:t>
                      </a:r>
                    </a:p>
                    <a:p>
                      <a:pPr marL="0" indent="0">
                        <a:buFont typeface="Arial" panose="020B0604020202020204" pitchFamily="34" charset="0"/>
                        <a:buNone/>
                      </a:pPr>
                      <a:endParaRPr lang="en-US" sz="1100" dirty="0"/>
                    </a:p>
                    <a:p>
                      <a:pPr marL="0" indent="0">
                        <a:buFont typeface="Arial" panose="020B0604020202020204" pitchFamily="34" charset="0"/>
                        <a:buNone/>
                      </a:pPr>
                      <a:r>
                        <a:rPr lang="en-US" sz="1100" dirty="0"/>
                        <a:t>ii)1 mark per bullet to max 1</a:t>
                      </a:r>
                    </a:p>
                    <a:p>
                      <a:pPr marL="0" indent="0">
                        <a:buFont typeface="Arial" panose="020B0604020202020204" pitchFamily="34" charset="0"/>
                        <a:buNone/>
                      </a:pPr>
                      <a:r>
                        <a:rPr lang="en-US" sz="1100" dirty="0"/>
                        <a:t>Suitable example of what can be focused on (e.g. player name, match results, goals scored)</a:t>
                      </a:r>
                    </a:p>
                    <a:p>
                      <a:pPr marL="0" indent="0">
                        <a:buFont typeface="Arial" panose="020B0604020202020204" pitchFamily="34" charset="0"/>
                        <a:buNone/>
                      </a:pPr>
                      <a:r>
                        <a:rPr lang="en-US" sz="1100" dirty="0"/>
                        <a:t>Suitable example of what to remove/hide (anything relevant that is not results/goals scored)</a:t>
                      </a:r>
                    </a:p>
                    <a:p>
                      <a:pPr marL="0" indent="0">
                        <a:buFont typeface="Arial" panose="020B0604020202020204" pitchFamily="34" charset="0"/>
                        <a:buNone/>
                      </a:pPr>
                      <a:r>
                        <a:rPr lang="en-US" sz="1100" dirty="0"/>
                        <a:t>Suitable example of a simplification made</a:t>
                      </a:r>
                    </a:p>
                    <a:p>
                      <a:pPr marL="0" indent="0">
                        <a:buFont typeface="Arial" panose="020B0604020202020204" pitchFamily="34" charset="0"/>
                        <a:buNone/>
                      </a:pPr>
                      <a:endParaRPr lang="en-US" sz="1100" dirty="0"/>
                    </a:p>
                    <a:p>
                      <a:pPr marL="0" indent="0">
                        <a:buFont typeface="Arial" panose="020B0604020202020204" pitchFamily="34" charset="0"/>
                        <a:buNone/>
                      </a:pPr>
                      <a:endParaRPr lang="en-US" sz="1100" dirty="0"/>
                    </a:p>
                    <a:p>
                      <a:pPr marL="0" indent="0">
                        <a:buFont typeface="Arial" panose="020B0604020202020204" pitchFamily="34" charset="0"/>
                        <a:buNone/>
                      </a:pPr>
                      <a:r>
                        <a:rPr lang="en-US" sz="1100" dirty="0"/>
                        <a:t>Marks: </a:t>
                      </a:r>
                      <a:r>
                        <a:rPr lang="en-US" sz="1100" dirty="0" err="1"/>
                        <a:t>i</a:t>
                      </a:r>
                      <a:r>
                        <a:rPr lang="en-US" sz="1100" dirty="0"/>
                        <a:t>) 2</a:t>
                      </a:r>
                    </a:p>
                    <a:p>
                      <a:pPr marL="0" indent="0">
                        <a:buFont typeface="Arial" panose="020B0604020202020204" pitchFamily="34" charset="0"/>
                        <a:buNone/>
                      </a:pPr>
                      <a:r>
                        <a:rPr lang="en-US" sz="1100" dirty="0"/>
                        <a:t>AO1 1a (1)</a:t>
                      </a:r>
                    </a:p>
                    <a:p>
                      <a:pPr marL="0" indent="0">
                        <a:buFont typeface="Arial" panose="020B0604020202020204" pitchFamily="34" charset="0"/>
                        <a:buNone/>
                      </a:pPr>
                      <a:r>
                        <a:rPr lang="en-US" sz="1100" dirty="0"/>
                        <a:t>AO1 1b (1)</a:t>
                      </a:r>
                    </a:p>
                    <a:p>
                      <a:pPr marL="0" indent="0">
                        <a:buFont typeface="Arial" panose="020B0604020202020204" pitchFamily="34" charset="0"/>
                        <a:buNone/>
                      </a:pPr>
                      <a:r>
                        <a:rPr lang="en-US" sz="1100" dirty="0"/>
                        <a:t>ii) 1</a:t>
                      </a:r>
                    </a:p>
                    <a:p>
                      <a:pPr marL="0" indent="0">
                        <a:buFont typeface="Arial" panose="020B0604020202020204" pitchFamily="34" charset="0"/>
                        <a:buNone/>
                      </a:pPr>
                      <a:r>
                        <a:rPr lang="en-US" sz="1100" dirty="0"/>
                        <a:t>AO2 1a (1)</a:t>
                      </a:r>
                    </a:p>
                    <a:p>
                      <a:pPr marL="0" indent="0">
                        <a:buFont typeface="Arial" panose="020B0604020202020204" pitchFamily="34" charset="0"/>
                        <a:buNone/>
                      </a:pPr>
                      <a:endParaRPr lang="en-US" sz="1100" dirty="0"/>
                    </a:p>
                    <a:p>
                      <a:pPr marL="0" indent="0">
                        <a:buFont typeface="Arial" panose="020B0604020202020204" pitchFamily="34" charset="0"/>
                        <a:buNone/>
                      </a:pPr>
                      <a:r>
                        <a:rPr lang="en-US" sz="1100" dirty="0"/>
                        <a:t>Guidance: </a:t>
                      </a:r>
                      <a:r>
                        <a:rPr lang="en-US" sz="1100" dirty="0" err="1"/>
                        <a:t>i</a:t>
                      </a:r>
                      <a:r>
                        <a:rPr lang="en-US" sz="1100" dirty="0"/>
                        <a:t>)Accept answers relating to using fewer computational resources</a:t>
                      </a:r>
                    </a:p>
                    <a:p>
                      <a:pPr marL="0" indent="0">
                        <a:buFont typeface="Arial" panose="020B0604020202020204" pitchFamily="34" charset="0"/>
                        <a:buNone/>
                      </a:pPr>
                      <a:endParaRPr lang="en-US" sz="1100" dirty="0"/>
                    </a:p>
                    <a:p>
                      <a:pPr marL="0" indent="0">
                        <a:buFont typeface="Arial" panose="020B0604020202020204" pitchFamily="34" charset="0"/>
                        <a:buNone/>
                      </a:pPr>
                      <a:r>
                        <a:rPr lang="en-US" sz="1100" dirty="0"/>
                        <a:t>Must be the programmer making the decision.</a:t>
                      </a:r>
                    </a:p>
                    <a:p>
                      <a:pPr marL="0" indent="0">
                        <a:buFont typeface="Arial" panose="020B0604020202020204" pitchFamily="34" charset="0"/>
                        <a:buNone/>
                      </a:pPr>
                      <a:r>
                        <a:rPr lang="en-US" sz="1100" dirty="0"/>
                        <a:t>ii)Mark first answer only</a:t>
                      </a:r>
                    </a:p>
                    <a:p>
                      <a:pPr marL="0" indent="0">
                        <a:buFont typeface="Arial" panose="020B0604020202020204" pitchFamily="34" charset="0"/>
                        <a:buNone/>
                      </a:pPr>
                      <a:endParaRPr lang="en-US" sz="1100" dirty="0"/>
                    </a:p>
                    <a:p>
                      <a:pPr marL="0" indent="0">
                        <a:buFont typeface="Arial" panose="020B0604020202020204" pitchFamily="34" charset="0"/>
                        <a:buNone/>
                      </a:pPr>
                      <a:r>
                        <a:rPr lang="en-US" sz="1100" dirty="0"/>
                        <a:t>Allow any suitable example of abstraction as long it is relevant to the system.</a:t>
                      </a:r>
                    </a:p>
                    <a:p>
                      <a:pPr marL="0" indent="0">
                        <a:buFont typeface="Arial" panose="020B0604020202020204" pitchFamily="34" charset="0"/>
                        <a:buNone/>
                      </a:pPr>
                      <a:endParaRPr lang="en-US" sz="1100" dirty="0"/>
                    </a:p>
                    <a:p>
                      <a:pPr marL="0" indent="0">
                        <a:buFont typeface="Arial" panose="020B0604020202020204" pitchFamily="34" charset="0"/>
                        <a:buNone/>
                      </a:pPr>
                      <a:r>
                        <a:rPr lang="en-US" sz="1100" dirty="0"/>
                        <a:t>Allow either first name or surname to be removed as an example, but do not allow both to be removed.</a:t>
                      </a:r>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Tree>
    <p:extLst>
      <p:ext uri="{BB962C8B-B14F-4D97-AF65-F5344CB8AC3E}">
        <p14:creationId xmlns:p14="http://schemas.microsoft.com/office/powerpoint/2010/main" val="1091673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14">
            <a:extLst>
              <a:ext uri="{FF2B5EF4-FFF2-40B4-BE49-F238E27FC236}">
                <a16:creationId xmlns:a16="http://schemas.microsoft.com/office/drawing/2014/main" id="{989AD0B7-0609-46F0-A320-7A1816CFA37A}"/>
              </a:ext>
            </a:extLst>
          </p:cNvPr>
          <p:cNvGraphicFramePr>
            <a:graphicFrameLocks noGrp="1"/>
          </p:cNvGraphicFramePr>
          <p:nvPr>
            <p:extLst>
              <p:ext uri="{D42A27DB-BD31-4B8C-83A1-F6EECF244321}">
                <p14:modId xmlns:p14="http://schemas.microsoft.com/office/powerpoint/2010/main" val="3725314498"/>
              </p:ext>
            </p:extLst>
          </p:nvPr>
        </p:nvGraphicFramePr>
        <p:xfrm>
          <a:off x="347932" y="1186382"/>
          <a:ext cx="7200533" cy="1381411"/>
        </p:xfrm>
        <a:graphic>
          <a:graphicData uri="http://schemas.openxmlformats.org/drawingml/2006/table">
            <a:tbl>
              <a:tblPr bandRow="1">
                <a:tableStyleId>{F5AB1C69-6EDB-4FF4-983F-18BD219EF322}</a:tableStyleId>
              </a:tblPr>
              <a:tblGrid>
                <a:gridCol w="7200533">
                  <a:extLst>
                    <a:ext uri="{9D8B030D-6E8A-4147-A177-3AD203B41FA5}">
                      <a16:colId xmlns:a16="http://schemas.microsoft.com/office/drawing/2014/main" val="1883128953"/>
                    </a:ext>
                  </a:extLst>
                </a:gridCol>
              </a:tblGrid>
              <a:tr h="337344">
                <a:tc>
                  <a:txBody>
                    <a:bodyPr/>
                    <a:lstStyle/>
                    <a:p>
                      <a:pPr>
                        <a:lnSpc>
                          <a:spcPct val="115000"/>
                        </a:lnSpc>
                      </a:pPr>
                      <a:r>
                        <a:rPr lang="en-US" sz="1100" dirty="0"/>
                        <a:t>2. A program creates usernames for a school. The first design of the program is shown in the flowchart in Fig. 2.</a:t>
                      </a:r>
                    </a:p>
                    <a:p>
                      <a:pPr>
                        <a:lnSpc>
                          <a:spcPct val="115000"/>
                        </a:lnSpc>
                      </a:pPr>
                      <a:endParaRPr lang="en-US" sz="1100" dirty="0"/>
                    </a:p>
                    <a:p>
                      <a:pPr>
                        <a:lnSpc>
                          <a:spcPct val="115000"/>
                        </a:lnSpc>
                      </a:pPr>
                      <a:r>
                        <a:rPr lang="en-US" sz="1100" dirty="0"/>
                        <a:t>For example, using the process in Fig. 2, Tom Ward’s username would be </a:t>
                      </a:r>
                      <a:r>
                        <a:rPr lang="en-US" sz="1100" dirty="0" err="1"/>
                        <a:t>TomWa</a:t>
                      </a:r>
                      <a:r>
                        <a:rPr lang="en-US" sz="1100" dirty="0"/>
                        <a:t>.</a:t>
                      </a:r>
                    </a:p>
                    <a:p>
                      <a:pPr>
                        <a:lnSpc>
                          <a:spcPct val="115000"/>
                        </a:lnSpc>
                      </a:pPr>
                      <a:endParaRPr lang="en-US" sz="1100" dirty="0"/>
                    </a:p>
                    <a:p>
                      <a:pPr>
                        <a:lnSpc>
                          <a:spcPct val="115000"/>
                        </a:lnSpc>
                      </a:pPr>
                      <a:r>
                        <a:rPr lang="en-US" sz="1100" dirty="0"/>
                        <a:t>State, using the process in Fig. 2, the username for Rebecca Ellis. [1]</a:t>
                      </a:r>
                      <a:endParaRPr lang="en-GB" sz="1100" dirty="0"/>
                    </a:p>
                  </a:txBody>
                  <a:tcPr anchor="ctr">
                    <a:solidFill>
                      <a:schemeClr val="bg1"/>
                    </a:solidFill>
                  </a:tcPr>
                </a:tc>
                <a:extLst>
                  <a:ext uri="{0D108BD9-81ED-4DB2-BD59-A6C34878D82A}">
                    <a16:rowId xmlns:a16="http://schemas.microsoft.com/office/drawing/2014/main" val="666655507"/>
                  </a:ext>
                </a:extLst>
              </a:tr>
              <a:tr h="337344">
                <a:tc>
                  <a:txBody>
                    <a:bodyPr/>
                    <a:lstStyle/>
                    <a:p>
                      <a:pPr marL="0" indent="0">
                        <a:buFont typeface="Arial" panose="020B0604020202020204" pitchFamily="34" charset="0"/>
                        <a:buNone/>
                      </a:pPr>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pic>
        <p:nvPicPr>
          <p:cNvPr id="5" name="Picture 4">
            <a:extLst>
              <a:ext uri="{FF2B5EF4-FFF2-40B4-BE49-F238E27FC236}">
                <a16:creationId xmlns:a16="http://schemas.microsoft.com/office/drawing/2014/main" id="{001A263C-23C9-4F99-A1B5-4104A9561E1B}"/>
              </a:ext>
            </a:extLst>
          </p:cNvPr>
          <p:cNvPicPr>
            <a:picLocks noChangeAspect="1"/>
          </p:cNvPicPr>
          <p:nvPr/>
        </p:nvPicPr>
        <p:blipFill>
          <a:blip r:embed="rId2"/>
          <a:stretch>
            <a:fillRect/>
          </a:stretch>
        </p:blipFill>
        <p:spPr>
          <a:xfrm>
            <a:off x="7677150" y="1500186"/>
            <a:ext cx="2228850" cy="4600575"/>
          </a:xfrm>
          <a:prstGeom prst="rect">
            <a:avLst/>
          </a:prstGeom>
        </p:spPr>
      </p:pic>
    </p:spTree>
    <p:extLst>
      <p:ext uri="{BB962C8B-B14F-4D97-AF65-F5344CB8AC3E}">
        <p14:creationId xmlns:p14="http://schemas.microsoft.com/office/powerpoint/2010/main" val="1096491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14">
            <a:extLst>
              <a:ext uri="{FF2B5EF4-FFF2-40B4-BE49-F238E27FC236}">
                <a16:creationId xmlns:a16="http://schemas.microsoft.com/office/drawing/2014/main" id="{989AD0B7-0609-46F0-A320-7A1816CFA37A}"/>
              </a:ext>
            </a:extLst>
          </p:cNvPr>
          <p:cNvGraphicFramePr>
            <a:graphicFrameLocks noGrp="1"/>
          </p:cNvGraphicFramePr>
          <p:nvPr>
            <p:extLst>
              <p:ext uri="{D42A27DB-BD31-4B8C-83A1-F6EECF244321}">
                <p14:modId xmlns:p14="http://schemas.microsoft.com/office/powerpoint/2010/main" val="278601198"/>
              </p:ext>
            </p:extLst>
          </p:nvPr>
        </p:nvGraphicFramePr>
        <p:xfrm>
          <a:off x="347932" y="1243045"/>
          <a:ext cx="9238890" cy="4739767"/>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a:lnSpc>
                          <a:spcPct val="115000"/>
                        </a:lnSpc>
                      </a:pPr>
                      <a:r>
                        <a:rPr lang="en-US" sz="1100" dirty="0"/>
                        <a:t>3. The following table contains several definitions of terms that are used in Computer Science.</a:t>
                      </a:r>
                    </a:p>
                    <a:p>
                      <a:pPr>
                        <a:lnSpc>
                          <a:spcPct val="115000"/>
                        </a:lnSpc>
                      </a:pPr>
                      <a:endParaRPr lang="en-US" sz="1100" dirty="0"/>
                    </a:p>
                    <a:p>
                      <a:pPr>
                        <a:lnSpc>
                          <a:spcPct val="115000"/>
                        </a:lnSpc>
                      </a:pPr>
                      <a:endParaRPr lang="en-US" sz="1100" dirty="0"/>
                    </a:p>
                    <a:p>
                      <a:pPr>
                        <a:lnSpc>
                          <a:spcPct val="115000"/>
                        </a:lnSpc>
                      </a:pPr>
                      <a:endParaRPr lang="en-US" sz="1100" dirty="0"/>
                    </a:p>
                    <a:p>
                      <a:pPr>
                        <a:lnSpc>
                          <a:spcPct val="115000"/>
                        </a:lnSpc>
                      </a:pPr>
                      <a:endParaRPr lang="en-US" sz="1100" dirty="0"/>
                    </a:p>
                    <a:p>
                      <a:pPr>
                        <a:lnSpc>
                          <a:spcPct val="115000"/>
                        </a:lnSpc>
                      </a:pPr>
                      <a:endParaRPr lang="en-US" sz="1100" dirty="0"/>
                    </a:p>
                    <a:p>
                      <a:pPr>
                        <a:lnSpc>
                          <a:spcPct val="115000"/>
                        </a:lnSpc>
                      </a:pPr>
                      <a:endParaRPr lang="en-US" sz="1100" dirty="0"/>
                    </a:p>
                    <a:p>
                      <a:pPr>
                        <a:lnSpc>
                          <a:spcPct val="115000"/>
                        </a:lnSpc>
                      </a:pPr>
                      <a:endParaRPr lang="en-US" sz="1100" dirty="0"/>
                    </a:p>
                    <a:p>
                      <a:pPr>
                        <a:lnSpc>
                          <a:spcPct val="115000"/>
                        </a:lnSpc>
                      </a:pPr>
                      <a:endParaRPr lang="en-US" sz="1100" dirty="0"/>
                    </a:p>
                    <a:p>
                      <a:pPr>
                        <a:lnSpc>
                          <a:spcPct val="115000"/>
                        </a:lnSpc>
                      </a:pPr>
                      <a:endParaRPr lang="en-US" sz="1100" dirty="0"/>
                    </a:p>
                    <a:p>
                      <a:pPr>
                        <a:lnSpc>
                          <a:spcPct val="115000"/>
                        </a:lnSpc>
                      </a:pPr>
                      <a:r>
                        <a:rPr lang="en-US" sz="1100" dirty="0"/>
                        <a:t>Write the letter of the definition that matches each keyword in each space. </a:t>
                      </a:r>
                      <a:r>
                        <a:rPr lang="en-US" sz="1100" b="1" dirty="0"/>
                        <a:t>[4]</a:t>
                      </a:r>
                    </a:p>
                    <a:p>
                      <a:pPr>
                        <a:lnSpc>
                          <a:spcPct val="115000"/>
                        </a:lnSpc>
                      </a:pPr>
                      <a:r>
                        <a:rPr lang="en-US" sz="1100" dirty="0"/>
                        <a:t>Decomposition   	..................</a:t>
                      </a:r>
                    </a:p>
                    <a:p>
                      <a:pPr>
                        <a:lnSpc>
                          <a:spcPct val="115000"/>
                        </a:lnSpc>
                      </a:pPr>
                      <a:r>
                        <a:rPr lang="en-US" sz="1100" dirty="0"/>
                        <a:t>Abstraction	                             ..................</a:t>
                      </a:r>
                    </a:p>
                    <a:p>
                      <a:pPr>
                        <a:lnSpc>
                          <a:spcPct val="115000"/>
                        </a:lnSpc>
                      </a:pPr>
                      <a:r>
                        <a:rPr lang="en-US" sz="1100" dirty="0"/>
                        <a:t>Input </a:t>
                      </a:r>
                      <a:r>
                        <a:rPr lang="en-US" sz="1100" dirty="0" err="1"/>
                        <a:t>sanitisation</a:t>
                      </a:r>
                      <a:r>
                        <a:rPr lang="en-US" sz="1100" dirty="0"/>
                        <a:t>	..................</a:t>
                      </a:r>
                    </a:p>
                    <a:p>
                      <a:pPr>
                        <a:lnSpc>
                          <a:spcPct val="115000"/>
                        </a:lnSpc>
                      </a:pPr>
                      <a:r>
                        <a:rPr lang="en-US" sz="1100" dirty="0"/>
                        <a:t>Casting	                             ..................</a:t>
                      </a:r>
                    </a:p>
                  </a:txBody>
                  <a:tcPr anchor="ctr">
                    <a:solidFill>
                      <a:schemeClr val="bg1"/>
                    </a:solidFill>
                  </a:tcPr>
                </a:tc>
                <a:extLst>
                  <a:ext uri="{0D108BD9-81ED-4DB2-BD59-A6C34878D82A}">
                    <a16:rowId xmlns:a16="http://schemas.microsoft.com/office/drawing/2014/main" val="666655507"/>
                  </a:ext>
                </a:extLst>
              </a:tr>
              <a:tr h="337344">
                <a:tc>
                  <a:txBody>
                    <a:bodyPr/>
                    <a:lstStyle/>
                    <a:p>
                      <a:pPr marL="0" indent="0">
                        <a:buFont typeface="Arial" panose="020B0604020202020204" pitchFamily="34" charset="0"/>
                        <a:buNone/>
                      </a:pPr>
                      <a:r>
                        <a:rPr lang="en-US" sz="1000" dirty="0"/>
                        <a:t>Answer: 1 mark for each letter</a:t>
                      </a:r>
                    </a:p>
                    <a:p>
                      <a:pPr marL="0" indent="0">
                        <a:buFont typeface="Arial" panose="020B0604020202020204" pitchFamily="34" charset="0"/>
                        <a:buNone/>
                      </a:pPr>
                      <a:r>
                        <a:rPr lang="en-US" sz="1000" dirty="0"/>
                        <a:t>Decomposition	     D</a:t>
                      </a:r>
                    </a:p>
                    <a:p>
                      <a:pPr marL="0" indent="0">
                        <a:buFont typeface="Arial" panose="020B0604020202020204" pitchFamily="34" charset="0"/>
                        <a:buNone/>
                      </a:pPr>
                      <a:r>
                        <a:rPr lang="en-US" sz="1000" dirty="0"/>
                        <a:t>Abstraction	     B</a:t>
                      </a:r>
                    </a:p>
                    <a:p>
                      <a:pPr marL="0" indent="0">
                        <a:buFont typeface="Arial" panose="020B0604020202020204" pitchFamily="34" charset="0"/>
                        <a:buNone/>
                      </a:pPr>
                      <a:r>
                        <a:rPr lang="en-US" sz="1000" dirty="0"/>
                        <a:t>Input </a:t>
                      </a:r>
                      <a:r>
                        <a:rPr lang="en-US" sz="1000" dirty="0" err="1"/>
                        <a:t>Sanitisation</a:t>
                      </a:r>
                      <a:r>
                        <a:rPr lang="en-US" sz="1000" dirty="0"/>
                        <a:t>	     A</a:t>
                      </a:r>
                    </a:p>
                    <a:p>
                      <a:pPr marL="0" indent="0">
                        <a:buFont typeface="Arial" panose="020B0604020202020204" pitchFamily="34" charset="0"/>
                        <a:buNone/>
                      </a:pPr>
                      <a:r>
                        <a:rPr lang="en-US" sz="1000" dirty="0"/>
                        <a:t>Casting	     F</a:t>
                      </a:r>
                    </a:p>
                    <a:p>
                      <a:pPr marL="0" indent="0">
                        <a:buFont typeface="Arial" panose="020B0604020202020204" pitchFamily="34" charset="0"/>
                        <a:buNone/>
                      </a:pPr>
                      <a:endParaRPr lang="en-US" sz="1000" dirty="0"/>
                    </a:p>
                    <a:p>
                      <a:pPr marL="0" indent="0">
                        <a:buFont typeface="Arial" panose="020B0604020202020204" pitchFamily="34" charset="0"/>
                        <a:buNone/>
                      </a:pPr>
                      <a:endParaRPr lang="en-US" sz="1000" dirty="0"/>
                    </a:p>
                    <a:p>
                      <a:pPr marL="0" indent="0">
                        <a:buFont typeface="Arial" panose="020B0604020202020204" pitchFamily="34" charset="0"/>
                        <a:buNone/>
                      </a:pPr>
                      <a:r>
                        <a:rPr lang="en-US" sz="1000" dirty="0"/>
                        <a:t>Marks: 4</a:t>
                      </a:r>
                    </a:p>
                    <a:p>
                      <a:pPr marL="0" indent="0">
                        <a:buFont typeface="Arial" panose="020B0604020202020204" pitchFamily="34" charset="0"/>
                        <a:buNone/>
                      </a:pPr>
                      <a:endParaRPr lang="en-US" sz="1000" dirty="0"/>
                    </a:p>
                    <a:p>
                      <a:pPr marL="0" indent="0">
                        <a:buFont typeface="Arial" panose="020B0604020202020204" pitchFamily="34" charset="0"/>
                        <a:buNone/>
                      </a:pPr>
                      <a:r>
                        <a:rPr lang="en-US" sz="1000" dirty="0"/>
                        <a:t>AO1</a:t>
                      </a:r>
                    </a:p>
                    <a:p>
                      <a:pPr marL="0" indent="0">
                        <a:buFont typeface="Arial" panose="020B0604020202020204" pitchFamily="34" charset="0"/>
                        <a:buNone/>
                      </a:pPr>
                      <a:r>
                        <a:rPr lang="en-US" sz="1000" dirty="0"/>
                        <a:t>1a(4)</a:t>
                      </a:r>
                      <a:endParaRPr lang="en-GB" sz="1000" dirty="0"/>
                    </a:p>
                  </a:txBody>
                  <a:tcPr anchor="ctr">
                    <a:solidFill>
                      <a:schemeClr val="bg2"/>
                    </a:solidFill>
                  </a:tcPr>
                </a:tc>
                <a:extLst>
                  <a:ext uri="{0D108BD9-81ED-4DB2-BD59-A6C34878D82A}">
                    <a16:rowId xmlns:a16="http://schemas.microsoft.com/office/drawing/2014/main" val="1448003791"/>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pic>
        <p:nvPicPr>
          <p:cNvPr id="5" name="Picture 4">
            <a:extLst>
              <a:ext uri="{FF2B5EF4-FFF2-40B4-BE49-F238E27FC236}">
                <a16:creationId xmlns:a16="http://schemas.microsoft.com/office/drawing/2014/main" id="{EFC2D5D5-91EC-41E9-86CC-2B200956431D}"/>
              </a:ext>
            </a:extLst>
          </p:cNvPr>
          <p:cNvPicPr>
            <a:picLocks noChangeAspect="1"/>
          </p:cNvPicPr>
          <p:nvPr/>
        </p:nvPicPr>
        <p:blipFill>
          <a:blip r:embed="rId2"/>
          <a:stretch>
            <a:fillRect/>
          </a:stretch>
        </p:blipFill>
        <p:spPr>
          <a:xfrm>
            <a:off x="347932" y="1638688"/>
            <a:ext cx="6511601" cy="1402019"/>
          </a:xfrm>
          <a:prstGeom prst="rect">
            <a:avLst/>
          </a:prstGeom>
        </p:spPr>
      </p:pic>
    </p:spTree>
    <p:extLst>
      <p:ext uri="{BB962C8B-B14F-4D97-AF65-F5344CB8AC3E}">
        <p14:creationId xmlns:p14="http://schemas.microsoft.com/office/powerpoint/2010/main" val="3052738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14">
            <a:extLst>
              <a:ext uri="{FF2B5EF4-FFF2-40B4-BE49-F238E27FC236}">
                <a16:creationId xmlns:a16="http://schemas.microsoft.com/office/drawing/2014/main" id="{4F4C9FD1-09B7-4491-BD86-8E73270BD6DA}"/>
              </a:ext>
            </a:extLst>
          </p:cNvPr>
          <p:cNvGraphicFramePr>
            <a:graphicFrameLocks noGrp="1"/>
          </p:cNvGraphicFramePr>
          <p:nvPr>
            <p:extLst>
              <p:ext uri="{D42A27DB-BD31-4B8C-83A1-F6EECF244321}">
                <p14:modId xmlns:p14="http://schemas.microsoft.com/office/powerpoint/2010/main" val="3191831072"/>
              </p:ext>
            </p:extLst>
          </p:nvPr>
        </p:nvGraphicFramePr>
        <p:xfrm>
          <a:off x="347932" y="1186382"/>
          <a:ext cx="9238890" cy="4295521"/>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a:lnSpc>
                          <a:spcPct val="115000"/>
                        </a:lnSpc>
                      </a:pPr>
                      <a:r>
                        <a:rPr lang="en-US" sz="1100" dirty="0"/>
                        <a:t>4. There is a subroutine, HEX(), that takes a denary number between 10 and 15 and returns the corresponding hexadecimal number. E.g. HEX(10) would return “A”, HEX(15) would return “F”.</a:t>
                      </a:r>
                    </a:p>
                    <a:p>
                      <a:pPr>
                        <a:lnSpc>
                          <a:spcPct val="115000"/>
                        </a:lnSpc>
                      </a:pPr>
                      <a:endParaRPr lang="en-US" sz="1100" dirty="0"/>
                    </a:p>
                    <a:p>
                      <a:pPr>
                        <a:lnSpc>
                          <a:spcPct val="115000"/>
                        </a:lnSpc>
                      </a:pPr>
                      <a:r>
                        <a:rPr lang="en-US" sz="1100" dirty="0"/>
                        <a:t>Write an algorithm, using the subroutine HEX(), to convert any whole decimal number between 0 and 255 into a 2 digit hexadecimal number.</a:t>
                      </a:r>
                      <a:r>
                        <a:rPr lang="en-US" sz="1100" b="1" dirty="0"/>
                        <a:t> [4]</a:t>
                      </a:r>
                      <a:endParaRPr lang="en-GB" sz="1100" b="1" dirty="0"/>
                    </a:p>
                  </a:txBody>
                  <a:tcPr anchor="ctr">
                    <a:solidFill>
                      <a:schemeClr val="bg1"/>
                    </a:solidFill>
                  </a:tcPr>
                </a:tc>
                <a:extLst>
                  <a:ext uri="{0D108BD9-81ED-4DB2-BD59-A6C34878D82A}">
                    <a16:rowId xmlns:a16="http://schemas.microsoft.com/office/drawing/2014/main" val="666655507"/>
                  </a:ext>
                </a:extLst>
              </a:tr>
              <a:tr h="337344">
                <a:tc>
                  <a:txBody>
                    <a:bodyPr/>
                    <a:lstStyle/>
                    <a:p>
                      <a:pPr marL="0" indent="0">
                        <a:buFont typeface="Arial" panose="020B0604020202020204" pitchFamily="34" charset="0"/>
                        <a:buNone/>
                      </a:pPr>
                      <a:r>
                        <a:rPr lang="en-US" sz="1100" dirty="0"/>
                        <a:t>Answer:</a:t>
                      </a:r>
                    </a:p>
                    <a:p>
                      <a:pPr marL="0" indent="0">
                        <a:buFont typeface="Arial" panose="020B0604020202020204" pitchFamily="34" charset="0"/>
                        <a:buNone/>
                      </a:pPr>
                      <a:r>
                        <a:rPr lang="en-US" sz="1100" dirty="0"/>
                        <a:t>Taking a number as input</a:t>
                      </a:r>
                    </a:p>
                    <a:p>
                      <a:pPr marL="0" indent="0">
                        <a:buFont typeface="Arial" panose="020B0604020202020204" pitchFamily="34" charset="0"/>
                        <a:buNone/>
                      </a:pPr>
                      <a:r>
                        <a:rPr lang="en-US" sz="1100" dirty="0"/>
                        <a:t>Using HEX subroutine correctly</a:t>
                      </a:r>
                    </a:p>
                    <a:p>
                      <a:pPr marL="0" indent="0">
                        <a:buFont typeface="Arial" panose="020B0604020202020204" pitchFamily="34" charset="0"/>
                        <a:buNone/>
                      </a:pPr>
                      <a:r>
                        <a:rPr lang="en-US" sz="1100" dirty="0"/>
                        <a:t>Calculating Digit 1</a:t>
                      </a:r>
                    </a:p>
                    <a:p>
                      <a:pPr marL="0" indent="0">
                        <a:buFont typeface="Arial" panose="020B0604020202020204" pitchFamily="34" charset="0"/>
                        <a:buNone/>
                      </a:pPr>
                      <a:r>
                        <a:rPr lang="en-US" sz="1100" dirty="0"/>
                        <a:t>Calculating Digit 2</a:t>
                      </a:r>
                    </a:p>
                    <a:p>
                      <a:pPr marL="0" indent="0">
                        <a:buFont typeface="Arial" panose="020B0604020202020204" pitchFamily="34" charset="0"/>
                        <a:buNone/>
                      </a:pPr>
                      <a:endParaRPr lang="en-US" sz="1100" dirty="0"/>
                    </a:p>
                    <a:p>
                      <a:pPr marL="0" indent="0">
                        <a:buFont typeface="Arial" panose="020B0604020202020204" pitchFamily="34" charset="0"/>
                        <a:buNone/>
                      </a:pPr>
                      <a:endParaRPr lang="en-US" sz="1100" dirty="0"/>
                    </a:p>
                    <a:p>
                      <a:pPr marL="0" indent="0">
                        <a:buFont typeface="Arial" panose="020B0604020202020204" pitchFamily="34" charset="0"/>
                        <a:buNone/>
                      </a:pPr>
                      <a:r>
                        <a:rPr lang="en-US" sz="1100" dirty="0"/>
                        <a:t>INPUT decimal</a:t>
                      </a:r>
                    </a:p>
                    <a:p>
                      <a:pPr marL="0" indent="0">
                        <a:buFont typeface="Arial" panose="020B0604020202020204" pitchFamily="34" charset="0"/>
                        <a:buNone/>
                      </a:pPr>
                      <a:r>
                        <a:rPr lang="en-US" sz="1100" dirty="0" err="1"/>
                        <a:t>digitl</a:t>
                      </a:r>
                      <a:r>
                        <a:rPr lang="en-US" sz="1100" dirty="0"/>
                        <a:t> = decimal DIV 16</a:t>
                      </a:r>
                    </a:p>
                    <a:p>
                      <a:pPr marL="0" indent="0">
                        <a:buFont typeface="Arial" panose="020B0604020202020204" pitchFamily="34" charset="0"/>
                        <a:buNone/>
                      </a:pPr>
                      <a:r>
                        <a:rPr lang="en-US" sz="1100" dirty="0"/>
                        <a:t>IF </a:t>
                      </a:r>
                      <a:r>
                        <a:rPr lang="en-US" sz="1100" dirty="0" err="1"/>
                        <a:t>digitl</a:t>
                      </a:r>
                      <a:r>
                        <a:rPr lang="en-US" sz="1100" dirty="0"/>
                        <a:t>&gt;=10 THEN digit1 = HEX(digit1)</a:t>
                      </a:r>
                    </a:p>
                    <a:p>
                      <a:pPr marL="0" indent="0">
                        <a:buFont typeface="Arial" panose="020B0604020202020204" pitchFamily="34" charset="0"/>
                        <a:buNone/>
                      </a:pPr>
                      <a:r>
                        <a:rPr lang="en-US" sz="1100" dirty="0"/>
                        <a:t>digit2 = decimal - (digit1*16)</a:t>
                      </a:r>
                    </a:p>
                    <a:p>
                      <a:pPr marL="0" indent="0">
                        <a:buFont typeface="Arial" panose="020B0604020202020204" pitchFamily="34" charset="0"/>
                        <a:buNone/>
                      </a:pPr>
                      <a:r>
                        <a:rPr lang="en-US" sz="1100" dirty="0"/>
                        <a:t>IF digit2&gt;=10 THEN digit2=HEX(digit2)</a:t>
                      </a:r>
                    </a:p>
                    <a:p>
                      <a:pPr marL="0" indent="0">
                        <a:buFont typeface="Arial" panose="020B0604020202020204" pitchFamily="34" charset="0"/>
                        <a:buNone/>
                      </a:pPr>
                      <a:endParaRPr lang="en-US" sz="1100" dirty="0"/>
                    </a:p>
                    <a:p>
                      <a:pPr marL="0" indent="0">
                        <a:buFont typeface="Arial" panose="020B0604020202020204" pitchFamily="34" charset="0"/>
                        <a:buNone/>
                      </a:pPr>
                      <a:r>
                        <a:rPr lang="en-US" sz="1100" dirty="0"/>
                        <a:t>Marks: 4</a:t>
                      </a:r>
                    </a:p>
                    <a:p>
                      <a:pPr marL="0" indent="0">
                        <a:buFont typeface="Arial" panose="020B0604020202020204" pitchFamily="34" charset="0"/>
                        <a:buNone/>
                      </a:pPr>
                      <a:endParaRPr lang="en-US" sz="1100" dirty="0"/>
                    </a:p>
                    <a:p>
                      <a:pPr marL="0" indent="0">
                        <a:buFont typeface="Arial" panose="020B0604020202020204" pitchFamily="34" charset="0"/>
                        <a:buNone/>
                      </a:pPr>
                      <a:r>
                        <a:rPr lang="en-US" sz="1100" dirty="0"/>
                        <a:t>Guidance: 1 mark for each bullet.</a:t>
                      </a:r>
                    </a:p>
                    <a:p>
                      <a:pPr marL="0" indent="0">
                        <a:buFont typeface="Arial" panose="020B0604020202020204" pitchFamily="34" charset="0"/>
                        <a:buNone/>
                      </a:pPr>
                      <a:endParaRPr lang="en-US" sz="1100" dirty="0"/>
                    </a:p>
                    <a:p>
                      <a:pPr marL="0" indent="0">
                        <a:buFont typeface="Arial" panose="020B0604020202020204" pitchFamily="34" charset="0"/>
                        <a:buNone/>
                      </a:pPr>
                      <a:r>
                        <a:rPr lang="en-US" sz="1100" dirty="0"/>
                        <a:t>There are no marks associated with data types or conversions of data types.</a:t>
                      </a:r>
                    </a:p>
                    <a:p>
                      <a:pPr marL="0" indent="0">
                        <a:buFont typeface="Arial" panose="020B0604020202020204" pitchFamily="34" charset="0"/>
                        <a:buNone/>
                      </a:pPr>
                      <a:endParaRPr lang="en-US" sz="1100" dirty="0"/>
                    </a:p>
                    <a:p>
                      <a:pPr marL="0" indent="0">
                        <a:buFont typeface="Arial" panose="020B0604020202020204" pitchFamily="34" charset="0"/>
                        <a:buNone/>
                      </a:pPr>
                      <a:r>
                        <a:rPr lang="en-US" sz="1100" dirty="0"/>
                        <a:t>If used, a flowchart should represent the bulleted steps in the answer column.</a:t>
                      </a:r>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
        <p:nvSpPr>
          <p:cNvPr id="7" name="Title 1">
            <a:extLst>
              <a:ext uri="{FF2B5EF4-FFF2-40B4-BE49-F238E27FC236}">
                <a16:creationId xmlns:a16="http://schemas.microsoft.com/office/drawing/2014/main" id="{0DE8C6FE-AEAD-4FE6-A56D-A16C43E8DE0C}"/>
              </a:ext>
            </a:extLst>
          </p:cNvPr>
          <p:cNvSpPr>
            <a:spLocks noGrp="1"/>
          </p:cNvSpPr>
          <p:nvPr>
            <p:ph type="title"/>
          </p:nvPr>
        </p:nvSpPr>
        <p:spPr>
          <a:xfrm>
            <a:off x="319178" y="757239"/>
            <a:ext cx="9238890" cy="512761"/>
          </a:xfrm>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227901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14">
            <a:extLst>
              <a:ext uri="{FF2B5EF4-FFF2-40B4-BE49-F238E27FC236}">
                <a16:creationId xmlns:a16="http://schemas.microsoft.com/office/drawing/2014/main" id="{4F4C9FD1-09B7-4491-BD86-8E73270BD6DA}"/>
              </a:ext>
            </a:extLst>
          </p:cNvPr>
          <p:cNvGraphicFramePr>
            <a:graphicFrameLocks noGrp="1"/>
          </p:cNvGraphicFramePr>
          <p:nvPr>
            <p:extLst>
              <p:ext uri="{D42A27DB-BD31-4B8C-83A1-F6EECF244321}">
                <p14:modId xmlns:p14="http://schemas.microsoft.com/office/powerpoint/2010/main" val="2143824233"/>
              </p:ext>
            </p:extLst>
          </p:nvPr>
        </p:nvGraphicFramePr>
        <p:xfrm>
          <a:off x="347932" y="1186382"/>
          <a:ext cx="9238890" cy="5091811"/>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a:lnSpc>
                          <a:spcPct val="115000"/>
                        </a:lnSpc>
                      </a:pPr>
                      <a:r>
                        <a:rPr lang="en-US" sz="1100" dirty="0"/>
                        <a:t>6. Jim is writing a program to calculate the wages of workers in a teddy bear factory.</a:t>
                      </a:r>
                    </a:p>
                    <a:p>
                      <a:pPr>
                        <a:lnSpc>
                          <a:spcPct val="115000"/>
                        </a:lnSpc>
                      </a:pPr>
                      <a:endParaRPr lang="en-US" sz="1100" dirty="0"/>
                    </a:p>
                    <a:p>
                      <a:pPr>
                        <a:lnSpc>
                          <a:spcPct val="115000"/>
                        </a:lnSpc>
                      </a:pPr>
                      <a:r>
                        <a:rPr lang="en-US" sz="1100" dirty="0"/>
                        <a:t>The wages earned by a worker is either £2 for every teddy bear they have made or £5 for every hour they have worked, whichever is larger.</a:t>
                      </a:r>
                    </a:p>
                    <a:p>
                      <a:pPr>
                        <a:lnSpc>
                          <a:spcPct val="115000"/>
                        </a:lnSpc>
                      </a:pPr>
                      <a:endParaRPr lang="en-US" sz="1100" dirty="0"/>
                    </a:p>
                    <a:p>
                      <a:pPr>
                        <a:lnSpc>
                          <a:spcPct val="115000"/>
                        </a:lnSpc>
                      </a:pPr>
                      <a:r>
                        <a:rPr lang="en-US" sz="1100" dirty="0"/>
                        <a:t>Write an algorithm that:</a:t>
                      </a:r>
                      <a:r>
                        <a:rPr lang="en-US" sz="1100" b="1" dirty="0"/>
                        <a:t> [6]</a:t>
                      </a:r>
                    </a:p>
                    <a:p>
                      <a:pPr marL="171450" indent="-171450">
                        <a:lnSpc>
                          <a:spcPct val="115000"/>
                        </a:lnSpc>
                        <a:buFont typeface="Arial" panose="020B0604020202020204" pitchFamily="34" charset="0"/>
                        <a:buChar char="•"/>
                      </a:pPr>
                      <a:r>
                        <a:rPr lang="en-US" sz="1100" dirty="0"/>
                        <a:t>allows the user to input the number of teddy bears made and the number of hours worked</a:t>
                      </a:r>
                    </a:p>
                    <a:p>
                      <a:pPr marL="171450" indent="-171450">
                        <a:lnSpc>
                          <a:spcPct val="115000"/>
                        </a:lnSpc>
                        <a:buFont typeface="Arial" panose="020B0604020202020204" pitchFamily="34" charset="0"/>
                        <a:buChar char="•"/>
                      </a:pPr>
                      <a:r>
                        <a:rPr lang="en-US" sz="1100" dirty="0"/>
                        <a:t>calculates the wages for the number of teddy bears made</a:t>
                      </a:r>
                    </a:p>
                    <a:p>
                      <a:pPr marL="171450" indent="-171450">
                        <a:lnSpc>
                          <a:spcPct val="115000"/>
                        </a:lnSpc>
                        <a:buFont typeface="Arial" panose="020B0604020202020204" pitchFamily="34" charset="0"/>
                        <a:buChar char="•"/>
                      </a:pPr>
                      <a:r>
                        <a:rPr lang="en-US" sz="1100" dirty="0"/>
                        <a:t>calculates the wages for the number of hours worked</a:t>
                      </a:r>
                    </a:p>
                    <a:p>
                      <a:pPr marL="171450" indent="-171450">
                        <a:lnSpc>
                          <a:spcPct val="115000"/>
                        </a:lnSpc>
                        <a:buFont typeface="Arial" panose="020B0604020202020204" pitchFamily="34" charset="0"/>
                        <a:buChar char="•"/>
                      </a:pPr>
                      <a:r>
                        <a:rPr lang="en-US" sz="1100" dirty="0"/>
                        <a:t>outputs the larger of the two results.</a:t>
                      </a:r>
                      <a:endParaRPr lang="en-GB" sz="1100" dirty="0"/>
                    </a:p>
                  </a:txBody>
                  <a:tcPr anchor="ctr">
                    <a:solidFill>
                      <a:schemeClr val="bg1"/>
                    </a:solidFill>
                  </a:tcPr>
                </a:tc>
                <a:extLst>
                  <a:ext uri="{0D108BD9-81ED-4DB2-BD59-A6C34878D82A}">
                    <a16:rowId xmlns:a16="http://schemas.microsoft.com/office/drawing/2014/main" val="666655507"/>
                  </a:ext>
                </a:extLst>
              </a:tr>
              <a:tr h="337344">
                <a:tc>
                  <a:txBody>
                    <a:bodyPr/>
                    <a:lstStyle/>
                    <a:p>
                      <a:pPr marL="0" indent="0">
                        <a:buFont typeface="Arial" panose="020B0604020202020204" pitchFamily="34" charset="0"/>
                        <a:buNone/>
                      </a:pPr>
                      <a:r>
                        <a:rPr lang="en-US" sz="1100" dirty="0"/>
                        <a:t>Answer: e.g.</a:t>
                      </a:r>
                    </a:p>
                    <a:p>
                      <a:pPr marL="0" indent="0">
                        <a:buFont typeface="Arial" panose="020B0604020202020204" pitchFamily="34" charset="0"/>
                        <a:buNone/>
                      </a:pPr>
                      <a:endParaRPr lang="en-US" sz="1100" dirty="0"/>
                    </a:p>
                    <a:p>
                      <a:pPr marL="0" indent="0">
                        <a:buFont typeface="Arial" panose="020B0604020202020204" pitchFamily="34" charset="0"/>
                        <a:buNone/>
                      </a:pPr>
                      <a:endParaRPr lang="en-US" sz="1100" dirty="0"/>
                    </a:p>
                    <a:p>
                      <a:pPr marL="0" indent="0">
                        <a:buFont typeface="Arial" panose="020B0604020202020204" pitchFamily="34" charset="0"/>
                        <a:buNone/>
                      </a:pPr>
                      <a:endParaRPr lang="en-US" sz="1100" dirty="0"/>
                    </a:p>
                    <a:p>
                      <a:pPr marL="0" indent="0">
                        <a:buFont typeface="Arial" panose="020B0604020202020204" pitchFamily="34" charset="0"/>
                        <a:buNone/>
                      </a:pPr>
                      <a:endParaRPr lang="en-US" sz="1100" dirty="0"/>
                    </a:p>
                    <a:p>
                      <a:pPr marL="0" indent="0">
                        <a:buFont typeface="Arial" panose="020B0604020202020204" pitchFamily="34" charset="0"/>
                        <a:buNone/>
                      </a:pPr>
                      <a:endParaRPr lang="en-US" sz="1100" dirty="0"/>
                    </a:p>
                    <a:p>
                      <a:pPr marL="0" indent="0">
                        <a:buFont typeface="Arial" panose="020B0604020202020204" pitchFamily="34" charset="0"/>
                        <a:buNone/>
                      </a:pPr>
                      <a:endParaRPr lang="en-US" sz="1100" dirty="0"/>
                    </a:p>
                    <a:p>
                      <a:pPr marL="0" indent="0">
                        <a:buFont typeface="Arial" panose="020B0604020202020204" pitchFamily="34" charset="0"/>
                        <a:buNone/>
                      </a:pPr>
                      <a:r>
                        <a:rPr lang="en-US" sz="1100" dirty="0"/>
                        <a:t>Award marks for:</a:t>
                      </a:r>
                    </a:p>
                    <a:p>
                      <a:pPr marL="0" indent="0">
                        <a:buFont typeface="Arial" panose="020B0604020202020204" pitchFamily="34" charset="0"/>
                        <a:buNone/>
                      </a:pPr>
                      <a:r>
                        <a:rPr lang="en-US" sz="1100" dirty="0"/>
                        <a:t>Inputting </a:t>
                      </a:r>
                      <a:r>
                        <a:rPr lang="en-US" sz="1100" dirty="0" err="1"/>
                        <a:t>teddybears</a:t>
                      </a:r>
                      <a:r>
                        <a:rPr lang="en-US" sz="1100" dirty="0"/>
                        <a:t> and hours</a:t>
                      </a:r>
                    </a:p>
                    <a:p>
                      <a:pPr marL="0" indent="0">
                        <a:buFont typeface="Arial" panose="020B0604020202020204" pitchFamily="34" charset="0"/>
                        <a:buNone/>
                      </a:pPr>
                      <a:r>
                        <a:rPr lang="en-US" sz="1100" dirty="0"/>
                        <a:t>2 * number of teddy bears</a:t>
                      </a:r>
                    </a:p>
                    <a:p>
                      <a:pPr marL="0" indent="0">
                        <a:buFont typeface="Arial" panose="020B0604020202020204" pitchFamily="34" charset="0"/>
                        <a:buNone/>
                      </a:pPr>
                      <a:r>
                        <a:rPr lang="en-US" sz="1100" dirty="0"/>
                        <a:t>5 * hours</a:t>
                      </a:r>
                    </a:p>
                    <a:p>
                      <a:pPr marL="0" indent="0">
                        <a:buFont typeface="Arial" panose="020B0604020202020204" pitchFamily="34" charset="0"/>
                        <a:buNone/>
                      </a:pPr>
                      <a:r>
                        <a:rPr lang="en-US" sz="1100" dirty="0"/>
                        <a:t>Comparing the two answers</a:t>
                      </a:r>
                    </a:p>
                    <a:p>
                      <a:pPr marL="0" indent="0">
                        <a:buFont typeface="Arial" panose="020B0604020202020204" pitchFamily="34" charset="0"/>
                        <a:buNone/>
                      </a:pPr>
                      <a:r>
                        <a:rPr lang="en-US" sz="1100" dirty="0"/>
                        <a:t>Outputting the piece rate if it is greater</a:t>
                      </a:r>
                    </a:p>
                    <a:p>
                      <a:pPr marL="0" indent="0">
                        <a:buFont typeface="Arial" panose="020B0604020202020204" pitchFamily="34" charset="0"/>
                        <a:buNone/>
                      </a:pPr>
                      <a:r>
                        <a:rPr lang="en-US" sz="1100" dirty="0"/>
                        <a:t>Outputting the hour rate if it is greater.</a:t>
                      </a:r>
                    </a:p>
                    <a:p>
                      <a:pPr marL="0" indent="0">
                        <a:buFont typeface="Arial" panose="020B0604020202020204" pitchFamily="34" charset="0"/>
                        <a:buNone/>
                      </a:pPr>
                      <a:endParaRPr lang="en-US" sz="1100" dirty="0"/>
                    </a:p>
                    <a:p>
                      <a:pPr marL="0" indent="0">
                        <a:buFont typeface="Arial" panose="020B0604020202020204" pitchFamily="34" charset="0"/>
                        <a:buNone/>
                      </a:pPr>
                      <a:endParaRPr lang="en-US" sz="1100" dirty="0"/>
                    </a:p>
                    <a:p>
                      <a:pPr marL="0" indent="0">
                        <a:buFont typeface="Arial" panose="020B0604020202020204" pitchFamily="34" charset="0"/>
                        <a:buNone/>
                      </a:pPr>
                      <a:r>
                        <a:rPr lang="en-US" sz="1100" dirty="0"/>
                        <a:t>Marks: 6</a:t>
                      </a:r>
                    </a:p>
                    <a:p>
                      <a:pPr marL="0" indent="0">
                        <a:buFont typeface="Arial" panose="020B0604020202020204" pitchFamily="34" charset="0"/>
                        <a:buNone/>
                      </a:pPr>
                      <a:endParaRPr lang="en-US" sz="1100" dirty="0"/>
                    </a:p>
                    <a:p>
                      <a:pPr marL="0" indent="0">
                        <a:buFont typeface="Arial" panose="020B0604020202020204" pitchFamily="34" charset="0"/>
                        <a:buNone/>
                      </a:pPr>
                      <a:r>
                        <a:rPr lang="en-US" sz="1100" dirty="0"/>
                        <a:t>Guidance: If correctly calculated but not output give benefit of doubt once</a:t>
                      </a:r>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
        <p:nvSpPr>
          <p:cNvPr id="7" name="Title 1">
            <a:extLst>
              <a:ext uri="{FF2B5EF4-FFF2-40B4-BE49-F238E27FC236}">
                <a16:creationId xmlns:a16="http://schemas.microsoft.com/office/drawing/2014/main" id="{0DE8C6FE-AEAD-4FE6-A56D-A16C43E8DE0C}"/>
              </a:ext>
            </a:extLst>
          </p:cNvPr>
          <p:cNvSpPr>
            <a:spLocks noGrp="1"/>
          </p:cNvSpPr>
          <p:nvPr>
            <p:ph type="title"/>
          </p:nvPr>
        </p:nvSpPr>
        <p:spPr>
          <a:xfrm>
            <a:off x="319178" y="757239"/>
            <a:ext cx="9238890" cy="512761"/>
          </a:xfrm>
        </p:spPr>
        <p:txBody>
          <a:bodyPr/>
          <a:lstStyle/>
          <a:p>
            <a:r>
              <a:rPr lang="en-GB" sz="1400" b="0" dirty="0">
                <a:solidFill>
                  <a:srgbClr val="C00000"/>
                </a:solidFill>
                <a:latin typeface="+mn-lt"/>
                <a:ea typeface="+mn-ea"/>
                <a:cs typeface="+mn-cs"/>
              </a:rPr>
              <a:t>Typical exam questions</a:t>
            </a:r>
          </a:p>
        </p:txBody>
      </p:sp>
      <p:pic>
        <p:nvPicPr>
          <p:cNvPr id="3" name="Picture 2">
            <a:extLst>
              <a:ext uri="{FF2B5EF4-FFF2-40B4-BE49-F238E27FC236}">
                <a16:creationId xmlns:a16="http://schemas.microsoft.com/office/drawing/2014/main" id="{F3292A83-BABF-4CDA-B73B-4240C303F7BC}"/>
              </a:ext>
            </a:extLst>
          </p:cNvPr>
          <p:cNvPicPr>
            <a:picLocks noChangeAspect="1"/>
          </p:cNvPicPr>
          <p:nvPr/>
        </p:nvPicPr>
        <p:blipFill rotWithShape="1">
          <a:blip r:embed="rId2"/>
          <a:srcRect b="2213"/>
          <a:stretch/>
        </p:blipFill>
        <p:spPr>
          <a:xfrm>
            <a:off x="2876745" y="3193071"/>
            <a:ext cx="2305050" cy="1136333"/>
          </a:xfrm>
          <a:prstGeom prst="rect">
            <a:avLst/>
          </a:prstGeom>
        </p:spPr>
      </p:pic>
    </p:spTree>
    <p:extLst>
      <p:ext uri="{BB962C8B-B14F-4D97-AF65-F5344CB8AC3E}">
        <p14:creationId xmlns:p14="http://schemas.microsoft.com/office/powerpoint/2010/main" val="1502698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14">
            <a:extLst>
              <a:ext uri="{FF2B5EF4-FFF2-40B4-BE49-F238E27FC236}">
                <a16:creationId xmlns:a16="http://schemas.microsoft.com/office/drawing/2014/main" id="{4F4C9FD1-09B7-4491-BD86-8E73270BD6DA}"/>
              </a:ext>
            </a:extLst>
          </p:cNvPr>
          <p:cNvGraphicFramePr>
            <a:graphicFrameLocks noGrp="1"/>
          </p:cNvGraphicFramePr>
          <p:nvPr>
            <p:extLst>
              <p:ext uri="{D42A27DB-BD31-4B8C-83A1-F6EECF244321}">
                <p14:modId xmlns:p14="http://schemas.microsoft.com/office/powerpoint/2010/main" val="1693342835"/>
              </p:ext>
            </p:extLst>
          </p:nvPr>
        </p:nvGraphicFramePr>
        <p:xfrm>
          <a:off x="347932" y="1186382"/>
          <a:ext cx="9238890" cy="4438015"/>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a:lnSpc>
                          <a:spcPct val="115000"/>
                        </a:lnSpc>
                      </a:pPr>
                      <a:r>
                        <a:rPr lang="en-US" sz="1100" dirty="0"/>
                        <a:t>6. An infinite loop is where a section of a program repeats indefinitely.</a:t>
                      </a:r>
                    </a:p>
                    <a:p>
                      <a:pPr>
                        <a:lnSpc>
                          <a:spcPct val="115000"/>
                        </a:lnSpc>
                      </a:pPr>
                      <a:endParaRPr lang="en-US" sz="1100" dirty="0"/>
                    </a:p>
                    <a:p>
                      <a:pPr>
                        <a:lnSpc>
                          <a:spcPct val="115000"/>
                        </a:lnSpc>
                      </a:pPr>
                      <a:r>
                        <a:rPr lang="en-US" sz="1100" dirty="0"/>
                        <a:t>Using pseudocode, write an algorithm that will use a count-controlled loop to print out the numbers 1 to 10 in ascending order. </a:t>
                      </a:r>
                      <a:r>
                        <a:rPr lang="en-GB" sz="1100" b="1" dirty="0"/>
                        <a:t>[3]</a:t>
                      </a:r>
                      <a:endParaRPr lang="en-GB" sz="1100" dirty="0"/>
                    </a:p>
                  </a:txBody>
                  <a:tcPr anchor="ctr">
                    <a:solidFill>
                      <a:schemeClr val="bg1"/>
                    </a:solidFill>
                  </a:tcPr>
                </a:tc>
                <a:extLst>
                  <a:ext uri="{0D108BD9-81ED-4DB2-BD59-A6C34878D82A}">
                    <a16:rowId xmlns:a16="http://schemas.microsoft.com/office/drawing/2014/main" val="666655507"/>
                  </a:ext>
                </a:extLst>
              </a:tr>
              <a:tr h="337344">
                <a:tc>
                  <a:txBody>
                    <a:bodyPr/>
                    <a:lstStyle/>
                    <a:p>
                      <a:pPr marL="0" indent="0">
                        <a:buFont typeface="Arial" panose="020B0604020202020204" pitchFamily="34" charset="0"/>
                        <a:buNone/>
                      </a:pPr>
                      <a:r>
                        <a:rPr lang="en-US" sz="1100" dirty="0"/>
                        <a:t>Answer: 1 mark per bullet, max 3.</a:t>
                      </a:r>
                    </a:p>
                    <a:p>
                      <a:pPr marL="0" indent="0">
                        <a:buFont typeface="Arial" panose="020B0604020202020204" pitchFamily="34" charset="0"/>
                        <a:buNone/>
                      </a:pPr>
                      <a:r>
                        <a:rPr lang="en-US" sz="1100" dirty="0"/>
                        <a:t>FOR loop used</a:t>
                      </a:r>
                    </a:p>
                    <a:p>
                      <a:pPr marL="0" indent="0">
                        <a:buFont typeface="Arial" panose="020B0604020202020204" pitchFamily="34" charset="0"/>
                        <a:buNone/>
                      </a:pPr>
                      <a:r>
                        <a:rPr lang="en-US" sz="1100" dirty="0"/>
                        <a:t>That outputs the counter variable</a:t>
                      </a:r>
                    </a:p>
                    <a:p>
                      <a:pPr marL="0" indent="0">
                        <a:buFont typeface="Arial" panose="020B0604020202020204" pitchFamily="34" charset="0"/>
                        <a:buNone/>
                      </a:pPr>
                      <a:r>
                        <a:rPr lang="en-US" sz="1100" dirty="0"/>
                        <a:t>loops 10 time</a:t>
                      </a:r>
                    </a:p>
                    <a:p>
                      <a:pPr marL="0" indent="0">
                        <a:buFont typeface="Arial" panose="020B0604020202020204" pitchFamily="34" charset="0"/>
                        <a:buNone/>
                      </a:pPr>
                      <a:endParaRPr lang="en-US" sz="1100" dirty="0"/>
                    </a:p>
                    <a:p>
                      <a:pPr marL="0" indent="0">
                        <a:buFont typeface="Arial" panose="020B0604020202020204" pitchFamily="34" charset="0"/>
                        <a:buNone/>
                      </a:pPr>
                      <a:endParaRPr lang="en-US" sz="1100" dirty="0"/>
                    </a:p>
                    <a:p>
                      <a:pPr marL="0" indent="0">
                        <a:buFont typeface="Arial" panose="020B0604020202020204" pitchFamily="34" charset="0"/>
                        <a:buNone/>
                      </a:pPr>
                      <a:r>
                        <a:rPr lang="en-US" sz="1100" dirty="0"/>
                        <a:t>Marks: 3</a:t>
                      </a:r>
                    </a:p>
                    <a:p>
                      <a:pPr marL="0" indent="0">
                        <a:buFont typeface="Arial" panose="020B0604020202020204" pitchFamily="34" charset="0"/>
                        <a:buNone/>
                      </a:pPr>
                      <a:endParaRPr lang="en-US" sz="1100" dirty="0"/>
                    </a:p>
                    <a:p>
                      <a:pPr marL="0" indent="0">
                        <a:buFont typeface="Arial" panose="020B0604020202020204" pitchFamily="34" charset="0"/>
                        <a:buNone/>
                      </a:pPr>
                      <a:r>
                        <a:rPr lang="en-US" sz="1100" dirty="0"/>
                        <a:t>Guidance: Example algorithm</a:t>
                      </a:r>
                    </a:p>
                    <a:p>
                      <a:pPr marL="0" indent="0">
                        <a:buFont typeface="Arial" panose="020B0604020202020204" pitchFamily="34" charset="0"/>
                        <a:buNone/>
                      </a:pPr>
                      <a:endParaRPr lang="en-US" sz="1100" dirty="0"/>
                    </a:p>
                    <a:p>
                      <a:pPr marL="0" indent="0">
                        <a:buFont typeface="Arial" panose="020B0604020202020204" pitchFamily="34" charset="0"/>
                        <a:buNone/>
                      </a:pPr>
                      <a:endParaRPr lang="en-US" sz="1100" dirty="0"/>
                    </a:p>
                    <a:p>
                      <a:pPr marL="0" indent="0">
                        <a:buFont typeface="Arial" panose="020B0604020202020204" pitchFamily="34" charset="0"/>
                        <a:buNone/>
                      </a:pPr>
                      <a:r>
                        <a:rPr lang="en-US" sz="1100" dirty="0"/>
                        <a:t>for </a:t>
                      </a:r>
                      <a:r>
                        <a:rPr lang="en-US" sz="1100" dirty="0" err="1"/>
                        <a:t>i</a:t>
                      </a:r>
                      <a:r>
                        <a:rPr lang="en-US" sz="1100" dirty="0"/>
                        <a:t> = 1 to 10</a:t>
                      </a:r>
                    </a:p>
                    <a:p>
                      <a:pPr marL="0" indent="0">
                        <a:buFont typeface="Arial" panose="020B0604020202020204" pitchFamily="34" charset="0"/>
                        <a:buNone/>
                      </a:pPr>
                      <a:r>
                        <a:rPr lang="en-US" sz="1100" dirty="0"/>
                        <a:t>   print </a:t>
                      </a:r>
                      <a:r>
                        <a:rPr lang="en-US" sz="1100" dirty="0" err="1"/>
                        <a:t>i</a:t>
                      </a:r>
                      <a:endParaRPr lang="en-US" sz="1100" dirty="0"/>
                    </a:p>
                    <a:p>
                      <a:pPr marL="0" indent="0">
                        <a:buFont typeface="Arial" panose="020B0604020202020204" pitchFamily="34" charset="0"/>
                        <a:buNone/>
                      </a:pPr>
                      <a:r>
                        <a:rPr lang="en-US" sz="1100" dirty="0"/>
                        <a:t>next</a:t>
                      </a:r>
                    </a:p>
                    <a:p>
                      <a:pPr marL="0" indent="0">
                        <a:buFont typeface="Arial" panose="020B0604020202020204" pitchFamily="34" charset="0"/>
                        <a:buNone/>
                      </a:pPr>
                      <a:endParaRPr lang="en-US" sz="1100" dirty="0"/>
                    </a:p>
                    <a:p>
                      <a:pPr marL="0" indent="0">
                        <a:buFont typeface="Arial" panose="020B0604020202020204" pitchFamily="34" charset="0"/>
                        <a:buNone/>
                      </a:pPr>
                      <a:r>
                        <a:rPr lang="en-US" sz="1100" dirty="0"/>
                        <a:t>Do not accept WHILE loop for first mark, although other marks can be accessed.</a:t>
                      </a:r>
                    </a:p>
                    <a:p>
                      <a:pPr marL="0" indent="0">
                        <a:buFont typeface="Arial" panose="020B0604020202020204" pitchFamily="34" charset="0"/>
                        <a:buNone/>
                      </a:pPr>
                      <a:endParaRPr lang="en-US" sz="1100" dirty="0"/>
                    </a:p>
                    <a:p>
                      <a:pPr marL="0" indent="0">
                        <a:buFont typeface="Arial" panose="020B0604020202020204" pitchFamily="34" charset="0"/>
                        <a:buNone/>
                      </a:pPr>
                      <a:r>
                        <a:rPr lang="en-US" sz="1100" dirty="0"/>
                        <a:t>No need for next</a:t>
                      </a:r>
                    </a:p>
                    <a:p>
                      <a:pPr marL="0" indent="0">
                        <a:buFont typeface="Arial" panose="020B0604020202020204" pitchFamily="34" charset="0"/>
                        <a:buNone/>
                      </a:pPr>
                      <a:endParaRPr lang="en-US" sz="1100" dirty="0"/>
                    </a:p>
                    <a:p>
                      <a:pPr marL="0" indent="0">
                        <a:buFont typeface="Arial" panose="020B0604020202020204" pitchFamily="34" charset="0"/>
                        <a:buNone/>
                      </a:pPr>
                      <a:r>
                        <a:rPr lang="en-US" sz="1100" dirty="0"/>
                        <a:t>If candidate manually increments counter within FOR loop, do not award bullet point 3.</a:t>
                      </a:r>
                    </a:p>
                    <a:p>
                      <a:pPr marL="0" indent="0">
                        <a:buFont typeface="Arial" panose="020B0604020202020204" pitchFamily="34" charset="0"/>
                        <a:buNone/>
                      </a:pPr>
                      <a:endParaRPr lang="en-US" sz="1100" dirty="0"/>
                    </a:p>
                    <a:p>
                      <a:pPr marL="0" indent="0">
                        <a:buFont typeface="Arial" panose="020B0604020202020204" pitchFamily="34" charset="0"/>
                        <a:buNone/>
                      </a:pPr>
                      <a:r>
                        <a:rPr lang="en-US" sz="1100" dirty="0"/>
                        <a:t>Accept pseudocode that suggests looping 10 times, even if this may not function correctly in a specific language.</a:t>
                      </a:r>
                    </a:p>
                  </a:txBody>
                  <a:tcPr anchor="ctr">
                    <a:solidFill>
                      <a:schemeClr val="bg2"/>
                    </a:solidFill>
                  </a:tcPr>
                </a:tc>
                <a:extLst>
                  <a:ext uri="{0D108BD9-81ED-4DB2-BD59-A6C34878D82A}">
                    <a16:rowId xmlns:a16="http://schemas.microsoft.com/office/drawing/2014/main" val="1448003791"/>
                  </a:ext>
                </a:extLst>
              </a:tr>
            </a:tbl>
          </a:graphicData>
        </a:graphic>
      </p:graphicFrame>
      <p:sp>
        <p:nvSpPr>
          <p:cNvPr id="7" name="Title 1">
            <a:extLst>
              <a:ext uri="{FF2B5EF4-FFF2-40B4-BE49-F238E27FC236}">
                <a16:creationId xmlns:a16="http://schemas.microsoft.com/office/drawing/2014/main" id="{0DE8C6FE-AEAD-4FE6-A56D-A16C43E8DE0C}"/>
              </a:ext>
            </a:extLst>
          </p:cNvPr>
          <p:cNvSpPr>
            <a:spLocks noGrp="1"/>
          </p:cNvSpPr>
          <p:nvPr>
            <p:ph type="title"/>
          </p:nvPr>
        </p:nvSpPr>
        <p:spPr>
          <a:xfrm>
            <a:off x="319178" y="757239"/>
            <a:ext cx="9238890" cy="512761"/>
          </a:xfrm>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2622108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14">
            <a:extLst>
              <a:ext uri="{FF2B5EF4-FFF2-40B4-BE49-F238E27FC236}">
                <a16:creationId xmlns:a16="http://schemas.microsoft.com/office/drawing/2014/main" id="{385D7EFF-4B48-4DA6-B685-619E346E069D}"/>
              </a:ext>
            </a:extLst>
          </p:cNvPr>
          <p:cNvGraphicFramePr>
            <a:graphicFrameLocks noGrp="1"/>
          </p:cNvGraphicFramePr>
          <p:nvPr>
            <p:extLst>
              <p:ext uri="{D42A27DB-BD31-4B8C-83A1-F6EECF244321}">
                <p14:modId xmlns:p14="http://schemas.microsoft.com/office/powerpoint/2010/main" val="3653591495"/>
              </p:ext>
            </p:extLst>
          </p:nvPr>
        </p:nvGraphicFramePr>
        <p:xfrm>
          <a:off x="347932" y="1186382"/>
          <a:ext cx="9238890" cy="1266984"/>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7. Willow has created a hangman program that uses a file to store the words the program can select from. A sample of this data is shown in Fig. 3.</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Show the stages of a bubble sort when applied to data shown in Fig. 3.</a:t>
                      </a: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pic>
        <p:nvPicPr>
          <p:cNvPr id="5" name="Picture 4">
            <a:extLst>
              <a:ext uri="{FF2B5EF4-FFF2-40B4-BE49-F238E27FC236}">
                <a16:creationId xmlns:a16="http://schemas.microsoft.com/office/drawing/2014/main" id="{C1D90386-5DC5-42CF-8488-2C0FAB6ADEB7}"/>
              </a:ext>
            </a:extLst>
          </p:cNvPr>
          <p:cNvPicPr>
            <a:picLocks noChangeAspect="1"/>
          </p:cNvPicPr>
          <p:nvPr/>
        </p:nvPicPr>
        <p:blipFill>
          <a:blip r:embed="rId2"/>
          <a:stretch>
            <a:fillRect/>
          </a:stretch>
        </p:blipFill>
        <p:spPr>
          <a:xfrm>
            <a:off x="4753850" y="1407658"/>
            <a:ext cx="2600325" cy="676275"/>
          </a:xfrm>
          <a:prstGeom prst="rect">
            <a:avLst/>
          </a:prstGeom>
        </p:spPr>
      </p:pic>
    </p:spTree>
    <p:extLst>
      <p:ext uri="{BB962C8B-B14F-4D97-AF65-F5344CB8AC3E}">
        <p14:creationId xmlns:p14="http://schemas.microsoft.com/office/powerpoint/2010/main" val="4184300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14">
            <a:extLst>
              <a:ext uri="{FF2B5EF4-FFF2-40B4-BE49-F238E27FC236}">
                <a16:creationId xmlns:a16="http://schemas.microsoft.com/office/drawing/2014/main" id="{385D7EFF-4B48-4DA6-B685-619E346E069D}"/>
              </a:ext>
            </a:extLst>
          </p:cNvPr>
          <p:cNvGraphicFramePr>
            <a:graphicFrameLocks noGrp="1"/>
          </p:cNvGraphicFramePr>
          <p:nvPr>
            <p:extLst>
              <p:ext uri="{D42A27DB-BD31-4B8C-83A1-F6EECF244321}">
                <p14:modId xmlns:p14="http://schemas.microsoft.com/office/powerpoint/2010/main" val="527466083"/>
              </p:ext>
            </p:extLst>
          </p:nvPr>
        </p:nvGraphicFramePr>
        <p:xfrm>
          <a:off x="347932" y="1186382"/>
          <a:ext cx="9238890" cy="5212080"/>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160050383"/>
                    </a:ext>
                  </a:extLst>
                </a:gridCol>
              </a:tblGrid>
              <a:tr h="337344">
                <a:tc gridSpan="2">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8. OCR Land is a theme park aimed at children and adults. Entrance tickets are sold online. An adult ticket to OCR Land costs £19.99, with a child ticket costing £8.99. A booking fee of £2.50 is added to all orders. OCR Land regularly emails discount codes to customers. Each discount code includes a check digit as the last character.</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A list of valid discount codes is shown below.</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1" dirty="0">
                          <a:solidFill>
                            <a:schemeClr val="tx1"/>
                          </a:solidFill>
                          <a:ea typeface="Calibri" panose="020F0502020204030204" pitchFamily="34" charset="0"/>
                          <a:cs typeface="Times New Roman" panose="02020603050405020304" pitchFamily="18" charset="0"/>
                        </a:rPr>
                        <a:t>[NIC12B, LOR11S, STU12M, VIC08E, KEI99M, WES56O, DAN34S]</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State one reason why a binary search would not be able to be used with this data.  </a:t>
                      </a:r>
                      <a:r>
                        <a:rPr lang="en-US" sz="1100" b="1" dirty="0">
                          <a:solidFill>
                            <a:schemeClr val="tx1"/>
                          </a:solidFill>
                          <a:ea typeface="Calibri" panose="020F0502020204030204" pitchFamily="34" charset="0"/>
                          <a:cs typeface="Times New Roman" panose="02020603050405020304" pitchFamily="18" charset="0"/>
                        </a:rPr>
                        <a:t>[1]</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Give the name of one searching algorithm that would be able to be used with this data. </a:t>
                      </a:r>
                      <a:r>
                        <a:rPr lang="en-US" sz="1100" b="1" dirty="0">
                          <a:solidFill>
                            <a:schemeClr val="tx1"/>
                          </a:solidFill>
                          <a:ea typeface="Calibri" panose="020F0502020204030204" pitchFamily="34" charset="0"/>
                          <a:cs typeface="Times New Roman" panose="02020603050405020304" pitchFamily="18" charset="0"/>
                        </a:rPr>
                        <a:t>[1]</a:t>
                      </a:r>
                    </a:p>
                  </a:txBody>
                  <a:tcPr anchor="ctr">
                    <a:solidFill>
                      <a:schemeClr val="bg1"/>
                    </a:solidFill>
                  </a:tcPr>
                </a:tc>
                <a:tc hMerge="1">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100" dirty="0"/>
                        <a:t>Answer: </a:t>
                      </a:r>
                      <a:r>
                        <a:rPr lang="en-US" sz="1100" dirty="0" err="1"/>
                        <a:t>i</a:t>
                      </a:r>
                      <a:r>
                        <a:rPr lang="en-US" sz="1100" dirty="0"/>
                        <a:t>)</a:t>
                      </a:r>
                    </a:p>
                    <a:p>
                      <a:r>
                        <a:rPr lang="en-US" sz="1100" dirty="0"/>
                        <a:t>Not in order / sorted</a:t>
                      </a:r>
                    </a:p>
                    <a:p>
                      <a:endParaRPr lang="en-US" sz="1100" dirty="0"/>
                    </a:p>
                    <a:p>
                      <a:r>
                        <a:rPr lang="en-US" sz="1100" dirty="0"/>
                        <a:t>ii)</a:t>
                      </a:r>
                    </a:p>
                    <a:p>
                      <a:r>
                        <a:rPr lang="en-US" sz="1100" dirty="0"/>
                        <a:t>Linear (search)</a:t>
                      </a:r>
                    </a:p>
                    <a:p>
                      <a:endParaRPr lang="en-US" sz="1100" dirty="0"/>
                    </a:p>
                    <a:p>
                      <a:endParaRPr lang="en-US" sz="1100" dirty="0"/>
                    </a:p>
                    <a:p>
                      <a:r>
                        <a:rPr lang="en-US" sz="1100" dirty="0"/>
                        <a:t>Marks: </a:t>
                      </a:r>
                      <a:r>
                        <a:rPr lang="en-US" sz="1100" dirty="0" err="1"/>
                        <a:t>i</a:t>
                      </a:r>
                      <a:r>
                        <a:rPr lang="en-US" sz="1100" dirty="0"/>
                        <a:t>) 1</a:t>
                      </a:r>
                    </a:p>
                    <a:p>
                      <a:r>
                        <a:rPr lang="en-US" sz="1100" dirty="0"/>
                        <a:t>AO2 1b (1)</a:t>
                      </a:r>
                    </a:p>
                    <a:p>
                      <a:r>
                        <a:rPr lang="en-US" sz="1100" dirty="0"/>
                        <a:t>ii) 1</a:t>
                      </a:r>
                    </a:p>
                    <a:p>
                      <a:r>
                        <a:rPr lang="en-US" sz="1100" dirty="0"/>
                        <a:t>AO1 1b (1)</a:t>
                      </a:r>
                    </a:p>
                    <a:p>
                      <a:endParaRPr lang="en-US" sz="1100" dirty="0"/>
                    </a:p>
                    <a:p>
                      <a:r>
                        <a:rPr lang="en-US" sz="1100" dirty="0"/>
                        <a:t>Guidance: </a:t>
                      </a:r>
                      <a:r>
                        <a:rPr lang="en-US" sz="1100" dirty="0" err="1"/>
                        <a:t>i</a:t>
                      </a:r>
                      <a:r>
                        <a:rPr lang="en-US" sz="1100" dirty="0"/>
                        <a:t>)Mark first answer only</a:t>
                      </a:r>
                    </a:p>
                    <a:p>
                      <a:endParaRPr lang="en-US" sz="1100" dirty="0"/>
                    </a:p>
                  </a:txBody>
                  <a:tcPr anchor="ctr">
                    <a:solidFill>
                      <a:schemeClr val="bg2"/>
                    </a:solidFill>
                  </a:tcPr>
                </a:tc>
                <a:tc>
                  <a:txBody>
                    <a:bodyPr/>
                    <a:lstStyle/>
                    <a:p>
                      <a:r>
                        <a:rPr lang="en-US" sz="1100" dirty="0"/>
                        <a:t>Examiner’s Comments</a:t>
                      </a:r>
                    </a:p>
                    <a:p>
                      <a:endParaRPr lang="en-US" sz="1100" dirty="0"/>
                    </a:p>
                    <a:p>
                      <a:r>
                        <a:rPr lang="en-US" sz="1100" dirty="0"/>
                        <a:t>This question required candidates to understand that one of the pre-requisites of a binary search is that the data must be in some form of order. Where this was understood, candidates were able to identify that the data presented was not in order and so could be searched using this algorithm.</a:t>
                      </a:r>
                    </a:p>
                    <a:p>
                      <a:endParaRPr lang="en-US" sz="1100" dirty="0"/>
                    </a:p>
                    <a:p>
                      <a:r>
                        <a:rPr lang="en-US" sz="1100" dirty="0"/>
                        <a:t>Extremely common wrong answers included that only numeric data could be used or that data had to be in binary.</a:t>
                      </a:r>
                      <a:endParaRPr lang="en-GB" sz="1100" dirty="0"/>
                    </a:p>
                    <a:p>
                      <a:endParaRPr lang="en-GB" sz="1100" dirty="0"/>
                    </a:p>
                    <a:p>
                      <a:r>
                        <a:rPr lang="en-US" sz="1100" dirty="0"/>
                        <a:t>Misconception</a:t>
                      </a:r>
                    </a:p>
                    <a:p>
                      <a:endParaRPr lang="en-US" sz="1100" dirty="0"/>
                    </a:p>
                    <a:p>
                      <a:r>
                        <a:rPr lang="en-US" sz="1100" dirty="0"/>
                        <a:t>A binary search can be carried out on non-numeric data.</a:t>
                      </a:r>
                    </a:p>
                    <a:p>
                      <a:endParaRPr lang="en-US" sz="1100" dirty="0"/>
                    </a:p>
                    <a:p>
                      <a:r>
                        <a:rPr lang="en-US" sz="1100" dirty="0"/>
                        <a:t>If the data is ordered in some way (e.g. alphabetically) then this algorithm will be able to efficiently find data.</a:t>
                      </a:r>
                    </a:p>
                    <a:p>
                      <a:r>
                        <a:rPr lang="en-US" sz="1100" dirty="0"/>
                        <a:t>ii)Mark first answer only</a:t>
                      </a:r>
                    </a:p>
                    <a:p>
                      <a:r>
                        <a:rPr lang="en-US" sz="1100" dirty="0"/>
                        <a:t>Allow other valid searching algorithms as long as they work on an unsorted list (</a:t>
                      </a:r>
                      <a:r>
                        <a:rPr lang="en-US" sz="1100" dirty="0" err="1"/>
                        <a:t>e.g</a:t>
                      </a:r>
                      <a:r>
                        <a:rPr lang="en-US" sz="1100" dirty="0"/>
                        <a:t> front and back search)</a:t>
                      </a:r>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2043825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14">
            <a:extLst>
              <a:ext uri="{FF2B5EF4-FFF2-40B4-BE49-F238E27FC236}">
                <a16:creationId xmlns:a16="http://schemas.microsoft.com/office/drawing/2014/main" id="{385D7EFF-4B48-4DA6-B685-619E346E069D}"/>
              </a:ext>
            </a:extLst>
          </p:cNvPr>
          <p:cNvGraphicFramePr>
            <a:graphicFrameLocks noGrp="1"/>
          </p:cNvGraphicFramePr>
          <p:nvPr>
            <p:extLst>
              <p:ext uri="{D42A27DB-BD31-4B8C-83A1-F6EECF244321}">
                <p14:modId xmlns:p14="http://schemas.microsoft.com/office/powerpoint/2010/main" val="4118963626"/>
              </p:ext>
            </p:extLst>
          </p:nvPr>
        </p:nvGraphicFramePr>
        <p:xfrm>
          <a:off x="347932" y="1186382"/>
          <a:ext cx="9238890" cy="320040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9. The following names of students are stored in an array with the identifier </a:t>
                      </a:r>
                      <a:r>
                        <a:rPr lang="en-US" sz="1100" b="0" dirty="0" err="1">
                          <a:solidFill>
                            <a:schemeClr val="tx1"/>
                          </a:solidFill>
                          <a:ea typeface="Calibri" panose="020F0502020204030204" pitchFamily="34" charset="0"/>
                          <a:cs typeface="Times New Roman" panose="02020603050405020304" pitchFamily="18" charset="0"/>
                        </a:rPr>
                        <a:t>studentnames</a:t>
                      </a:r>
                      <a:r>
                        <a:rPr lang="en-US" sz="1100" b="0" dirty="0">
                          <a:solidFill>
                            <a:schemeClr val="tx1"/>
                          </a:solidFill>
                          <a:ea typeface="Calibri" panose="020F0502020204030204" pitchFamily="34" charset="0"/>
                          <a:cs typeface="Times New Roman" panose="02020603050405020304" pitchFamily="18" charset="0"/>
                        </a:rPr>
                        <a:t>.</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err="1">
                          <a:solidFill>
                            <a:schemeClr val="tx1"/>
                          </a:solidFill>
                          <a:ea typeface="Calibri" panose="020F0502020204030204" pitchFamily="34" charset="0"/>
                          <a:cs typeface="Times New Roman" panose="02020603050405020304" pitchFamily="18" charset="0"/>
                        </a:rPr>
                        <a:t>studentnames</a:t>
                      </a:r>
                      <a:r>
                        <a:rPr lang="en-US" sz="1100" b="0" dirty="0">
                          <a:solidFill>
                            <a:schemeClr val="tx1"/>
                          </a:solidFill>
                          <a:ea typeface="Calibri" panose="020F0502020204030204" pitchFamily="34" charset="0"/>
                          <a:cs typeface="Times New Roman" panose="02020603050405020304" pitchFamily="18" charset="0"/>
                        </a:rPr>
                        <a:t> = ["Rob", "Anna", "Huw", "Emma", "Patrice", "Iqbal"]</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Describe the steps that a linear search would take to find Anna in </a:t>
                      </a:r>
                      <a:r>
                        <a:rPr lang="en-US" sz="1100" b="0" dirty="0" err="1">
                          <a:solidFill>
                            <a:schemeClr val="tx1"/>
                          </a:solidFill>
                          <a:ea typeface="Calibri" panose="020F0502020204030204" pitchFamily="34" charset="0"/>
                          <a:cs typeface="Times New Roman" panose="02020603050405020304" pitchFamily="18" charset="0"/>
                        </a:rPr>
                        <a:t>studentnames</a:t>
                      </a:r>
                      <a:r>
                        <a:rPr lang="en-US" sz="1100" b="0" dirty="0">
                          <a:solidFill>
                            <a:schemeClr val="tx1"/>
                          </a:solidFill>
                          <a:ea typeface="Calibri" panose="020F0502020204030204" pitchFamily="34" charset="0"/>
                          <a:cs typeface="Times New Roman" panose="02020603050405020304" pitchFamily="18" charset="0"/>
                        </a:rPr>
                        <a:t>. </a:t>
                      </a:r>
                      <a:r>
                        <a:rPr lang="en-GB" sz="1100" b="1" dirty="0">
                          <a:solidFill>
                            <a:schemeClr val="tx1"/>
                          </a:solidFill>
                          <a:ea typeface="Calibri" panose="020F0502020204030204" pitchFamily="34" charset="0"/>
                          <a:cs typeface="Times New Roman" panose="02020603050405020304" pitchFamily="18" charset="0"/>
                        </a:rPr>
                        <a:t>[4]</a:t>
                      </a:r>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100" dirty="0"/>
                        <a:t>Answer: 1 mark per bullet to max 6</a:t>
                      </a:r>
                    </a:p>
                    <a:p>
                      <a:r>
                        <a:rPr lang="en-US" sz="1100" dirty="0"/>
                        <a:t>Access “Rob” / </a:t>
                      </a:r>
                      <a:r>
                        <a:rPr lang="en-US" sz="1100" dirty="0" err="1"/>
                        <a:t>studentnames</a:t>
                      </a:r>
                      <a:r>
                        <a:rPr lang="en-US" sz="1100" dirty="0"/>
                        <a:t>[0]…</a:t>
                      </a:r>
                    </a:p>
                    <a:p>
                      <a:r>
                        <a:rPr lang="en-US" sz="1100" dirty="0"/>
                        <a:t>…does not equal “Anna” // not desired item // move on</a:t>
                      </a:r>
                    </a:p>
                    <a:p>
                      <a:r>
                        <a:rPr lang="en-US" sz="1100" dirty="0"/>
                        <a:t>Access “Anna” / </a:t>
                      </a:r>
                      <a:r>
                        <a:rPr lang="en-US" sz="1100" dirty="0" err="1"/>
                        <a:t>studentnames</a:t>
                      </a:r>
                      <a:r>
                        <a:rPr lang="en-US" sz="1100" dirty="0"/>
                        <a:t>[1]</a:t>
                      </a:r>
                    </a:p>
                    <a:p>
                      <a:r>
                        <a:rPr lang="en-US" sz="1100" dirty="0"/>
                        <a:t>…does equal “Anna” // stop // item found</a:t>
                      </a:r>
                    </a:p>
                    <a:p>
                      <a:endParaRPr lang="en-US" sz="1100" dirty="0"/>
                    </a:p>
                    <a:p>
                      <a:endParaRPr lang="en-US" sz="1100" dirty="0"/>
                    </a:p>
                    <a:p>
                      <a:r>
                        <a:rPr lang="en-US" sz="1100" dirty="0"/>
                        <a:t>Marks: 4</a:t>
                      </a:r>
                    </a:p>
                    <a:p>
                      <a:endParaRPr lang="en-US" sz="1100" dirty="0"/>
                    </a:p>
                    <a:p>
                      <a:r>
                        <a:rPr lang="en-US" sz="1100" dirty="0"/>
                        <a:t>AO2</a:t>
                      </a:r>
                    </a:p>
                    <a:p>
                      <a:r>
                        <a:rPr lang="en-US" sz="1100" dirty="0"/>
                        <a:t>1b(4)</a:t>
                      </a:r>
                    </a:p>
                    <a:p>
                      <a:endParaRPr lang="en-US" sz="1100" dirty="0"/>
                    </a:p>
                    <a:p>
                      <a:r>
                        <a:rPr lang="en-US" sz="1100" dirty="0"/>
                        <a:t>Guidance: Answer must refer to this array, not a generic description of linear search. “Access first item” is NE for BP1 or BP3. Must refer to this scenario</a:t>
                      </a:r>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2221789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150F6AF4-2C0F-4DC3-A351-90BE09911660}"/>
              </a:ext>
            </a:extLst>
          </p:cNvPr>
          <p:cNvGraphicFramePr>
            <a:graphicFrameLocks noGrp="1"/>
          </p:cNvGraphicFramePr>
          <p:nvPr>
            <p:extLst>
              <p:ext uri="{D42A27DB-BD31-4B8C-83A1-F6EECF244321}">
                <p14:modId xmlns:p14="http://schemas.microsoft.com/office/powerpoint/2010/main" val="4045182072"/>
              </p:ext>
            </p:extLst>
          </p:nvPr>
        </p:nvGraphicFramePr>
        <p:xfrm>
          <a:off x="347932" y="1186382"/>
          <a:ext cx="6911284" cy="2362200"/>
        </p:xfrm>
        <a:graphic>
          <a:graphicData uri="http://schemas.openxmlformats.org/drawingml/2006/table">
            <a:tbl>
              <a:tblPr bandRow="1">
                <a:tableStyleId>{F5AB1C69-6EDB-4FF4-983F-18BD219EF322}</a:tableStyleId>
              </a:tblPr>
              <a:tblGrid>
                <a:gridCol w="6911284">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10. The area of a circle is calculated using the formula Π × r2, where Π is equal to 3.142 and r is the radius.</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Finn has written a program to allow a user to enter the radius of a circle as a whole number, between 1 and 30, and output the area of the circle.</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Identify two variables used in the program.</a:t>
                      </a:r>
                      <a:r>
                        <a:rPr lang="en-GB" sz="1100" b="1" dirty="0">
                          <a:solidFill>
                            <a:schemeClr val="tx1"/>
                          </a:solidFill>
                          <a:ea typeface="Calibri" panose="020F0502020204030204" pitchFamily="34" charset="0"/>
                          <a:cs typeface="Times New Roman" panose="02020603050405020304" pitchFamily="18" charset="0"/>
                        </a:rPr>
                        <a:t>[2]</a:t>
                      </a:r>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100" dirty="0"/>
                        <a:t>Answer:</a:t>
                      </a:r>
                    </a:p>
                    <a:p>
                      <a:r>
                        <a:rPr lang="en-US" sz="1100" dirty="0"/>
                        <a:t>radius</a:t>
                      </a:r>
                    </a:p>
                    <a:p>
                      <a:r>
                        <a:rPr lang="en-US" sz="1100" dirty="0"/>
                        <a:t>area</a:t>
                      </a:r>
                    </a:p>
                    <a:p>
                      <a:endParaRPr lang="en-US" sz="1100" dirty="0"/>
                    </a:p>
                    <a:p>
                      <a:endParaRPr lang="en-US" sz="1100" dirty="0"/>
                    </a:p>
                    <a:p>
                      <a:r>
                        <a:rPr lang="en-US" sz="1100" dirty="0"/>
                        <a:t>Marks: 2</a:t>
                      </a:r>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pic>
        <p:nvPicPr>
          <p:cNvPr id="5" name="Picture 4">
            <a:extLst>
              <a:ext uri="{FF2B5EF4-FFF2-40B4-BE49-F238E27FC236}">
                <a16:creationId xmlns:a16="http://schemas.microsoft.com/office/drawing/2014/main" id="{832661B5-56C1-4DD9-950C-3348FF3DB676}"/>
              </a:ext>
            </a:extLst>
          </p:cNvPr>
          <p:cNvPicPr>
            <a:picLocks noChangeAspect="1"/>
          </p:cNvPicPr>
          <p:nvPr/>
        </p:nvPicPr>
        <p:blipFill>
          <a:blip r:embed="rId2"/>
          <a:stretch>
            <a:fillRect/>
          </a:stretch>
        </p:blipFill>
        <p:spPr>
          <a:xfrm>
            <a:off x="7287970" y="840103"/>
            <a:ext cx="2618030" cy="1602264"/>
          </a:xfrm>
          <a:prstGeom prst="rect">
            <a:avLst/>
          </a:prstGeom>
        </p:spPr>
      </p:pic>
    </p:spTree>
    <p:extLst>
      <p:ext uri="{BB962C8B-B14F-4D97-AF65-F5344CB8AC3E}">
        <p14:creationId xmlns:p14="http://schemas.microsoft.com/office/powerpoint/2010/main" val="3115596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150F6AF4-2C0F-4DC3-A351-90BE09911660}"/>
              </a:ext>
            </a:extLst>
          </p:cNvPr>
          <p:cNvGraphicFramePr>
            <a:graphicFrameLocks noGrp="1"/>
          </p:cNvGraphicFramePr>
          <p:nvPr>
            <p:extLst>
              <p:ext uri="{D42A27DB-BD31-4B8C-83A1-F6EECF244321}">
                <p14:modId xmlns:p14="http://schemas.microsoft.com/office/powerpoint/2010/main" val="630272760"/>
              </p:ext>
            </p:extLst>
          </p:nvPr>
        </p:nvGraphicFramePr>
        <p:xfrm>
          <a:off x="347932" y="1186382"/>
          <a:ext cx="9238890" cy="403860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11. A library gives each book a code made from the first three letters of the book title in upper case, followed by the last two digits of the year the book was published.</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For example, “Poetry from the War”, published in 2012 would be given the code POE12.</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Complete the following pseudocode for a function definition that will take in the book title and year as parameters and return the book code.</a:t>
                      </a:r>
                      <a:r>
                        <a:rPr lang="en-US" sz="1100" b="1" dirty="0">
                          <a:solidFill>
                            <a:schemeClr val="tx1"/>
                          </a:solidFill>
                          <a:ea typeface="Calibri" panose="020F0502020204030204" pitchFamily="34" charset="0"/>
                          <a:cs typeface="Times New Roman" panose="02020603050405020304" pitchFamily="18" charset="0"/>
                        </a:rPr>
                        <a:t> [3]</a:t>
                      </a:r>
                    </a:p>
                  </a:txBody>
                  <a:tcPr anchor="ctr">
                    <a:solidFill>
                      <a:schemeClr val="bg1"/>
                    </a:solidFill>
                  </a:tcPr>
                </a:tc>
                <a:extLst>
                  <a:ext uri="{0D108BD9-81ED-4DB2-BD59-A6C34878D82A}">
                    <a16:rowId xmlns:a16="http://schemas.microsoft.com/office/drawing/2014/main" val="666655507"/>
                  </a:ext>
                </a:extLst>
              </a:tr>
              <a:tr h="337344">
                <a:tc>
                  <a:txBody>
                    <a:bodyPr/>
                    <a:lstStyle/>
                    <a:p>
                      <a:r>
                        <a:rPr lang="en-GB" sz="1100" dirty="0"/>
                        <a:t>Answer: 1 mark per filled gap, max 3</a:t>
                      </a:r>
                    </a:p>
                    <a:p>
                      <a:endParaRPr lang="en-GB" sz="1100" dirty="0"/>
                    </a:p>
                    <a:p>
                      <a:r>
                        <a:rPr lang="en-GB" sz="1100" dirty="0"/>
                        <a:t>01 function </a:t>
                      </a:r>
                      <a:r>
                        <a:rPr lang="en-GB" sz="1100" dirty="0" err="1"/>
                        <a:t>librarycode</a:t>
                      </a:r>
                      <a:r>
                        <a:rPr lang="en-GB" sz="1100" dirty="0"/>
                        <a:t>(title, year)</a:t>
                      </a:r>
                    </a:p>
                    <a:p>
                      <a:r>
                        <a:rPr lang="en-GB" sz="1100" dirty="0"/>
                        <a:t>02    </a:t>
                      </a:r>
                      <a:r>
                        <a:rPr lang="en-GB" sz="1100" dirty="0" err="1"/>
                        <a:t>parta</a:t>
                      </a:r>
                      <a:r>
                        <a:rPr lang="en-GB" sz="1100" dirty="0"/>
                        <a:t> = </a:t>
                      </a:r>
                      <a:r>
                        <a:rPr lang="en-GB" sz="1100" dirty="0" err="1"/>
                        <a:t>title.substring</a:t>
                      </a:r>
                      <a:r>
                        <a:rPr lang="en-GB" sz="1100" dirty="0"/>
                        <a:t>(0, 3)</a:t>
                      </a:r>
                    </a:p>
                    <a:p>
                      <a:r>
                        <a:rPr lang="en-GB" sz="1100" dirty="0"/>
                        <a:t>03    </a:t>
                      </a:r>
                      <a:r>
                        <a:rPr lang="en-GB" sz="1100" dirty="0" err="1"/>
                        <a:t>partb</a:t>
                      </a:r>
                      <a:r>
                        <a:rPr lang="en-GB" sz="1100" dirty="0"/>
                        <a:t> = </a:t>
                      </a:r>
                      <a:r>
                        <a:rPr lang="en-GB" sz="1100" dirty="0" err="1"/>
                        <a:t>year.substring</a:t>
                      </a:r>
                      <a:r>
                        <a:rPr lang="en-GB" sz="1100" dirty="0"/>
                        <a:t>(2, 2)</a:t>
                      </a:r>
                    </a:p>
                    <a:p>
                      <a:r>
                        <a:rPr lang="en-GB" sz="1100" dirty="0"/>
                        <a:t>04    return </a:t>
                      </a:r>
                      <a:r>
                        <a:rPr lang="en-GB" sz="1100" dirty="0" err="1"/>
                        <a:t>parta.upper</a:t>
                      </a:r>
                      <a:r>
                        <a:rPr lang="en-GB" sz="1100" dirty="0"/>
                        <a:t> + </a:t>
                      </a:r>
                      <a:r>
                        <a:rPr lang="en-GB" sz="1100" dirty="0" err="1"/>
                        <a:t>partb</a:t>
                      </a:r>
                      <a:endParaRPr lang="en-GB" sz="1100" dirty="0"/>
                    </a:p>
                    <a:p>
                      <a:r>
                        <a:rPr lang="en-GB" sz="1100" dirty="0"/>
                        <a:t>05 </a:t>
                      </a:r>
                      <a:r>
                        <a:rPr lang="en-GB" sz="1100" dirty="0" err="1"/>
                        <a:t>endfunction</a:t>
                      </a:r>
                      <a:endParaRPr lang="en-GB" sz="1100" dirty="0"/>
                    </a:p>
                    <a:p>
                      <a:endParaRPr lang="en-GB" sz="1100" dirty="0"/>
                    </a:p>
                    <a:p>
                      <a:endParaRPr lang="en-GB" sz="1100" dirty="0"/>
                    </a:p>
                    <a:p>
                      <a:r>
                        <a:rPr lang="en-GB" sz="1100" dirty="0"/>
                        <a:t>Marks: 3</a:t>
                      </a:r>
                    </a:p>
                    <a:p>
                      <a:endParaRPr lang="en-GB" sz="1100" dirty="0"/>
                    </a:p>
                    <a:p>
                      <a:r>
                        <a:rPr lang="en-GB" sz="1100" dirty="0"/>
                        <a:t>Guidance: </a:t>
                      </a:r>
                      <a:r>
                        <a:rPr lang="en-GB" sz="1100" dirty="0" err="1"/>
                        <a:t>i</a:t>
                      </a:r>
                      <a:r>
                        <a:rPr lang="en-GB" sz="1100" dirty="0"/>
                        <a:t>)Ignore capitalisation.</a:t>
                      </a:r>
                    </a:p>
                    <a:p>
                      <a:endParaRPr lang="en-GB" sz="1100" dirty="0"/>
                    </a:p>
                    <a:p>
                      <a:r>
                        <a:rPr lang="en-GB" sz="1100" dirty="0"/>
                        <a:t>Allow </a:t>
                      </a:r>
                      <a:r>
                        <a:rPr lang="en-GB" sz="1100" dirty="0" err="1"/>
                        <a:t>librarycode</a:t>
                      </a:r>
                      <a:r>
                        <a:rPr lang="en-GB" sz="1100" dirty="0"/>
                        <a:t> = for 3rd mark – this is an equivalent in some languages for returning a value (</a:t>
                      </a:r>
                      <a:r>
                        <a:rPr lang="en-GB" sz="1100" dirty="0" err="1"/>
                        <a:t>eg.</a:t>
                      </a:r>
                      <a:r>
                        <a:rPr lang="en-GB" sz="1100" dirty="0"/>
                        <a:t> Visual Basic).</a:t>
                      </a:r>
                    </a:p>
                  </a:txBody>
                  <a:tcPr anchor="ctr">
                    <a:solidFill>
                      <a:schemeClr val="bg2"/>
                    </a:solidFill>
                  </a:tcPr>
                </a:tc>
                <a:extLst>
                  <a:ext uri="{0D108BD9-81ED-4DB2-BD59-A6C34878D82A}">
                    <a16:rowId xmlns:a16="http://schemas.microsoft.com/office/drawing/2014/main" val="2074797646"/>
                  </a:ext>
                </a:extLst>
              </a:tr>
            </a:tbl>
          </a:graphicData>
        </a:graphic>
      </p:graphicFrame>
      <p:pic>
        <p:nvPicPr>
          <p:cNvPr id="5" name="Picture 4">
            <a:extLst>
              <a:ext uri="{FF2B5EF4-FFF2-40B4-BE49-F238E27FC236}">
                <a16:creationId xmlns:a16="http://schemas.microsoft.com/office/drawing/2014/main" id="{766949E6-5050-4DA9-A61B-C16E0CC6EC4C}"/>
              </a:ext>
            </a:extLst>
          </p:cNvPr>
          <p:cNvPicPr>
            <a:picLocks noChangeAspect="1"/>
          </p:cNvPicPr>
          <p:nvPr/>
        </p:nvPicPr>
        <p:blipFill>
          <a:blip r:embed="rId2"/>
          <a:stretch>
            <a:fillRect/>
          </a:stretch>
        </p:blipFill>
        <p:spPr>
          <a:xfrm>
            <a:off x="5551327" y="1551219"/>
            <a:ext cx="4137451" cy="884071"/>
          </a:xfrm>
          <a:prstGeom prst="rect">
            <a:avLst/>
          </a:prstGeom>
        </p:spPr>
      </p:pic>
    </p:spTree>
    <p:extLst>
      <p:ext uri="{BB962C8B-B14F-4D97-AF65-F5344CB8AC3E}">
        <p14:creationId xmlns:p14="http://schemas.microsoft.com/office/powerpoint/2010/main" val="2485892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150F6AF4-2C0F-4DC3-A351-90BE09911660}"/>
              </a:ext>
            </a:extLst>
          </p:cNvPr>
          <p:cNvGraphicFramePr>
            <a:graphicFrameLocks noGrp="1"/>
          </p:cNvGraphicFramePr>
          <p:nvPr>
            <p:extLst>
              <p:ext uri="{D42A27DB-BD31-4B8C-83A1-F6EECF244321}">
                <p14:modId xmlns:p14="http://schemas.microsoft.com/office/powerpoint/2010/main" val="868562403"/>
              </p:ext>
            </p:extLst>
          </p:nvPr>
        </p:nvGraphicFramePr>
        <p:xfrm>
          <a:off x="347932" y="1186382"/>
          <a:ext cx="9238890" cy="504444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12. Victoria is writing a program using a high level language to display the meaning of computer science acronyms that are entered. The code for her first attempt at this program is shown below.</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 	01	a = input(“Enter an acronym”)</a:t>
                      </a: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 	02	if a == “LAN” then</a:t>
                      </a: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 	03	 	print(“Local Area Network”)</a:t>
                      </a: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 	04	elseif a == “WAN” then</a:t>
                      </a: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 	05	 	print(“Wide Area Network”)</a:t>
                      </a: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 	06	……………………………………………………………………………………………</a:t>
                      </a: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 	07	……………………………………………………………………………………………</a:t>
                      </a: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 	08	endif</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Complete the code above to print out an “unknown” message if any other acronym is entered by the user.	</a:t>
                      </a:r>
                      <a:r>
                        <a:rPr lang="en-US" sz="1100" b="1" dirty="0">
                          <a:solidFill>
                            <a:schemeClr val="tx1"/>
                          </a:solidFill>
                          <a:ea typeface="Calibri" panose="020F0502020204030204" pitchFamily="34" charset="0"/>
                          <a:cs typeface="Times New Roman" panose="02020603050405020304" pitchFamily="18" charset="0"/>
                        </a:rPr>
                        <a:t>[2]</a:t>
                      </a:r>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100" dirty="0"/>
                        <a:t>Answer: 1 mark per bullet, max 2.</a:t>
                      </a:r>
                    </a:p>
                    <a:p>
                      <a:r>
                        <a:rPr lang="en-US" sz="1100" dirty="0"/>
                        <a:t>else</a:t>
                      </a:r>
                    </a:p>
                    <a:p>
                      <a:r>
                        <a:rPr lang="en-US" sz="1100" dirty="0"/>
                        <a:t>print (“unknown”)</a:t>
                      </a:r>
                    </a:p>
                    <a:p>
                      <a:endParaRPr lang="en-US" sz="1100" dirty="0"/>
                    </a:p>
                    <a:p>
                      <a:endParaRPr lang="en-US" sz="1100" dirty="0"/>
                    </a:p>
                    <a:p>
                      <a:r>
                        <a:rPr lang="en-US" sz="1100" dirty="0"/>
                        <a:t>Marks: 2</a:t>
                      </a:r>
                    </a:p>
                    <a:p>
                      <a:endParaRPr lang="en-US" sz="1100" dirty="0"/>
                    </a:p>
                    <a:p>
                      <a:r>
                        <a:rPr lang="en-US" sz="1100" dirty="0"/>
                        <a:t>Guidance: Accept logically correct equivalents for else (e.g. elseif a!=“LAN“ and/or a !=“WAN“). Do not allow elseif on its own</a:t>
                      </a:r>
                    </a:p>
                    <a:p>
                      <a:endParaRPr lang="en-US" sz="1100" dirty="0"/>
                    </a:p>
                    <a:p>
                      <a:r>
                        <a:rPr lang="en-US" sz="1100" dirty="0"/>
                        <a:t>Accept other keywords for print (e.g. “output”) as long as the intention is clear.</a:t>
                      </a:r>
                    </a:p>
                    <a:p>
                      <a:endParaRPr lang="en-US" sz="1100" dirty="0"/>
                    </a:p>
                    <a:p>
                      <a:r>
                        <a:rPr lang="en-US" sz="1100" dirty="0"/>
                        <a:t>Accept other messages as equivalent to “</a:t>
                      </a:r>
                      <a:r>
                        <a:rPr lang="en-US" sz="1100" dirty="0" err="1"/>
                        <a:t>uknown</a:t>
                      </a:r>
                      <a:r>
                        <a:rPr lang="en-US" sz="1100" dirty="0"/>
                        <a:t>” (e.g. “not known” / “error”))</a:t>
                      </a:r>
                    </a:p>
                    <a:p>
                      <a:endParaRPr lang="en-US" sz="1100" dirty="0"/>
                    </a:p>
                    <a:p>
                      <a:r>
                        <a:rPr lang="en-US" sz="1100" dirty="0"/>
                        <a:t>Message to be printed must be in quotes.</a:t>
                      </a:r>
                    </a:p>
                    <a:p>
                      <a:endParaRPr lang="en-US" sz="1100" dirty="0"/>
                    </a:p>
                    <a:p>
                      <a:r>
                        <a:rPr lang="en-US" sz="1100" dirty="0"/>
                        <a:t>Allow “else then”.</a:t>
                      </a:r>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1221952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98385365-FDDC-4955-8BB2-EB6319158BFC}"/>
              </a:ext>
            </a:extLst>
          </p:cNvPr>
          <p:cNvGraphicFramePr>
            <a:graphicFrameLocks noGrp="1"/>
          </p:cNvGraphicFramePr>
          <p:nvPr>
            <p:extLst>
              <p:ext uri="{D42A27DB-BD31-4B8C-83A1-F6EECF244321}">
                <p14:modId xmlns:p14="http://schemas.microsoft.com/office/powerpoint/2010/main" val="2778795317"/>
              </p:ext>
            </p:extLst>
          </p:nvPr>
        </p:nvGraphicFramePr>
        <p:xfrm>
          <a:off x="347932" y="1186382"/>
          <a:ext cx="9238890" cy="303276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8998">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13. Heath is researching how long, to the nearest minute, each student in his class spends playing computer games in one week (Monday to Friday). He is storing the data in a 2D array.</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Fig. 2 shows part of the array, with 4 students.</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For example, student 1, on Monday (day 0), played 30 minutes of computer games.</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Identify a data type that could be used to store the number of minutes in this array. [1]</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State why this data type is the most appropriate. [1]</a:t>
                      </a:r>
                    </a:p>
                  </a:txBody>
                  <a:tcPr anchor="ctr">
                    <a:solidFill>
                      <a:schemeClr val="bg1"/>
                    </a:solidFill>
                  </a:tcPr>
                </a:tc>
                <a:extLst>
                  <a:ext uri="{0D108BD9-81ED-4DB2-BD59-A6C34878D82A}">
                    <a16:rowId xmlns:a16="http://schemas.microsoft.com/office/drawing/2014/main" val="666655507"/>
                  </a:ext>
                </a:extLst>
              </a:tr>
              <a:tr h="338998">
                <a:tc>
                  <a:txBody>
                    <a:bodyPr/>
                    <a:lstStyle/>
                    <a:p>
                      <a:r>
                        <a:rPr lang="en-US" sz="1100" dirty="0"/>
                        <a:t>Answer: </a:t>
                      </a:r>
                      <a:r>
                        <a:rPr lang="en-US" sz="1100" dirty="0" err="1"/>
                        <a:t>i</a:t>
                      </a:r>
                      <a:r>
                        <a:rPr lang="en-US" sz="1100" dirty="0"/>
                        <a:t>) Integer</a:t>
                      </a:r>
                    </a:p>
                    <a:p>
                      <a:r>
                        <a:rPr lang="en-US" sz="1100" dirty="0"/>
                        <a:t>ii) It is a whole number / no decimals / to the nearest minute.</a:t>
                      </a:r>
                    </a:p>
                    <a:p>
                      <a:endParaRPr lang="en-US" sz="1100" dirty="0"/>
                    </a:p>
                    <a:p>
                      <a:r>
                        <a:rPr lang="en-US" sz="1100" dirty="0"/>
                        <a:t>Marks: </a:t>
                      </a:r>
                      <a:r>
                        <a:rPr lang="en-US" sz="1100" dirty="0" err="1"/>
                        <a:t>i</a:t>
                      </a:r>
                      <a:r>
                        <a:rPr lang="en-US" sz="1100" dirty="0"/>
                        <a:t>) 1</a:t>
                      </a:r>
                    </a:p>
                    <a:p>
                      <a:r>
                        <a:rPr lang="en-US" sz="1100" dirty="0"/>
                        <a:t>ii) 1</a:t>
                      </a:r>
                    </a:p>
                    <a:p>
                      <a:endParaRPr lang="en-US" sz="1100" dirty="0"/>
                    </a:p>
                    <a:p>
                      <a:r>
                        <a:rPr lang="en-US" sz="1100" dirty="0"/>
                        <a:t>Guidance: </a:t>
                      </a:r>
                      <a:r>
                        <a:rPr lang="en-US" sz="1100" dirty="0" err="1"/>
                        <a:t>i</a:t>
                      </a:r>
                      <a:r>
                        <a:rPr lang="en-US" sz="1100" dirty="0"/>
                        <a:t>) Any data type that stores a whole number </a:t>
                      </a:r>
                      <a:r>
                        <a:rPr lang="en-US" sz="1100" dirty="0" err="1"/>
                        <a:t>onl</a:t>
                      </a:r>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pic>
        <p:nvPicPr>
          <p:cNvPr id="5" name="Picture 4">
            <a:extLst>
              <a:ext uri="{FF2B5EF4-FFF2-40B4-BE49-F238E27FC236}">
                <a16:creationId xmlns:a16="http://schemas.microsoft.com/office/drawing/2014/main" id="{08BFD6B5-0271-4553-A118-887122D4CFF5}"/>
              </a:ext>
            </a:extLst>
          </p:cNvPr>
          <p:cNvPicPr>
            <a:picLocks noChangeAspect="1"/>
          </p:cNvPicPr>
          <p:nvPr/>
        </p:nvPicPr>
        <p:blipFill>
          <a:blip r:embed="rId2"/>
          <a:stretch>
            <a:fillRect/>
          </a:stretch>
        </p:blipFill>
        <p:spPr>
          <a:xfrm>
            <a:off x="5709968" y="1579012"/>
            <a:ext cx="3848100" cy="1162050"/>
          </a:xfrm>
          <a:prstGeom prst="rect">
            <a:avLst/>
          </a:prstGeom>
        </p:spPr>
      </p:pic>
    </p:spTree>
    <p:extLst>
      <p:ext uri="{BB962C8B-B14F-4D97-AF65-F5344CB8AC3E}">
        <p14:creationId xmlns:p14="http://schemas.microsoft.com/office/powerpoint/2010/main" val="992525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98385365-FDDC-4955-8BB2-EB6319158BFC}"/>
              </a:ext>
            </a:extLst>
          </p:cNvPr>
          <p:cNvGraphicFramePr>
            <a:graphicFrameLocks noGrp="1"/>
          </p:cNvGraphicFramePr>
          <p:nvPr>
            <p:extLst>
              <p:ext uri="{D42A27DB-BD31-4B8C-83A1-F6EECF244321}">
                <p14:modId xmlns:p14="http://schemas.microsoft.com/office/powerpoint/2010/main" val="1834298412"/>
              </p:ext>
            </p:extLst>
          </p:nvPr>
        </p:nvGraphicFramePr>
        <p:xfrm>
          <a:off x="347932" y="1186382"/>
          <a:ext cx="9238890" cy="336804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8998">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14. When customers pay using a card such as the one below, shops use computer systems to process the payment.</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Tick one box in each row, to show which of the data types given is the most appropriate data type for each of the following data items. </a:t>
                      </a:r>
                      <a:r>
                        <a:rPr lang="en-US" sz="1100" b="1" dirty="0">
                          <a:solidFill>
                            <a:schemeClr val="tx1"/>
                          </a:solidFill>
                          <a:ea typeface="Calibri" panose="020F0502020204030204" pitchFamily="34" charset="0"/>
                          <a:cs typeface="Times New Roman" panose="02020603050405020304" pitchFamily="18" charset="0"/>
                        </a:rPr>
                        <a:t>[3]</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8998">
                <a:tc>
                  <a:txBody>
                    <a:bodyPr/>
                    <a:lstStyle/>
                    <a:p>
                      <a:r>
                        <a:rPr lang="en-US" sz="1100" dirty="0"/>
                        <a:t>Answer:</a:t>
                      </a:r>
                    </a:p>
                    <a:p>
                      <a:endParaRPr lang="en-US" sz="1100" dirty="0"/>
                    </a:p>
                    <a:p>
                      <a:endParaRPr lang="en-US" sz="1100" dirty="0"/>
                    </a:p>
                    <a:p>
                      <a:endParaRPr lang="en-US" sz="1100" dirty="0"/>
                    </a:p>
                    <a:p>
                      <a:r>
                        <a:rPr lang="en-US" sz="1100" dirty="0"/>
                        <a:t>Marks: 3</a:t>
                      </a:r>
                    </a:p>
                    <a:p>
                      <a:endParaRPr lang="en-US" sz="1100" dirty="0"/>
                    </a:p>
                    <a:p>
                      <a:r>
                        <a:rPr lang="en-US" sz="1100" dirty="0"/>
                        <a:t>Guidance: 1 mark per row</a:t>
                      </a:r>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pic>
        <p:nvPicPr>
          <p:cNvPr id="5" name="Picture 4">
            <a:extLst>
              <a:ext uri="{FF2B5EF4-FFF2-40B4-BE49-F238E27FC236}">
                <a16:creationId xmlns:a16="http://schemas.microsoft.com/office/drawing/2014/main" id="{A019EC82-81C9-4194-A81A-070934BCCCC5}"/>
              </a:ext>
            </a:extLst>
          </p:cNvPr>
          <p:cNvPicPr>
            <a:picLocks noChangeAspect="1"/>
          </p:cNvPicPr>
          <p:nvPr/>
        </p:nvPicPr>
        <p:blipFill>
          <a:blip r:embed="rId2"/>
          <a:stretch>
            <a:fillRect/>
          </a:stretch>
        </p:blipFill>
        <p:spPr>
          <a:xfrm>
            <a:off x="7231224" y="857380"/>
            <a:ext cx="1382897" cy="841763"/>
          </a:xfrm>
          <a:prstGeom prst="rect">
            <a:avLst/>
          </a:prstGeom>
        </p:spPr>
      </p:pic>
      <p:pic>
        <p:nvPicPr>
          <p:cNvPr id="7" name="Picture 6">
            <a:extLst>
              <a:ext uri="{FF2B5EF4-FFF2-40B4-BE49-F238E27FC236}">
                <a16:creationId xmlns:a16="http://schemas.microsoft.com/office/drawing/2014/main" id="{2FC9D0E6-F291-4342-97C0-55C2E3EEF852}"/>
              </a:ext>
            </a:extLst>
          </p:cNvPr>
          <p:cNvPicPr>
            <a:picLocks noChangeAspect="1"/>
          </p:cNvPicPr>
          <p:nvPr/>
        </p:nvPicPr>
        <p:blipFill>
          <a:blip r:embed="rId3"/>
          <a:stretch>
            <a:fillRect/>
          </a:stretch>
        </p:blipFill>
        <p:spPr>
          <a:xfrm>
            <a:off x="347932" y="2128286"/>
            <a:ext cx="8020050" cy="1095375"/>
          </a:xfrm>
          <a:prstGeom prst="rect">
            <a:avLst/>
          </a:prstGeom>
        </p:spPr>
      </p:pic>
      <p:pic>
        <p:nvPicPr>
          <p:cNvPr id="9" name="Picture 8">
            <a:extLst>
              <a:ext uri="{FF2B5EF4-FFF2-40B4-BE49-F238E27FC236}">
                <a16:creationId xmlns:a16="http://schemas.microsoft.com/office/drawing/2014/main" id="{192E11A5-230A-48D8-BEFF-228BAF21C2B8}"/>
              </a:ext>
            </a:extLst>
          </p:cNvPr>
          <p:cNvPicPr>
            <a:picLocks noChangeAspect="1"/>
          </p:cNvPicPr>
          <p:nvPr/>
        </p:nvPicPr>
        <p:blipFill>
          <a:blip r:embed="rId4"/>
          <a:stretch>
            <a:fillRect/>
          </a:stretch>
        </p:blipFill>
        <p:spPr>
          <a:xfrm>
            <a:off x="3593549" y="3308016"/>
            <a:ext cx="2924175" cy="1162050"/>
          </a:xfrm>
          <a:prstGeom prst="rect">
            <a:avLst/>
          </a:prstGeom>
        </p:spPr>
      </p:pic>
    </p:spTree>
    <p:extLst>
      <p:ext uri="{BB962C8B-B14F-4D97-AF65-F5344CB8AC3E}">
        <p14:creationId xmlns:p14="http://schemas.microsoft.com/office/powerpoint/2010/main" val="84032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98385365-FDDC-4955-8BB2-EB6319158BFC}"/>
              </a:ext>
            </a:extLst>
          </p:cNvPr>
          <p:cNvGraphicFramePr>
            <a:graphicFrameLocks noGrp="1"/>
          </p:cNvGraphicFramePr>
          <p:nvPr>
            <p:extLst>
              <p:ext uri="{D42A27DB-BD31-4B8C-83A1-F6EECF244321}">
                <p14:modId xmlns:p14="http://schemas.microsoft.com/office/powerpoint/2010/main" val="885522143"/>
              </p:ext>
            </p:extLst>
          </p:nvPr>
        </p:nvGraphicFramePr>
        <p:xfrm>
          <a:off x="347932" y="1186382"/>
          <a:ext cx="9238890" cy="4876800"/>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2355725841"/>
                    </a:ext>
                  </a:extLst>
                </a:gridCol>
              </a:tblGrid>
              <a:tr h="338998">
                <a:tc gridSpan="2">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15. OCR Land is a theme park aimed at children and adults. Entrance tickets are sold online. An adult ticket to OCR Land costs £19.99, with a child ticket costing £8.99. A booking fee of £2.50 is added to all orders.</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A function, </a:t>
                      </a:r>
                      <a:r>
                        <a:rPr lang="en-US" sz="1100" dirty="0" err="1">
                          <a:solidFill>
                            <a:schemeClr val="tx1"/>
                          </a:solidFill>
                          <a:ea typeface="Calibri" panose="020F0502020204030204" pitchFamily="34" charset="0"/>
                          <a:cs typeface="Times New Roman" panose="02020603050405020304" pitchFamily="18" charset="0"/>
                        </a:rPr>
                        <a:t>ticketprice</a:t>
                      </a:r>
                      <a:r>
                        <a:rPr lang="en-US" sz="1100" dirty="0">
                          <a:solidFill>
                            <a:schemeClr val="tx1"/>
                          </a:solidFill>
                          <a:ea typeface="Calibri" panose="020F0502020204030204" pitchFamily="34" charset="0"/>
                          <a:cs typeface="Times New Roman" panose="02020603050405020304" pitchFamily="18" charset="0"/>
                        </a:rPr>
                        <a:t>(), takes the number of adult tickets and the number of child tickets as parameters. It calculates and returns the total price to be paid.</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Use pseudocode to create an algorithm for the function </a:t>
                      </a:r>
                      <a:r>
                        <a:rPr lang="en-US" sz="1100" dirty="0" err="1">
                          <a:solidFill>
                            <a:schemeClr val="tx1"/>
                          </a:solidFill>
                          <a:ea typeface="Calibri" panose="020F0502020204030204" pitchFamily="34" charset="0"/>
                          <a:cs typeface="Times New Roman" panose="02020603050405020304" pitchFamily="18" charset="0"/>
                        </a:rPr>
                        <a:t>ticketprice</a:t>
                      </a:r>
                      <a:r>
                        <a:rPr lang="en-US" sz="1100" dirty="0">
                          <a:solidFill>
                            <a:schemeClr val="tx1"/>
                          </a:solidFill>
                          <a:ea typeface="Calibri" panose="020F0502020204030204" pitchFamily="34" charset="0"/>
                          <a:cs typeface="Times New Roman" panose="02020603050405020304" pitchFamily="18" charset="0"/>
                        </a:rPr>
                        <a:t>(). </a:t>
                      </a:r>
                      <a:r>
                        <a:rPr lang="en-US" sz="1100" b="1" dirty="0">
                          <a:solidFill>
                            <a:schemeClr val="tx1"/>
                          </a:solidFill>
                          <a:ea typeface="Calibri" panose="020F0502020204030204" pitchFamily="34" charset="0"/>
                          <a:cs typeface="Times New Roman" panose="02020603050405020304" pitchFamily="18" charset="0"/>
                        </a:rPr>
                        <a:t>[6]</a:t>
                      </a:r>
                    </a:p>
                  </a:txBody>
                  <a:tcPr anchor="ctr">
                    <a:solidFill>
                      <a:schemeClr val="bg1"/>
                    </a:solidFill>
                  </a:tcPr>
                </a:tc>
                <a:tc hMerge="1">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8998">
                <a:tc>
                  <a:txBody>
                    <a:bodyPr/>
                    <a:lstStyle/>
                    <a:p>
                      <a:r>
                        <a:rPr lang="en-US" sz="1100" dirty="0"/>
                        <a:t>Answer: </a:t>
                      </a:r>
                      <a:r>
                        <a:rPr lang="en-US" sz="1100" dirty="0" err="1"/>
                        <a:t>i</a:t>
                      </a:r>
                      <a:r>
                        <a:rPr lang="en-US" sz="1100" dirty="0"/>
                        <a:t>)1 mark per bullet to max 6</a:t>
                      </a:r>
                    </a:p>
                    <a:p>
                      <a:r>
                        <a:rPr lang="en-US" sz="1100" dirty="0"/>
                        <a:t>Function </a:t>
                      </a:r>
                      <a:r>
                        <a:rPr lang="en-US" sz="1100" dirty="0" err="1"/>
                        <a:t>ticketprice</a:t>
                      </a:r>
                      <a:r>
                        <a:rPr lang="en-US" sz="1100" dirty="0"/>
                        <a:t>() defined</a:t>
                      </a:r>
                    </a:p>
                    <a:p>
                      <a:r>
                        <a:rPr lang="en-US" sz="1100" dirty="0"/>
                        <a:t>… that accepts two parameters and has no other inputs</a:t>
                      </a:r>
                    </a:p>
                    <a:p>
                      <a:r>
                        <a:rPr lang="en-US" sz="1100" dirty="0"/>
                        <a:t>Works out total ticket price for adult (</a:t>
                      </a:r>
                      <a:r>
                        <a:rPr lang="en-US" sz="1100" dirty="0" err="1"/>
                        <a:t>eg</a:t>
                      </a:r>
                      <a:r>
                        <a:rPr lang="en-US" sz="1100" dirty="0"/>
                        <a:t> adult * 19.99)</a:t>
                      </a:r>
                    </a:p>
                    <a:p>
                      <a:r>
                        <a:rPr lang="en-US" sz="1100" dirty="0"/>
                        <a:t>Works out total ticket price for children (</a:t>
                      </a:r>
                      <a:r>
                        <a:rPr lang="en-US" sz="1100" dirty="0" err="1"/>
                        <a:t>eg</a:t>
                      </a:r>
                      <a:r>
                        <a:rPr lang="en-US" sz="1100" dirty="0"/>
                        <a:t> child * 8.99)</a:t>
                      </a:r>
                    </a:p>
                    <a:p>
                      <a:r>
                        <a:rPr lang="en-US" sz="1100" dirty="0"/>
                        <a:t>Adds on correct booking fee</a:t>
                      </a:r>
                    </a:p>
                    <a:p>
                      <a:r>
                        <a:rPr lang="en-US" sz="1100" dirty="0"/>
                        <a:t>Returns the calculated value.</a:t>
                      </a:r>
                    </a:p>
                    <a:p>
                      <a:endParaRPr lang="en-US" sz="1100" dirty="0"/>
                    </a:p>
                    <a:p>
                      <a:r>
                        <a:rPr lang="en-US" sz="1100" dirty="0"/>
                        <a:t>Marks:  6</a:t>
                      </a:r>
                    </a:p>
                    <a:p>
                      <a:r>
                        <a:rPr lang="en-US" sz="1100" dirty="0"/>
                        <a:t>AO3 2b (6)</a:t>
                      </a:r>
                    </a:p>
                    <a:p>
                      <a:endParaRPr lang="en-US" sz="1100" dirty="0"/>
                    </a:p>
                  </a:txBody>
                  <a:tcPr>
                    <a:solidFill>
                      <a:schemeClr val="bg2"/>
                    </a:solidFill>
                  </a:tcPr>
                </a:tc>
                <a:tc>
                  <a:txBody>
                    <a:bodyPr/>
                    <a:lstStyle/>
                    <a:p>
                      <a:r>
                        <a:rPr lang="en-US" sz="1100" dirty="0"/>
                        <a:t>Guidance: </a:t>
                      </a:r>
                      <a:r>
                        <a:rPr lang="en-US" sz="1100" dirty="0" err="1"/>
                        <a:t>i</a:t>
                      </a:r>
                      <a:r>
                        <a:rPr lang="en-US" sz="1100" dirty="0"/>
                        <a:t>)Bullet points 3, 4, 5 can be awarded even if no mention of a function / parameters (for example, if candidate has inputted the number of tickets needed.</a:t>
                      </a:r>
                    </a:p>
                    <a:p>
                      <a:endParaRPr lang="en-US" sz="1100" dirty="0"/>
                    </a:p>
                    <a:p>
                      <a:r>
                        <a:rPr lang="en-US" sz="1100" dirty="0"/>
                        <a:t>Do not award return value if no attempt at a function. Return mark can be given if a good attempt made at calculating the total, even if this is incorrect.</a:t>
                      </a:r>
                    </a:p>
                    <a:p>
                      <a:endParaRPr lang="en-US" sz="1100" dirty="0"/>
                    </a:p>
                    <a:p>
                      <a:r>
                        <a:rPr lang="en-US" sz="1100" dirty="0"/>
                        <a:t>Allow 2.50 booking fee to be per order or per ticket</a:t>
                      </a:r>
                    </a:p>
                    <a:p>
                      <a:endParaRPr lang="en-US" sz="1100" dirty="0"/>
                    </a:p>
                    <a:p>
                      <a:r>
                        <a:rPr lang="en-US" sz="1100" dirty="0"/>
                        <a:t>Ticket prices must be stored appropriately if needed.</a:t>
                      </a:r>
                    </a:p>
                    <a:p>
                      <a:endParaRPr lang="en-US" sz="1100" dirty="0"/>
                    </a:p>
                    <a:p>
                      <a:r>
                        <a:rPr lang="en-US" sz="1100" dirty="0"/>
                        <a:t>example algorithm</a:t>
                      </a:r>
                    </a:p>
                    <a:p>
                      <a:endParaRPr lang="en-US" sz="1100" dirty="0"/>
                    </a:p>
                    <a:p>
                      <a:r>
                        <a:rPr lang="en-US" sz="1100" dirty="0"/>
                        <a:t>function </a:t>
                      </a:r>
                      <a:r>
                        <a:rPr lang="en-US" sz="1100" dirty="0" err="1"/>
                        <a:t>ticketprice</a:t>
                      </a:r>
                      <a:r>
                        <a:rPr lang="en-US" sz="1100" dirty="0"/>
                        <a:t>(</a:t>
                      </a:r>
                      <a:r>
                        <a:rPr lang="en-US" sz="1100" dirty="0" err="1"/>
                        <a:t>numadult</a:t>
                      </a:r>
                      <a:r>
                        <a:rPr lang="en-US" sz="1100" dirty="0"/>
                        <a:t>, </a:t>
                      </a:r>
                      <a:r>
                        <a:rPr lang="en-US" sz="1100" dirty="0" err="1"/>
                        <a:t>numchild</a:t>
                      </a:r>
                      <a:r>
                        <a:rPr lang="en-US" sz="1100" dirty="0"/>
                        <a:t>)</a:t>
                      </a:r>
                    </a:p>
                    <a:p>
                      <a:r>
                        <a:rPr lang="en-US" sz="1100" dirty="0"/>
                        <a:t>   price = (</a:t>
                      </a:r>
                      <a:r>
                        <a:rPr lang="en-US" sz="1100" dirty="0" err="1"/>
                        <a:t>numadult</a:t>
                      </a:r>
                      <a:r>
                        <a:rPr lang="en-US" sz="1100" dirty="0"/>
                        <a:t> * 19.99) + (</a:t>
                      </a:r>
                      <a:r>
                        <a:rPr lang="en-US" sz="1100" dirty="0" err="1"/>
                        <a:t>numchild</a:t>
                      </a:r>
                      <a:r>
                        <a:rPr lang="en-US" sz="1100" dirty="0"/>
                        <a:t> * 8.99) + 2.50</a:t>
                      </a:r>
                    </a:p>
                    <a:p>
                      <a:r>
                        <a:rPr lang="en-US" sz="1100" dirty="0"/>
                        <a:t>   return price</a:t>
                      </a:r>
                    </a:p>
                    <a:p>
                      <a:r>
                        <a:rPr lang="en-US" sz="1100" dirty="0"/>
                        <a:t>end function</a:t>
                      </a:r>
                    </a:p>
                    <a:p>
                      <a:endParaRPr lang="en-US" sz="1100" dirty="0"/>
                    </a:p>
                    <a:p>
                      <a:r>
                        <a:rPr lang="en-US" sz="1100" dirty="0"/>
                        <a:t>Allow alternatives in high level languages (e.g. def in Python).</a:t>
                      </a:r>
                    </a:p>
                    <a:p>
                      <a:endParaRPr lang="en-US" sz="1100" dirty="0"/>
                    </a:p>
                    <a:p>
                      <a:r>
                        <a:rPr lang="en-US" sz="1100" dirty="0"/>
                        <a:t>Allow return as assigning the value to the name of the function (VB syntax)</a:t>
                      </a:r>
                      <a:endParaRPr lang="en-GB" sz="1100" dirty="0"/>
                    </a:p>
                    <a:p>
                      <a:endParaRPr lang="en-US" sz="1100" dirty="0"/>
                    </a:p>
                  </a:txBody>
                  <a:tcP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3277608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60FCAA3E-793B-484C-AAE6-77A3D1F87510}"/>
              </a:ext>
            </a:extLst>
          </p:cNvPr>
          <p:cNvGraphicFramePr>
            <a:graphicFrameLocks noGrp="1"/>
          </p:cNvGraphicFramePr>
          <p:nvPr>
            <p:extLst>
              <p:ext uri="{D42A27DB-BD31-4B8C-83A1-F6EECF244321}">
                <p14:modId xmlns:p14="http://schemas.microsoft.com/office/powerpoint/2010/main" val="1819591943"/>
              </p:ext>
            </p:extLst>
          </p:nvPr>
        </p:nvGraphicFramePr>
        <p:xfrm>
          <a:off x="347932" y="1270000"/>
          <a:ext cx="9238890" cy="5547360"/>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3183693491"/>
                    </a:ext>
                  </a:extLst>
                </a:gridCol>
              </a:tblGrid>
              <a:tr h="337344">
                <a:tc gridSpan="2">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16. The following names of students are stored in an array with the identifier </a:t>
                      </a:r>
                      <a:r>
                        <a:rPr lang="en-US" sz="1100" dirty="0" err="1">
                          <a:ea typeface="Calibri" panose="020F0502020204030204" pitchFamily="34" charset="0"/>
                          <a:cs typeface="Times New Roman" panose="02020603050405020304" pitchFamily="18" charset="0"/>
                        </a:rPr>
                        <a:t>studentnames</a:t>
                      </a:r>
                      <a:r>
                        <a:rPr lang="en-US" sz="1100" dirty="0">
                          <a:ea typeface="Calibri" panose="020F0502020204030204" pitchFamily="34" charset="0"/>
                          <a:cs typeface="Times New Roman" panose="02020603050405020304" pitchFamily="18" charset="0"/>
                        </a:rPr>
                        <a:t>.</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err="1">
                          <a:ea typeface="Calibri" panose="020F0502020204030204" pitchFamily="34" charset="0"/>
                          <a:cs typeface="Times New Roman" panose="02020603050405020304" pitchFamily="18" charset="0"/>
                        </a:rPr>
                        <a:t>studentnames</a:t>
                      </a:r>
                      <a:r>
                        <a:rPr lang="en-US" sz="1100" dirty="0">
                          <a:ea typeface="Calibri" panose="020F0502020204030204" pitchFamily="34" charset="0"/>
                          <a:cs typeface="Times New Roman" panose="02020603050405020304" pitchFamily="18" charset="0"/>
                        </a:rPr>
                        <a:t> = ["Rob", "Anna", "Huw", "Emma", "Patrice", "Iqbal"]</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A school uses the array to call an attendance register every morning.</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Write an algorithm using iteration to: </a:t>
                      </a:r>
                      <a:r>
                        <a:rPr lang="en-US" sz="1100" b="1" dirty="0">
                          <a:ea typeface="Calibri" panose="020F0502020204030204" pitchFamily="34" charset="0"/>
                          <a:cs typeface="Times New Roman" panose="02020603050405020304" pitchFamily="18" charset="0"/>
                        </a:rPr>
                        <a:t>[6]</a:t>
                      </a:r>
                    </a:p>
                    <a:p>
                      <a:pPr marL="171450" marR="0" lvl="0" indent="-171450" algn="l" defTabSz="12801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ea typeface="Calibri" panose="020F0502020204030204" pitchFamily="34" charset="0"/>
                          <a:cs typeface="Times New Roman" panose="02020603050405020304" pitchFamily="18" charset="0"/>
                        </a:rPr>
                        <a:t>display the name of each student one at a time from </a:t>
                      </a:r>
                      <a:r>
                        <a:rPr lang="en-US" sz="1100" dirty="0" err="1">
                          <a:ea typeface="Calibri" panose="020F0502020204030204" pitchFamily="34" charset="0"/>
                          <a:cs typeface="Times New Roman" panose="02020603050405020304" pitchFamily="18" charset="0"/>
                        </a:rPr>
                        <a:t>studentnames</a:t>
                      </a:r>
                      <a:endParaRPr lang="en-US" sz="1100" dirty="0">
                        <a:ea typeface="Calibri" panose="020F0502020204030204" pitchFamily="34" charset="0"/>
                        <a:cs typeface="Times New Roman" panose="02020603050405020304" pitchFamily="18" charset="0"/>
                      </a:endParaRPr>
                    </a:p>
                    <a:p>
                      <a:pPr marL="171450" marR="0" lvl="0" indent="-171450" algn="l" defTabSz="12801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ea typeface="Calibri" panose="020F0502020204030204" pitchFamily="34" charset="0"/>
                          <a:cs typeface="Times New Roman" panose="02020603050405020304" pitchFamily="18" charset="0"/>
                        </a:rPr>
                        <a:t>take as input whether that student is present or absent</a:t>
                      </a:r>
                    </a:p>
                    <a:p>
                      <a:pPr marL="171450" marR="0" lvl="0" indent="-171450" algn="l" defTabSz="12801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ea typeface="Calibri" panose="020F0502020204030204" pitchFamily="34" charset="0"/>
                          <a:cs typeface="Times New Roman" panose="02020603050405020304" pitchFamily="18" charset="0"/>
                        </a:rPr>
                        <a:t>display the total number of present students and number of absent students in a suitable message, after all student names have been displayed.</a:t>
                      </a:r>
                      <a:endParaRPr lang="en-GB" sz="1100" b="1" dirty="0">
                        <a:ea typeface="Calibri" panose="020F0502020204030204" pitchFamily="34" charset="0"/>
                        <a:cs typeface="Times New Roman" panose="02020603050405020304" pitchFamily="18" charset="0"/>
                      </a:endParaRPr>
                    </a:p>
                  </a:txBody>
                  <a:tcPr anchor="ctr">
                    <a:solidFill>
                      <a:schemeClr val="bg1"/>
                    </a:solidFill>
                  </a:tcPr>
                </a:tc>
                <a:tc hMerge="1">
                  <a:txBody>
                    <a:bodyPr/>
                    <a:lstStyle/>
                    <a:p>
                      <a:pPr marL="171450" marR="0" lvl="0" indent="-171450" algn="l" defTabSz="128016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100" b="1" dirty="0">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100" dirty="0"/>
                        <a:t>Answer:</a:t>
                      </a:r>
                    </a:p>
                    <a:p>
                      <a:r>
                        <a:rPr lang="en-US" sz="1100" dirty="0"/>
                        <a:t>Use of iteration (any use) …</a:t>
                      </a:r>
                    </a:p>
                    <a:p>
                      <a:r>
                        <a:rPr lang="en-US" sz="1100" dirty="0"/>
                        <a:t>…loops for each item in array // loops 6 times</a:t>
                      </a:r>
                    </a:p>
                    <a:p>
                      <a:r>
                        <a:rPr lang="en-US" sz="1100" dirty="0"/>
                        <a:t>…to print out each item in </a:t>
                      </a:r>
                      <a:r>
                        <a:rPr lang="en-US" sz="1100" dirty="0" err="1"/>
                        <a:t>studentnames</a:t>
                      </a:r>
                      <a:endParaRPr lang="en-US" sz="1100" dirty="0"/>
                    </a:p>
                    <a:p>
                      <a:r>
                        <a:rPr lang="en-US" sz="1100" dirty="0"/>
                        <a:t>…input attendance</a:t>
                      </a:r>
                    </a:p>
                    <a:p>
                      <a:r>
                        <a:rPr lang="en-US" sz="1100" dirty="0"/>
                        <a:t>Add up/calculate students present and absent</a:t>
                      </a:r>
                    </a:p>
                    <a:p>
                      <a:r>
                        <a:rPr lang="en-US" sz="1100" dirty="0"/>
                        <a:t>…Outputs present and absent (in suitable message)</a:t>
                      </a:r>
                    </a:p>
                    <a:p>
                      <a:endParaRPr lang="en-US" sz="1100" dirty="0"/>
                    </a:p>
                    <a:p>
                      <a:endParaRPr lang="en-US" sz="1100" dirty="0"/>
                    </a:p>
                    <a:p>
                      <a:r>
                        <a:rPr lang="en-US" sz="1100" dirty="0"/>
                        <a:t>Marks: 6</a:t>
                      </a:r>
                    </a:p>
                    <a:p>
                      <a:endParaRPr lang="en-US" sz="1100" dirty="0"/>
                    </a:p>
                    <a:p>
                      <a:r>
                        <a:rPr lang="en-US" sz="1100" dirty="0"/>
                        <a:t>AO3</a:t>
                      </a:r>
                    </a:p>
                    <a:p>
                      <a:r>
                        <a:rPr lang="en-US" sz="1100" dirty="0"/>
                        <a:t>2b(6)</a:t>
                      </a:r>
                    </a:p>
                    <a:p>
                      <a:r>
                        <a:rPr lang="en-US" sz="1100" dirty="0"/>
                        <a:t>Guidance: BP 2 and 3 may be met together with suitable input statement. Both dependent on attempt at iteration.</a:t>
                      </a:r>
                    </a:p>
                    <a:p>
                      <a:endParaRPr lang="en-US" sz="1100" dirty="0"/>
                    </a:p>
                    <a:p>
                      <a:r>
                        <a:rPr lang="en-US" sz="1100" dirty="0"/>
                        <a:t>BP5 not dependent on correct previous parts.</a:t>
                      </a:r>
                    </a:p>
                    <a:p>
                      <a:endParaRPr lang="en-US" sz="1100" dirty="0"/>
                    </a:p>
                    <a:p>
                      <a:r>
                        <a:rPr lang="en-US" sz="1100" dirty="0"/>
                        <a:t>BP6 needs reasonable attempt at </a:t>
                      </a:r>
                      <a:r>
                        <a:rPr lang="en-US" sz="1100" dirty="0" err="1"/>
                        <a:t>totalling</a:t>
                      </a:r>
                      <a:r>
                        <a:rPr lang="en-US" sz="1100" dirty="0"/>
                        <a:t> present and absent figures.</a:t>
                      </a:r>
                    </a:p>
                    <a:p>
                      <a:endParaRPr lang="en-US" sz="1100" dirty="0"/>
                    </a:p>
                    <a:p>
                      <a:r>
                        <a:rPr lang="en-US" sz="1100" dirty="0"/>
                        <a:t>Ignore non-</a:t>
                      </a:r>
                      <a:r>
                        <a:rPr lang="en-US" sz="1100" dirty="0" err="1"/>
                        <a:t>initialisation</a:t>
                      </a:r>
                      <a:r>
                        <a:rPr lang="en-US" sz="1100" dirty="0"/>
                        <a:t> of counter variables.</a:t>
                      </a:r>
                    </a:p>
                    <a:p>
                      <a:endParaRPr lang="en-US" sz="1100" dirty="0"/>
                    </a:p>
                    <a:p>
                      <a:endParaRPr lang="en-GB" sz="1100" dirty="0"/>
                    </a:p>
                  </a:txBody>
                  <a:tcPr anchor="ctr">
                    <a:solidFill>
                      <a:schemeClr val="bg2"/>
                    </a:solidFill>
                  </a:tcPr>
                </a:tc>
                <a:tc>
                  <a:txBody>
                    <a:bodyPr/>
                    <a:lstStyle/>
                    <a:p>
                      <a:endParaRPr lang="en-US" sz="1100" dirty="0"/>
                    </a:p>
                    <a:p>
                      <a:r>
                        <a:rPr lang="en-US" sz="1100" dirty="0"/>
                        <a:t>Flowcharts are acceptable but must show how to solve the problem, not simply repeat the question.</a:t>
                      </a:r>
                    </a:p>
                    <a:p>
                      <a:endParaRPr lang="en-US" sz="1100" dirty="0"/>
                    </a:p>
                    <a:p>
                      <a:r>
                        <a:rPr lang="en-US" sz="1100" dirty="0"/>
                        <a:t>Example algorithm</a:t>
                      </a:r>
                    </a:p>
                    <a:p>
                      <a:r>
                        <a:rPr lang="en-US" sz="1100" dirty="0"/>
                        <a:t>present=0</a:t>
                      </a:r>
                    </a:p>
                    <a:p>
                      <a:r>
                        <a:rPr lang="en-US" sz="1100" dirty="0"/>
                        <a:t>absent=0</a:t>
                      </a:r>
                    </a:p>
                    <a:p>
                      <a:r>
                        <a:rPr lang="en-US" sz="1100" dirty="0"/>
                        <a:t>for </a:t>
                      </a:r>
                      <a:r>
                        <a:rPr lang="en-US" sz="1100" dirty="0" err="1"/>
                        <a:t>i</a:t>
                      </a:r>
                      <a:r>
                        <a:rPr lang="en-US" sz="1100" dirty="0"/>
                        <a:t> = 0 to (</a:t>
                      </a:r>
                      <a:r>
                        <a:rPr lang="en-US" sz="1100" dirty="0" err="1"/>
                        <a:t>studentnames.length</a:t>
                      </a:r>
                      <a:r>
                        <a:rPr lang="en-US" sz="1100" dirty="0"/>
                        <a:t>) -1</a:t>
                      </a:r>
                    </a:p>
                    <a:p>
                      <a:r>
                        <a:rPr lang="en-US" sz="1100" dirty="0"/>
                        <a:t>   print(</a:t>
                      </a:r>
                      <a:r>
                        <a:rPr lang="en-US" sz="1100" dirty="0" err="1"/>
                        <a:t>studentnames</a:t>
                      </a:r>
                      <a:r>
                        <a:rPr lang="en-US" sz="1100" dirty="0"/>
                        <a:t>[</a:t>
                      </a:r>
                      <a:r>
                        <a:rPr lang="en-US" sz="1100" dirty="0" err="1"/>
                        <a:t>i</a:t>
                      </a:r>
                      <a:r>
                        <a:rPr lang="en-US" sz="1100" dirty="0"/>
                        <a:t>])</a:t>
                      </a:r>
                    </a:p>
                    <a:p>
                      <a:r>
                        <a:rPr lang="en-US" sz="1100" dirty="0"/>
                        <a:t>   attendance=input("absent or present?")</a:t>
                      </a:r>
                    </a:p>
                    <a:p>
                      <a:r>
                        <a:rPr lang="en-US" sz="1100" dirty="0"/>
                        <a:t>   if attendance=="present" then</a:t>
                      </a:r>
                    </a:p>
                    <a:p>
                      <a:r>
                        <a:rPr lang="en-US" sz="1100" dirty="0"/>
                        <a:t>    present=present+1</a:t>
                      </a:r>
                    </a:p>
                    <a:p>
                      <a:r>
                        <a:rPr lang="en-US" sz="1100" dirty="0"/>
                        <a:t>   else</a:t>
                      </a:r>
                    </a:p>
                    <a:p>
                      <a:r>
                        <a:rPr lang="en-US" sz="1100" dirty="0"/>
                        <a:t>    absent=absent+1</a:t>
                      </a:r>
                    </a:p>
                    <a:p>
                      <a:r>
                        <a:rPr lang="en-US" sz="1100" dirty="0"/>
                        <a:t>   endif</a:t>
                      </a:r>
                    </a:p>
                    <a:p>
                      <a:r>
                        <a:rPr lang="en-US" sz="1100" dirty="0"/>
                        <a:t>next </a:t>
                      </a:r>
                      <a:r>
                        <a:rPr lang="en-US" sz="1100" dirty="0" err="1"/>
                        <a:t>i</a:t>
                      </a:r>
                      <a:endParaRPr lang="en-US" sz="1100" dirty="0"/>
                    </a:p>
                    <a:p>
                      <a:r>
                        <a:rPr lang="en-US" sz="1100" dirty="0"/>
                        <a:t>print ("Present students: " + present)</a:t>
                      </a:r>
                    </a:p>
                    <a:p>
                      <a:r>
                        <a:rPr lang="en-US" sz="1100" dirty="0"/>
                        <a:t>print ("Absent students: " + absent)</a:t>
                      </a:r>
                    </a:p>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41568265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60FCAA3E-793B-484C-AAE6-77A3D1F87510}"/>
              </a:ext>
            </a:extLst>
          </p:cNvPr>
          <p:cNvGraphicFramePr>
            <a:graphicFrameLocks noGrp="1"/>
          </p:cNvGraphicFramePr>
          <p:nvPr>
            <p:extLst>
              <p:ext uri="{D42A27DB-BD31-4B8C-83A1-F6EECF244321}">
                <p14:modId xmlns:p14="http://schemas.microsoft.com/office/powerpoint/2010/main" val="36102888"/>
              </p:ext>
            </p:extLst>
          </p:nvPr>
        </p:nvGraphicFramePr>
        <p:xfrm>
          <a:off x="347932" y="1270000"/>
          <a:ext cx="9238890" cy="4709160"/>
        </p:xfrm>
        <a:graphic>
          <a:graphicData uri="http://schemas.openxmlformats.org/drawingml/2006/table">
            <a:tbl>
              <a:tblPr bandRow="1">
                <a:tableStyleId>{F5AB1C69-6EDB-4FF4-983F-18BD219EF322}</a:tableStyleId>
              </a:tblPr>
              <a:tblGrid>
                <a:gridCol w="4457333">
                  <a:extLst>
                    <a:ext uri="{9D8B030D-6E8A-4147-A177-3AD203B41FA5}">
                      <a16:colId xmlns:a16="http://schemas.microsoft.com/office/drawing/2014/main" val="1883128953"/>
                    </a:ext>
                  </a:extLst>
                </a:gridCol>
                <a:gridCol w="162112">
                  <a:extLst>
                    <a:ext uri="{9D8B030D-6E8A-4147-A177-3AD203B41FA5}">
                      <a16:colId xmlns:a16="http://schemas.microsoft.com/office/drawing/2014/main" val="98102119"/>
                    </a:ext>
                  </a:extLst>
                </a:gridCol>
                <a:gridCol w="4619445">
                  <a:extLst>
                    <a:ext uri="{9D8B030D-6E8A-4147-A177-3AD203B41FA5}">
                      <a16:colId xmlns:a16="http://schemas.microsoft.com/office/drawing/2014/main" val="198100948"/>
                    </a:ext>
                  </a:extLst>
                </a:gridCol>
              </a:tblGrid>
              <a:tr h="337344">
                <a:tc gridSpan="2">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A vending machine has the following options available.</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Users insert coins into the vending machine and then enter the two character item code of their selection. If the user has inserted enough money, the vending machine will release the chosen item and output any change required. If the user enters an invalid item code then a suitable error message is displayed. A vending machine stores the quantity of items available in a database table called ITEMS.</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The current contents of ITEMS is shown:</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Complete the following SQL statement to display the item code for all items that have fewer than 10 in stock. </a:t>
                      </a:r>
                      <a:r>
                        <a:rPr lang="en-US" sz="1100" b="1" dirty="0">
                          <a:ea typeface="Calibri" panose="020F0502020204030204" pitchFamily="34" charset="0"/>
                          <a:cs typeface="Times New Roman" panose="02020603050405020304" pitchFamily="18" charset="0"/>
                        </a:rPr>
                        <a:t>[4]</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SELECT	</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 </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FROM	</a:t>
                      </a:r>
                    </a:p>
                  </a:txBody>
                  <a:tcPr anchor="ctr">
                    <a:solidFill>
                      <a:schemeClr val="bg1"/>
                    </a:solidFill>
                  </a:tcPr>
                </a:tc>
                <a:tc hMerge="1">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txBody>
                  <a:tcPr anchor="ctr">
                    <a:solidFill>
                      <a:schemeClr val="bg1"/>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100" dirty="0"/>
                        <a:t>Answer:</a:t>
                      </a:r>
                    </a:p>
                    <a:p>
                      <a:r>
                        <a:rPr lang="en-US" sz="1100" dirty="0"/>
                        <a:t>SELECT </a:t>
                      </a:r>
                      <a:r>
                        <a:rPr lang="en-US" sz="1100" dirty="0" err="1"/>
                        <a:t>ItemCode</a:t>
                      </a:r>
                      <a:r>
                        <a:rPr lang="en-US" sz="1100" dirty="0"/>
                        <a:t> // *</a:t>
                      </a:r>
                    </a:p>
                    <a:p>
                      <a:r>
                        <a:rPr lang="en-US" sz="1100" dirty="0"/>
                        <a:t>FROM ITEMS</a:t>
                      </a:r>
                    </a:p>
                    <a:p>
                      <a:r>
                        <a:rPr lang="en-US" sz="1100" dirty="0"/>
                        <a:t>WHERE</a:t>
                      </a:r>
                    </a:p>
                    <a:p>
                      <a:r>
                        <a:rPr lang="en-US" sz="1100" dirty="0"/>
                        <a:t>…Stock &lt; 10</a:t>
                      </a:r>
                    </a:p>
                    <a:p>
                      <a:endParaRPr lang="en-US" sz="1100" dirty="0"/>
                    </a:p>
                    <a:p>
                      <a:endParaRPr lang="en-US" sz="1100" dirty="0"/>
                    </a:p>
                    <a:p>
                      <a:r>
                        <a:rPr lang="en-US" sz="1100" dirty="0"/>
                        <a:t>Marks: 4</a:t>
                      </a:r>
                    </a:p>
                    <a:p>
                      <a:endParaRPr lang="en-US" sz="1100" dirty="0"/>
                    </a:p>
                    <a:p>
                      <a:r>
                        <a:rPr lang="en-US" sz="1100" dirty="0"/>
                        <a:t>AO3</a:t>
                      </a:r>
                    </a:p>
                    <a:p>
                      <a:r>
                        <a:rPr lang="en-US" sz="1100" dirty="0"/>
                        <a:t>2b(4)</a:t>
                      </a:r>
                    </a:p>
                  </a:txBody>
                  <a:tcPr anchor="ctr">
                    <a:solidFill>
                      <a:schemeClr val="bg2"/>
                    </a:solidFill>
                  </a:tcPr>
                </a:tc>
                <a:tc gridSpan="2">
                  <a:txBody>
                    <a:bodyPr/>
                    <a:lstStyle/>
                    <a:p>
                      <a:endParaRPr lang="en-US" sz="1100" dirty="0"/>
                    </a:p>
                    <a:p>
                      <a:r>
                        <a:rPr lang="en-US" sz="1100" dirty="0"/>
                        <a:t>Guidance: Accept other fields shown in addition to </a:t>
                      </a:r>
                      <a:r>
                        <a:rPr lang="en-US" sz="1100" dirty="0" err="1"/>
                        <a:t>ItemCode</a:t>
                      </a:r>
                      <a:endParaRPr lang="en-US" sz="1100" dirty="0"/>
                    </a:p>
                    <a:p>
                      <a:endParaRPr lang="en-US" sz="1100" dirty="0"/>
                    </a:p>
                    <a:p>
                      <a:r>
                        <a:rPr lang="en-US" sz="1100" dirty="0"/>
                        <a:t>Accept Stock &lt;=9 / etc.</a:t>
                      </a:r>
                    </a:p>
                    <a:p>
                      <a:endParaRPr lang="en-US" sz="1100" dirty="0"/>
                    </a:p>
                    <a:p>
                      <a:r>
                        <a:rPr lang="en-US" sz="1100" dirty="0"/>
                        <a:t>Ignore case. Spelling of fields and table must be correct.</a:t>
                      </a:r>
                    </a:p>
                    <a:p>
                      <a:endParaRPr lang="en-US" sz="1100" dirty="0"/>
                    </a:p>
                    <a:p>
                      <a:r>
                        <a:rPr lang="en-US" sz="1100" dirty="0"/>
                        <a:t>If WHERE missing, Stock &lt; 10 must be after FROM clause.</a:t>
                      </a:r>
                    </a:p>
                    <a:p>
                      <a:endParaRPr lang="en-GB" sz="1100" dirty="0"/>
                    </a:p>
                  </a:txBody>
                  <a:tcPr anchor="ctr">
                    <a:solidFill>
                      <a:schemeClr val="bg2"/>
                    </a:solidFill>
                  </a:tcPr>
                </a:tc>
                <a:tc hMerge="1">
                  <a:txBody>
                    <a:bodyPr/>
                    <a:lstStyle/>
                    <a:p>
                      <a:endParaRPr lang="en-GB"/>
                    </a:p>
                  </a:txBody>
                  <a:tcPr/>
                </a:tc>
                <a:extLst>
                  <a:ext uri="{0D108BD9-81ED-4DB2-BD59-A6C34878D82A}">
                    <a16:rowId xmlns:a16="http://schemas.microsoft.com/office/drawing/2014/main" val="2074797646"/>
                  </a:ext>
                </a:extLst>
              </a:tr>
            </a:tbl>
          </a:graphicData>
        </a:graphic>
      </p:graphicFrame>
      <p:pic>
        <p:nvPicPr>
          <p:cNvPr id="5" name="Picture 4">
            <a:extLst>
              <a:ext uri="{FF2B5EF4-FFF2-40B4-BE49-F238E27FC236}">
                <a16:creationId xmlns:a16="http://schemas.microsoft.com/office/drawing/2014/main" id="{32F1A94A-9775-4360-8B94-2667C0970746}"/>
              </a:ext>
            </a:extLst>
          </p:cNvPr>
          <p:cNvPicPr>
            <a:picLocks noChangeAspect="1"/>
          </p:cNvPicPr>
          <p:nvPr/>
        </p:nvPicPr>
        <p:blipFill>
          <a:blip r:embed="rId2"/>
          <a:stretch>
            <a:fillRect/>
          </a:stretch>
        </p:blipFill>
        <p:spPr>
          <a:xfrm>
            <a:off x="5183642" y="757239"/>
            <a:ext cx="4722358" cy="1088101"/>
          </a:xfrm>
          <a:prstGeom prst="rect">
            <a:avLst/>
          </a:prstGeom>
        </p:spPr>
      </p:pic>
      <p:pic>
        <p:nvPicPr>
          <p:cNvPr id="7" name="Picture 6">
            <a:extLst>
              <a:ext uri="{FF2B5EF4-FFF2-40B4-BE49-F238E27FC236}">
                <a16:creationId xmlns:a16="http://schemas.microsoft.com/office/drawing/2014/main" id="{2886F867-2EED-485F-AD09-CFE810E66ACE}"/>
              </a:ext>
            </a:extLst>
          </p:cNvPr>
          <p:cNvPicPr>
            <a:picLocks noChangeAspect="1"/>
          </p:cNvPicPr>
          <p:nvPr/>
        </p:nvPicPr>
        <p:blipFill>
          <a:blip r:embed="rId3"/>
          <a:stretch>
            <a:fillRect/>
          </a:stretch>
        </p:blipFill>
        <p:spPr>
          <a:xfrm>
            <a:off x="5183642" y="2169773"/>
            <a:ext cx="4722358" cy="1104772"/>
          </a:xfrm>
          <a:prstGeom prst="rect">
            <a:avLst/>
          </a:prstGeom>
        </p:spPr>
      </p:pic>
    </p:spTree>
    <p:extLst>
      <p:ext uri="{BB962C8B-B14F-4D97-AF65-F5344CB8AC3E}">
        <p14:creationId xmlns:p14="http://schemas.microsoft.com/office/powerpoint/2010/main" val="1306205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60FCAA3E-793B-484C-AAE6-77A3D1F87510}"/>
              </a:ext>
            </a:extLst>
          </p:cNvPr>
          <p:cNvGraphicFramePr>
            <a:graphicFrameLocks noGrp="1"/>
          </p:cNvGraphicFramePr>
          <p:nvPr>
            <p:extLst>
              <p:ext uri="{D42A27DB-BD31-4B8C-83A1-F6EECF244321}">
                <p14:modId xmlns:p14="http://schemas.microsoft.com/office/powerpoint/2010/main" val="3204891089"/>
              </p:ext>
            </p:extLst>
          </p:nvPr>
        </p:nvGraphicFramePr>
        <p:xfrm>
          <a:off x="347932" y="1270000"/>
          <a:ext cx="9238890" cy="5501640"/>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2778676263"/>
                    </a:ext>
                  </a:extLst>
                </a:gridCol>
              </a:tblGrid>
              <a:tr h="337344">
                <a:tc gridSpan="2">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18. A library gives each book a code made from the first three letters of the book title in upper case, followed by the last two digits of the year the book was published.</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For example, “Poetry from the War”, published in 2012 would be given the code POE12.</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Functions and procedures are both examples of sub programs.</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Describe one difference between a function and a procedure. [2]</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Describe two benefits to a programmer of using sub programs. [4]</a:t>
                      </a:r>
                    </a:p>
                  </a:txBody>
                  <a:tcPr anchor="ctr">
                    <a:solidFill>
                      <a:schemeClr val="bg1"/>
                    </a:solidFill>
                  </a:tcPr>
                </a:tc>
                <a:tc hMerge="1">
                  <a:txBody>
                    <a:bodyPr/>
                    <a:lstStyle/>
                    <a:p>
                      <a:endParaRPr lang="en-GB"/>
                    </a:p>
                  </a:txBody>
                  <a:tcPr/>
                </a:tc>
                <a:extLst>
                  <a:ext uri="{0D108BD9-81ED-4DB2-BD59-A6C34878D82A}">
                    <a16:rowId xmlns:a16="http://schemas.microsoft.com/office/drawing/2014/main" val="666655507"/>
                  </a:ext>
                </a:extLst>
              </a:tr>
              <a:tr h="337344">
                <a:tc>
                  <a:txBody>
                    <a:bodyPr/>
                    <a:lstStyle/>
                    <a:p>
                      <a:r>
                        <a:rPr lang="en-US" sz="1000" dirty="0"/>
                        <a:t>Answer: </a:t>
                      </a:r>
                      <a:r>
                        <a:rPr lang="en-US" sz="1000" dirty="0" err="1"/>
                        <a:t>i</a:t>
                      </a:r>
                      <a:r>
                        <a:rPr lang="en-US" sz="1000" dirty="0"/>
                        <a:t>)1 mark per bullet, max 2.</a:t>
                      </a:r>
                    </a:p>
                    <a:p>
                      <a:r>
                        <a:rPr lang="en-US" sz="1000" dirty="0"/>
                        <a:t>Function returns a value</a:t>
                      </a:r>
                    </a:p>
                    <a:p>
                      <a:r>
                        <a:rPr lang="en-US" sz="1000" dirty="0"/>
                        <a:t>Procedure does not return a value</a:t>
                      </a:r>
                    </a:p>
                    <a:p>
                      <a:endParaRPr lang="en-US" sz="1000" dirty="0"/>
                    </a:p>
                    <a:p>
                      <a:r>
                        <a:rPr lang="en-US" sz="1000" dirty="0"/>
                        <a:t>ii)1 mark per bullet, max 4. Mark in pairs.</a:t>
                      </a:r>
                    </a:p>
                    <a:p>
                      <a:endParaRPr lang="en-US" sz="1000" dirty="0"/>
                    </a:p>
                    <a:p>
                      <a:r>
                        <a:rPr lang="en-US" sz="1000" dirty="0"/>
                        <a:t>e.g.</a:t>
                      </a:r>
                    </a:p>
                    <a:p>
                      <a:r>
                        <a:rPr lang="en-US" sz="1000" dirty="0"/>
                        <a:t>Breaks down / decomposes / </a:t>
                      </a:r>
                      <a:r>
                        <a:rPr lang="en-US" sz="1000" dirty="0" err="1"/>
                        <a:t>modularises</a:t>
                      </a:r>
                      <a:r>
                        <a:rPr lang="en-US" sz="1000" dirty="0"/>
                        <a:t> the problem / program // structures the program</a:t>
                      </a:r>
                    </a:p>
                    <a:p>
                      <a:r>
                        <a:rPr lang="en-US" sz="1000" dirty="0"/>
                        <a:t>…making it easier to design/create/test</a:t>
                      </a:r>
                    </a:p>
                    <a:p>
                      <a:r>
                        <a:rPr lang="en-US" sz="1000" dirty="0"/>
                        <a:t>…each subroutine can be tested separately</a:t>
                      </a:r>
                    </a:p>
                    <a:p>
                      <a:r>
                        <a:rPr lang="en-US" sz="1000" dirty="0"/>
                        <a:t>Reuse code (in different programs)</a:t>
                      </a:r>
                    </a:p>
                    <a:p>
                      <a:r>
                        <a:rPr lang="en-US" sz="1000" dirty="0"/>
                        <a:t>…quicker to develop (new) programs</a:t>
                      </a:r>
                    </a:p>
                    <a:p>
                      <a:r>
                        <a:rPr lang="en-US" sz="1000" dirty="0"/>
                        <a:t>…build on existing work / use of a library of subroutines</a:t>
                      </a:r>
                    </a:p>
                    <a:p>
                      <a:r>
                        <a:rPr lang="en-US" sz="1000" dirty="0"/>
                        <a:t>Avoid repetition of code (in the same program)</a:t>
                      </a:r>
                    </a:p>
                    <a:p>
                      <a:r>
                        <a:rPr lang="en-US" sz="1000" dirty="0"/>
                        <a:t>…makes program shorter / smaller</a:t>
                      </a:r>
                    </a:p>
                    <a:p>
                      <a:r>
                        <a:rPr lang="en-US" sz="1000" dirty="0"/>
                        <a:t>… subprogram called instead of copying/pasting.</a:t>
                      </a:r>
                    </a:p>
                    <a:p>
                      <a:r>
                        <a:rPr lang="en-US" sz="1000" dirty="0"/>
                        <a:t>… quicker to develop (new) programs</a:t>
                      </a:r>
                    </a:p>
                    <a:p>
                      <a:r>
                        <a:rPr lang="en-US" sz="1000" dirty="0"/>
                        <a:t>Easier to maintain</a:t>
                      </a:r>
                    </a:p>
                    <a:p>
                      <a:r>
                        <a:rPr lang="en-US" sz="1000" dirty="0"/>
                        <a:t>…as code is easier to understand/read</a:t>
                      </a:r>
                    </a:p>
                    <a:p>
                      <a:r>
                        <a:rPr lang="en-US" sz="1000" dirty="0"/>
                        <a:t>…as code is shorter</a:t>
                      </a:r>
                    </a:p>
                    <a:p>
                      <a:r>
                        <a:rPr lang="en-US" sz="1000" dirty="0"/>
                        <a:t>Easier to debug</a:t>
                      </a:r>
                    </a:p>
                    <a:p>
                      <a:r>
                        <a:rPr lang="en-US" sz="1000" dirty="0"/>
                        <a:t>…as code is shorter</a:t>
                      </a:r>
                    </a:p>
                    <a:p>
                      <a:r>
                        <a:rPr lang="en-US" sz="1000" dirty="0"/>
                        <a:t>…same bugs will not have been copied to other areas of the program.</a:t>
                      </a:r>
                    </a:p>
                    <a:p>
                      <a:endParaRPr lang="en-US" sz="1000" dirty="0"/>
                    </a:p>
                  </a:txBody>
                  <a:tcPr anchor="ctr">
                    <a:solidFill>
                      <a:schemeClr val="bg2"/>
                    </a:solidFill>
                  </a:tcPr>
                </a:tc>
                <a:tc>
                  <a:txBody>
                    <a:bodyPr/>
                    <a:lstStyle/>
                    <a:p>
                      <a:r>
                        <a:rPr lang="en-US" sz="1000" dirty="0"/>
                        <a:t>Work can be split up in a team</a:t>
                      </a:r>
                    </a:p>
                    <a:p>
                      <a:r>
                        <a:rPr lang="en-US" sz="1000" dirty="0"/>
                        <a:t>…to suit developers’ skill set</a:t>
                      </a:r>
                    </a:p>
                    <a:p>
                      <a:r>
                        <a:rPr lang="en-US" sz="1000" dirty="0"/>
                        <a:t>…to work on different subprogram at the same time / develop separately</a:t>
                      </a:r>
                    </a:p>
                    <a:p>
                      <a:r>
                        <a:rPr lang="en-US" sz="1000" dirty="0"/>
                        <a:t>Allows for abstraction / removes complexity</a:t>
                      </a:r>
                    </a:p>
                    <a:p>
                      <a:r>
                        <a:rPr lang="en-US" sz="1000" dirty="0"/>
                        <a:t>…subprograms can be used by programmers who do not need to understand how they work.</a:t>
                      </a:r>
                    </a:p>
                    <a:p>
                      <a:endParaRPr lang="en-US" sz="1000" dirty="0"/>
                    </a:p>
                    <a:p>
                      <a:r>
                        <a:rPr lang="en-US" sz="1000" dirty="0"/>
                        <a:t>Marks: </a:t>
                      </a:r>
                      <a:r>
                        <a:rPr lang="en-US" sz="1000" dirty="0" err="1"/>
                        <a:t>i</a:t>
                      </a:r>
                      <a:r>
                        <a:rPr lang="en-US" sz="1000" dirty="0"/>
                        <a:t>) 2</a:t>
                      </a:r>
                    </a:p>
                    <a:p>
                      <a:r>
                        <a:rPr lang="en-US" sz="1000" dirty="0"/>
                        <a:t>ii) 4</a:t>
                      </a:r>
                    </a:p>
                    <a:p>
                      <a:r>
                        <a:rPr lang="en-US" sz="1000" dirty="0"/>
                        <a:t>Guidance: </a:t>
                      </a:r>
                      <a:r>
                        <a:rPr lang="en-US" sz="1000" dirty="0" err="1"/>
                        <a:t>i</a:t>
                      </a:r>
                      <a:r>
                        <a:rPr lang="en-US" sz="1000" dirty="0"/>
                        <a:t>)Allow “does not” for second mark if intention is clear (</a:t>
                      </a:r>
                      <a:r>
                        <a:rPr lang="en-US" sz="1000" dirty="0" err="1"/>
                        <a:t>ie</a:t>
                      </a:r>
                      <a:r>
                        <a:rPr lang="en-US" sz="1000" dirty="0"/>
                        <a:t> if it is obvious that the “not” refers to not returning a value).</a:t>
                      </a:r>
                    </a:p>
                    <a:p>
                      <a:endParaRPr lang="en-US" sz="1000" dirty="0"/>
                    </a:p>
                    <a:p>
                      <a:r>
                        <a:rPr lang="en-US" sz="1000" dirty="0"/>
                        <a:t>Allow discussion of how returned value in a function can be used (e.g. to assign to a variable or to use this returned value in some way).</a:t>
                      </a:r>
                    </a:p>
                    <a:p>
                      <a:r>
                        <a:rPr lang="en-US" sz="1000" dirty="0"/>
                        <a:t>ii)Maximum of two benefits with </a:t>
                      </a:r>
                      <a:r>
                        <a:rPr lang="en-US" sz="1000" dirty="0" err="1"/>
                        <a:t>expanstions</a:t>
                      </a:r>
                      <a:r>
                        <a:rPr lang="en-US" sz="1000" dirty="0"/>
                        <a:t> to be marked as per question.</a:t>
                      </a:r>
                    </a:p>
                    <a:p>
                      <a:endParaRPr lang="en-US" sz="1000" dirty="0"/>
                    </a:p>
                    <a:p>
                      <a:r>
                        <a:rPr lang="en-US" sz="1000" dirty="0"/>
                        <a:t>Allow other sensible expansions.</a:t>
                      </a:r>
                    </a:p>
                    <a:p>
                      <a:endParaRPr lang="en-US" sz="1000" dirty="0"/>
                    </a:p>
                    <a:p>
                      <a:r>
                        <a:rPr lang="en-US" sz="1000" dirty="0"/>
                        <a:t>Allow expansions which cross over to other benefits (e.g. breaks down the problem / to make it easier to maintain).</a:t>
                      </a:r>
                    </a:p>
                    <a:p>
                      <a:r>
                        <a:rPr lang="en-US" sz="1000" dirty="0"/>
                        <a:t>Allow can be called multiple times”</a:t>
                      </a:r>
                    </a:p>
                    <a:p>
                      <a:endParaRPr lang="en-US" sz="1000" dirty="0"/>
                    </a:p>
                    <a:p>
                      <a:r>
                        <a:rPr lang="en-US" sz="1000" dirty="0"/>
                        <a:t>Allow “file size is smaller”.</a:t>
                      </a:r>
                    </a:p>
                    <a:p>
                      <a:r>
                        <a:rPr lang="en-US" sz="1000" dirty="0"/>
                        <a:t>Do not allow “more efficient” without further explanation.</a:t>
                      </a:r>
                    </a:p>
                    <a:p>
                      <a:endParaRPr lang="en-GB" sz="10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26843689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8D8D7F4F-8740-4C7A-A6C7-206FC8C3A3EE}"/>
              </a:ext>
            </a:extLst>
          </p:cNvPr>
          <p:cNvGraphicFramePr>
            <a:graphicFrameLocks noGrp="1"/>
          </p:cNvGraphicFramePr>
          <p:nvPr>
            <p:extLst>
              <p:ext uri="{D42A27DB-BD31-4B8C-83A1-F6EECF244321}">
                <p14:modId xmlns:p14="http://schemas.microsoft.com/office/powerpoint/2010/main" val="1504911244"/>
              </p:ext>
            </p:extLst>
          </p:nvPr>
        </p:nvGraphicFramePr>
        <p:xfrm>
          <a:off x="347932" y="1186382"/>
          <a:ext cx="9238890" cy="4373880"/>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77589356"/>
                    </a:ext>
                  </a:extLst>
                </a:gridCol>
              </a:tblGrid>
              <a:tr h="338998">
                <a:tc gridSpan="2">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rPr>
                        <a:t>Elliott plays football for OCR FC. He wants to create a program to store the results of each football match they play and the names of the goal scorers. Elliott wants individual players from the team to be able to submit this information.</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rPr>
                        <a:t>Describe two examples of defensive design that should be considered when developing this program. </a:t>
                      </a:r>
                      <a:r>
                        <a:rPr lang="en-US" sz="1100" b="1" dirty="0">
                          <a:solidFill>
                            <a:schemeClr val="tx1"/>
                          </a:solidFill>
                        </a:rPr>
                        <a:t>[4]</a:t>
                      </a: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tc hMerge="1">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8998">
                <a:tc>
                  <a:txBody>
                    <a:bodyPr/>
                    <a:lstStyle/>
                    <a:p>
                      <a:r>
                        <a:rPr lang="en-US" sz="1100" dirty="0"/>
                        <a:t>Answer: 1 mark per bullet, mark in pairs. Max 2 per point.</a:t>
                      </a:r>
                    </a:p>
                    <a:p>
                      <a:endParaRPr lang="en-US" sz="1100" dirty="0"/>
                    </a:p>
                    <a:p>
                      <a:r>
                        <a:rPr lang="en-US" sz="1100" dirty="0"/>
                        <a:t>e.g.</a:t>
                      </a:r>
                    </a:p>
                    <a:p>
                      <a:r>
                        <a:rPr lang="en-US" sz="1100" dirty="0"/>
                        <a:t>Input </a:t>
                      </a:r>
                      <a:r>
                        <a:rPr lang="en-US" sz="1100" dirty="0" err="1"/>
                        <a:t>sanitisation</a:t>
                      </a:r>
                      <a:endParaRPr lang="en-US" sz="1100" dirty="0"/>
                    </a:p>
                    <a:p>
                      <a:r>
                        <a:rPr lang="en-US" sz="1100" dirty="0"/>
                        <a:t>…cleaning up input data / removing unwanted data</a:t>
                      </a:r>
                    </a:p>
                    <a:p>
                      <a:r>
                        <a:rPr lang="en-US" sz="1100" dirty="0"/>
                        <a:t>…by example (e.g. removing special characters / preventing SQL injection)</a:t>
                      </a:r>
                    </a:p>
                    <a:p>
                      <a:r>
                        <a:rPr lang="en-US" sz="1100" dirty="0"/>
                        <a:t>Validation</a:t>
                      </a:r>
                    </a:p>
                    <a:p>
                      <a:r>
                        <a:rPr lang="en-US" sz="1100" dirty="0"/>
                        <a:t>…checking whether input data should be allowed / is sensible / follows criteria</a:t>
                      </a:r>
                    </a:p>
                    <a:p>
                      <a:r>
                        <a:rPr lang="en-US" sz="1100" dirty="0"/>
                        <a:t>…by example (e.g. goals cannot be less than 0)</a:t>
                      </a:r>
                    </a:p>
                    <a:p>
                      <a:r>
                        <a:rPr lang="en-US" sz="1100" dirty="0"/>
                        <a:t>Verification</a:t>
                      </a:r>
                    </a:p>
                    <a:p>
                      <a:r>
                        <a:rPr lang="en-US" sz="1100" dirty="0"/>
                        <a:t>… checking whether data has been entered correctly</a:t>
                      </a:r>
                    </a:p>
                    <a:p>
                      <a:r>
                        <a:rPr lang="en-US" sz="1100" dirty="0"/>
                        <a:t>…by example (e.g. double entry / visual check)</a:t>
                      </a:r>
                    </a:p>
                    <a:p>
                      <a:r>
                        <a:rPr lang="en-US" sz="1100" dirty="0"/>
                        <a:t>Authentication</a:t>
                      </a:r>
                    </a:p>
                    <a:p>
                      <a:r>
                        <a:rPr lang="en-US" sz="1100" dirty="0"/>
                        <a:t>…ensuring only allowed / </a:t>
                      </a:r>
                      <a:r>
                        <a:rPr lang="en-US" sz="1100" dirty="0" err="1"/>
                        <a:t>authorised</a:t>
                      </a:r>
                      <a:r>
                        <a:rPr lang="en-US" sz="1100" dirty="0"/>
                        <a:t> users can gain access</a:t>
                      </a:r>
                    </a:p>
                    <a:p>
                      <a:r>
                        <a:rPr lang="en-US" sz="1100" dirty="0"/>
                        <a:t>…by example (e.g. usernames /passwords)</a:t>
                      </a:r>
                    </a:p>
                    <a:p>
                      <a:r>
                        <a:rPr lang="en-US" sz="1100" dirty="0"/>
                        <a:t>Maintainable code</a:t>
                      </a:r>
                    </a:p>
                    <a:p>
                      <a:r>
                        <a:rPr lang="en-US" sz="1100" dirty="0"/>
                        <a:t>…to allow other programmers to understand the code</a:t>
                      </a:r>
                    </a:p>
                    <a:p>
                      <a:r>
                        <a:rPr lang="en-US" sz="1100" dirty="0"/>
                        <a:t>…by example(e.g. comments, indentation, meaningful variable names)</a:t>
                      </a:r>
                    </a:p>
                  </a:txBody>
                  <a:tcPr anchor="ctr">
                    <a:solidFill>
                      <a:schemeClr val="bg2"/>
                    </a:solidFill>
                  </a:tcPr>
                </a:tc>
                <a:tc>
                  <a:txBody>
                    <a:bodyPr/>
                    <a:lstStyle/>
                    <a:p>
                      <a:endParaRPr lang="en-US" sz="1100" dirty="0"/>
                    </a:p>
                    <a:p>
                      <a:endParaRPr lang="en-US" sz="1100" dirty="0"/>
                    </a:p>
                    <a:p>
                      <a:r>
                        <a:rPr lang="en-US" sz="1100" dirty="0"/>
                        <a:t>Marks: 4</a:t>
                      </a:r>
                    </a:p>
                    <a:p>
                      <a:r>
                        <a:rPr lang="en-US" sz="1100" dirty="0"/>
                        <a:t>AO2 1a (2)</a:t>
                      </a:r>
                    </a:p>
                    <a:p>
                      <a:r>
                        <a:rPr lang="en-US" sz="1100" dirty="0"/>
                        <a:t>AO2 1b (2)</a:t>
                      </a:r>
                    </a:p>
                    <a:p>
                      <a:endParaRPr lang="en-US" sz="1100" dirty="0"/>
                    </a:p>
                    <a:p>
                      <a:r>
                        <a:rPr lang="en-US" sz="1100" dirty="0"/>
                        <a:t>Guidance: Mark first answer only in each section</a:t>
                      </a:r>
                    </a:p>
                    <a:p>
                      <a:endParaRPr lang="en-US" sz="1100" dirty="0"/>
                    </a:p>
                    <a:p>
                      <a:r>
                        <a:rPr lang="en-US" sz="1100" dirty="0"/>
                        <a:t>For validation, allow one example of a type of validation (e.g. type check, range check)</a:t>
                      </a:r>
                    </a:p>
                    <a:p>
                      <a:endParaRPr lang="en-US" sz="1100" dirty="0"/>
                    </a:p>
                    <a:p>
                      <a:r>
                        <a:rPr lang="en-US" sz="1100" dirty="0"/>
                        <a:t>e.g. question so allow other sensible examples such as audit logging, encryption of data</a:t>
                      </a:r>
                    </a:p>
                    <a:p>
                      <a:endParaRPr lang="en-US" sz="1100" dirty="0"/>
                    </a:p>
                    <a:p>
                      <a:r>
                        <a:rPr lang="en-US" sz="1100" dirty="0"/>
                        <a:t>Do not allow “data is correct” as expansion for validation – validation checks that data is sensible or follows rules, NOT that it is correct.</a:t>
                      </a:r>
                    </a:p>
                    <a:p>
                      <a:endParaRPr lang="en-US" sz="1100" dirty="0"/>
                    </a:p>
                    <a:p>
                      <a:r>
                        <a:rPr lang="en-US" sz="1100" dirty="0"/>
                        <a:t>Planning for contingencies and anticipating misuse are not examples by themselves, but discussion of these may fit under other points – e.g. input </a:t>
                      </a:r>
                      <a:r>
                        <a:rPr lang="en-US" sz="1100" dirty="0" err="1"/>
                        <a:t>sanitisation</a:t>
                      </a:r>
                      <a:r>
                        <a:rPr lang="en-US" sz="1100" dirty="0"/>
                        <a:t>, validation.</a:t>
                      </a:r>
                      <a:endParaRPr lang="en-GB" sz="1100" dirty="0"/>
                    </a:p>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62565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8D8D7F4F-8740-4C7A-A6C7-206FC8C3A3EE}"/>
              </a:ext>
            </a:extLst>
          </p:cNvPr>
          <p:cNvGraphicFramePr>
            <a:graphicFrameLocks noGrp="1"/>
          </p:cNvGraphicFramePr>
          <p:nvPr>
            <p:extLst>
              <p:ext uri="{D42A27DB-BD31-4B8C-83A1-F6EECF244321}">
                <p14:modId xmlns:p14="http://schemas.microsoft.com/office/powerpoint/2010/main" val="3751945981"/>
              </p:ext>
            </p:extLst>
          </p:nvPr>
        </p:nvGraphicFramePr>
        <p:xfrm>
          <a:off x="347932" y="1186382"/>
          <a:ext cx="9238890" cy="5379720"/>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163080155"/>
                    </a:ext>
                  </a:extLst>
                </a:gridCol>
              </a:tblGrid>
              <a:tr h="338998">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rPr>
                        <a:t>20. The area of a circle is calculated using the formula Π × r2, where Π is equal to 3.142 and r is the radius.</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rPr>
                        <a:t>Finn has written a program to allow a user to enter the radius of a circle as a whole number, between 1 and 30, and output the area of the circle.</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rPr>
                        <a:t>Explain, using examples from the program, two ways Finn can improve the maintainability of the program.</a:t>
                      </a: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8998">
                <a:tc>
                  <a:txBody>
                    <a:bodyPr/>
                    <a:lstStyle/>
                    <a:p>
                      <a:r>
                        <a:rPr lang="en-US" sz="1100" dirty="0"/>
                        <a:t>Answer:</a:t>
                      </a:r>
                    </a:p>
                    <a:p>
                      <a:r>
                        <a:rPr lang="en-US" sz="1100" dirty="0"/>
                        <a:t>Comments / annotation…</a:t>
                      </a:r>
                    </a:p>
                    <a:p>
                      <a:r>
                        <a:rPr lang="en-US" sz="1100" dirty="0"/>
                        <a:t>… To explain the key functions / sections</a:t>
                      </a:r>
                    </a:p>
                    <a:p>
                      <a:r>
                        <a:rPr lang="en-US" sz="1100" dirty="0"/>
                        <a:t>… E.g. any relevant example, such as line 4 checks the input is valid</a:t>
                      </a:r>
                    </a:p>
                    <a:p>
                      <a:r>
                        <a:rPr lang="en-US" sz="1100" dirty="0"/>
                        <a:t>Indentation…</a:t>
                      </a:r>
                    </a:p>
                    <a:p>
                      <a:r>
                        <a:rPr lang="en-US" sz="1100" dirty="0"/>
                        <a:t>… To show where constructs / sections start and finish</a:t>
                      </a:r>
                    </a:p>
                    <a:p>
                      <a:r>
                        <a:rPr lang="en-US" sz="1100" dirty="0"/>
                        <a:t>…E.g. indenting within IF statement</a:t>
                      </a:r>
                    </a:p>
                    <a:p>
                      <a:r>
                        <a:rPr lang="en-US" sz="1100" dirty="0"/>
                        <a:t>Using constants…</a:t>
                      </a:r>
                    </a:p>
                    <a:p>
                      <a:r>
                        <a:rPr lang="en-US" sz="1100" dirty="0"/>
                        <a:t>… so numbers can be updated easily</a:t>
                      </a:r>
                    </a:p>
                    <a:p>
                      <a:r>
                        <a:rPr lang="en-US" sz="1100" dirty="0"/>
                        <a:t>…E.g. TT</a:t>
                      </a:r>
                    </a:p>
                    <a:p>
                      <a:endParaRPr lang="en-US" sz="1100" dirty="0"/>
                    </a:p>
                    <a:p>
                      <a:endParaRPr lang="en-US" sz="1100" dirty="0"/>
                    </a:p>
                    <a:p>
                      <a:r>
                        <a:rPr lang="en-US" sz="1100" dirty="0"/>
                        <a:t>Marks: 6</a:t>
                      </a:r>
                    </a:p>
                    <a:p>
                      <a:endParaRPr lang="en-US" sz="1100" dirty="0"/>
                    </a:p>
                    <a:p>
                      <a:r>
                        <a:rPr lang="en-US" sz="1100" dirty="0"/>
                        <a:t>Guidance: 1 mark for identification of an example from the </a:t>
                      </a:r>
                      <a:r>
                        <a:rPr lang="en-US" sz="1100" dirty="0" err="1"/>
                        <a:t>programme</a:t>
                      </a:r>
                      <a:r>
                        <a:rPr lang="en-US" sz="1100" dirty="0"/>
                        <a:t>.</a:t>
                      </a:r>
                    </a:p>
                    <a:p>
                      <a:r>
                        <a:rPr lang="en-US" sz="1100" dirty="0"/>
                        <a:t>1 mark for explanation of how it aids maintainability.</a:t>
                      </a:r>
                    </a:p>
                    <a:p>
                      <a:r>
                        <a:rPr lang="en-US" sz="1100" dirty="0"/>
                        <a:t>1 mark for </a:t>
                      </a:r>
                      <a:r>
                        <a:rPr lang="en-US" sz="1100" dirty="0" err="1"/>
                        <a:t>contextualisation</a:t>
                      </a:r>
                      <a:r>
                        <a:rPr lang="en-US" sz="1100" dirty="0"/>
                        <a:t>.</a:t>
                      </a:r>
                    </a:p>
                    <a:p>
                      <a:r>
                        <a:rPr lang="en-US" sz="1100" dirty="0"/>
                        <a:t>Maximum of 3 marks per method.</a:t>
                      </a:r>
                    </a:p>
                  </a:txBody>
                  <a:tcPr anchor="ctr">
                    <a:solidFill>
                      <a:schemeClr val="bg2"/>
                    </a:solidFill>
                  </a:tcPr>
                </a:tc>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pic>
        <p:nvPicPr>
          <p:cNvPr id="5" name="Picture 4">
            <a:extLst>
              <a:ext uri="{FF2B5EF4-FFF2-40B4-BE49-F238E27FC236}">
                <a16:creationId xmlns:a16="http://schemas.microsoft.com/office/drawing/2014/main" id="{2784F69E-900B-4D5E-8DCC-DEDABEC875D0}"/>
              </a:ext>
            </a:extLst>
          </p:cNvPr>
          <p:cNvPicPr>
            <a:picLocks noChangeAspect="1"/>
          </p:cNvPicPr>
          <p:nvPr/>
        </p:nvPicPr>
        <p:blipFill>
          <a:blip r:embed="rId2"/>
          <a:stretch>
            <a:fillRect/>
          </a:stretch>
        </p:blipFill>
        <p:spPr>
          <a:xfrm>
            <a:off x="4967376" y="892920"/>
            <a:ext cx="3719423" cy="1905442"/>
          </a:xfrm>
          <a:prstGeom prst="rect">
            <a:avLst/>
          </a:prstGeom>
        </p:spPr>
      </p:pic>
    </p:spTree>
    <p:extLst>
      <p:ext uri="{BB962C8B-B14F-4D97-AF65-F5344CB8AC3E}">
        <p14:creationId xmlns:p14="http://schemas.microsoft.com/office/powerpoint/2010/main" val="27410067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4">
            <a:extLst>
              <a:ext uri="{FF2B5EF4-FFF2-40B4-BE49-F238E27FC236}">
                <a16:creationId xmlns:a16="http://schemas.microsoft.com/office/drawing/2014/main" id="{91B02DFC-908F-4390-9795-4E1B666F2AFC}"/>
              </a:ext>
            </a:extLst>
          </p:cNvPr>
          <p:cNvGraphicFramePr>
            <a:graphicFrameLocks noGrp="1"/>
          </p:cNvGraphicFramePr>
          <p:nvPr>
            <p:extLst>
              <p:ext uri="{D42A27DB-BD31-4B8C-83A1-F6EECF244321}">
                <p14:modId xmlns:p14="http://schemas.microsoft.com/office/powerpoint/2010/main" val="2523852195"/>
              </p:ext>
            </p:extLst>
          </p:nvPr>
        </p:nvGraphicFramePr>
        <p:xfrm>
          <a:off x="347932" y="1270000"/>
          <a:ext cx="9238890" cy="5547360"/>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3706258800"/>
                    </a:ext>
                  </a:extLst>
                </a:gridCol>
              </a:tblGrid>
              <a:tr h="338998">
                <a:tc>
                  <a:txBody>
                    <a:bodyPr/>
                    <a:lstStyle/>
                    <a:p>
                      <a:pPr marL="0" lvl="0" indent="0">
                        <a:buFont typeface="+mj-lt"/>
                        <a:buNone/>
                      </a:pPr>
                      <a:r>
                        <a:rPr lang="en-US" sz="1100" dirty="0"/>
                        <a:t>21. A teacher researches the length of time students spend playing computer games each day.</a:t>
                      </a:r>
                    </a:p>
                    <a:p>
                      <a:pPr marL="0" lvl="0" indent="0">
                        <a:buFont typeface="+mj-lt"/>
                        <a:buNone/>
                      </a:pPr>
                      <a:r>
                        <a:rPr lang="en-US" sz="1100" dirty="0"/>
                        <a:t>The teacher writes a program to add up and print out the total number of minutes student 2 played computer games over 5 days (Monday to Friday).</a:t>
                      </a:r>
                    </a:p>
                    <a:p>
                      <a:pPr marL="0" lvl="0" indent="0">
                        <a:buFont typeface="+mj-lt"/>
                        <a:buNone/>
                      </a:pPr>
                      <a:endParaRPr lang="en-US" sz="1100" dirty="0"/>
                    </a:p>
                    <a:p>
                      <a:pPr marL="0" lvl="0" indent="0">
                        <a:buFont typeface="+mj-lt"/>
                        <a:buNone/>
                      </a:pPr>
                      <a:r>
                        <a:rPr lang="en-US" sz="1100" dirty="0"/>
                        <a:t>total = 0</a:t>
                      </a:r>
                    </a:p>
                    <a:p>
                      <a:pPr marL="0" lvl="0" indent="0">
                        <a:buFont typeface="+mj-lt"/>
                        <a:buNone/>
                      </a:pPr>
                      <a:endParaRPr lang="en-US" sz="1100" dirty="0"/>
                    </a:p>
                    <a:p>
                      <a:pPr marL="0" lvl="0" indent="0">
                        <a:buFont typeface="+mj-lt"/>
                        <a:buNone/>
                      </a:pPr>
                      <a:r>
                        <a:rPr lang="en-US" sz="1100" dirty="0"/>
                        <a:t>total = total + </a:t>
                      </a:r>
                      <a:r>
                        <a:rPr lang="en-US" sz="1100" dirty="0" err="1"/>
                        <a:t>minsPlayed</a:t>
                      </a:r>
                      <a:r>
                        <a:rPr lang="en-US" sz="1100" dirty="0"/>
                        <a:t>[2,0]</a:t>
                      </a:r>
                    </a:p>
                    <a:p>
                      <a:pPr marL="0" lvl="0" indent="0">
                        <a:buFont typeface="+mj-lt"/>
                        <a:buNone/>
                      </a:pPr>
                      <a:r>
                        <a:rPr lang="en-US" sz="1100" dirty="0"/>
                        <a:t>total = total + </a:t>
                      </a:r>
                      <a:r>
                        <a:rPr lang="en-US" sz="1100" dirty="0" err="1"/>
                        <a:t>minsPlayed</a:t>
                      </a:r>
                      <a:r>
                        <a:rPr lang="en-US" sz="1100" dirty="0"/>
                        <a:t>[2,1]</a:t>
                      </a:r>
                    </a:p>
                    <a:p>
                      <a:pPr marL="0" lvl="0" indent="0">
                        <a:buFont typeface="+mj-lt"/>
                        <a:buNone/>
                      </a:pPr>
                      <a:r>
                        <a:rPr lang="en-US" sz="1100" dirty="0"/>
                        <a:t>total = total + </a:t>
                      </a:r>
                      <a:r>
                        <a:rPr lang="en-US" sz="1100" dirty="0" err="1"/>
                        <a:t>minsPlayed</a:t>
                      </a:r>
                      <a:r>
                        <a:rPr lang="en-US" sz="1100" dirty="0"/>
                        <a:t>[2,2]</a:t>
                      </a:r>
                    </a:p>
                    <a:p>
                      <a:pPr marL="0" lvl="0" indent="0">
                        <a:buFont typeface="+mj-lt"/>
                        <a:buNone/>
                      </a:pPr>
                      <a:r>
                        <a:rPr lang="en-US" sz="1100" dirty="0"/>
                        <a:t>total = total + </a:t>
                      </a:r>
                      <a:r>
                        <a:rPr lang="en-US" sz="1100" dirty="0" err="1"/>
                        <a:t>minsPlayed</a:t>
                      </a:r>
                      <a:r>
                        <a:rPr lang="en-US" sz="1100" dirty="0"/>
                        <a:t>[2,3]</a:t>
                      </a:r>
                    </a:p>
                    <a:p>
                      <a:pPr marL="0" lvl="0" indent="0">
                        <a:buFont typeface="+mj-lt"/>
                        <a:buNone/>
                      </a:pPr>
                      <a:r>
                        <a:rPr lang="en-US" sz="1100" dirty="0"/>
                        <a:t>total = total + </a:t>
                      </a:r>
                      <a:r>
                        <a:rPr lang="en-US" sz="1100" dirty="0" err="1"/>
                        <a:t>minsPlayed</a:t>
                      </a:r>
                      <a:r>
                        <a:rPr lang="en-US" sz="1100" dirty="0"/>
                        <a:t>[2,4]</a:t>
                      </a:r>
                    </a:p>
                    <a:p>
                      <a:pPr marL="0" lvl="0" indent="0">
                        <a:buFont typeface="+mj-lt"/>
                        <a:buNone/>
                      </a:pPr>
                      <a:r>
                        <a:rPr lang="en-US" sz="1100" dirty="0"/>
                        <a:t>print(total)</a:t>
                      </a:r>
                    </a:p>
                    <a:p>
                      <a:pPr marL="0" lvl="0" indent="0">
                        <a:buFont typeface="+mj-lt"/>
                        <a:buNone/>
                      </a:pPr>
                      <a:endParaRPr lang="en-US" sz="1100" dirty="0"/>
                    </a:p>
                    <a:p>
                      <a:pPr marL="0" lvl="0" indent="0">
                        <a:buFont typeface="+mj-lt"/>
                        <a:buNone/>
                      </a:pPr>
                      <a:r>
                        <a:rPr lang="en-US" sz="1100" dirty="0"/>
                        <a:t>Refine the program to be more efficient. Write the refined version of the algorithm.</a:t>
                      </a:r>
                    </a:p>
                    <a:p>
                      <a:pPr marL="0" lvl="0" indent="0">
                        <a:buFont typeface="+mj-lt"/>
                        <a:buNone/>
                      </a:pPr>
                      <a:endParaRPr lang="en-US" sz="1100" dirty="0"/>
                    </a:p>
                    <a:p>
                      <a:pPr marL="0" lvl="0" indent="0">
                        <a:buFont typeface="+mj-lt"/>
                        <a:buNone/>
                      </a:pPr>
                      <a:r>
                        <a:rPr lang="en-US" sz="1100" dirty="0"/>
                        <a:t>You must use either:</a:t>
                      </a:r>
                    </a:p>
                    <a:p>
                      <a:pPr marL="0" lvl="0" indent="0">
                        <a:buFont typeface="+mj-lt"/>
                        <a:buNone/>
                      </a:pPr>
                      <a:r>
                        <a:rPr lang="en-US" sz="1100" dirty="0"/>
                        <a:t>OCR Exam Reference Language, or</a:t>
                      </a:r>
                    </a:p>
                    <a:p>
                      <a:pPr marL="0" lvl="0" indent="0">
                        <a:buFont typeface="+mj-lt"/>
                        <a:buNone/>
                      </a:pPr>
                      <a:r>
                        <a:rPr lang="en-US" sz="1100" dirty="0"/>
                        <a:t>a high-level programming language that you have studied. </a:t>
                      </a:r>
                      <a:r>
                        <a:rPr lang="en-GB" sz="1100" b="1" dirty="0"/>
                        <a:t>[4]</a:t>
                      </a:r>
                    </a:p>
                  </a:txBody>
                  <a:tcPr anchor="ctr">
                    <a:solidFill>
                      <a:schemeClr val="bg1"/>
                    </a:solidFill>
                  </a:tcPr>
                </a:tc>
                <a:tc rowSpan="2">
                  <a:txBody>
                    <a:bodyPr/>
                    <a:lstStyle/>
                    <a:p>
                      <a:pPr marL="0" lvl="0" indent="0">
                        <a:buFont typeface="+mj-lt"/>
                        <a:buNone/>
                      </a:pPr>
                      <a:endParaRPr lang="en-US" sz="1100" b="0" dirty="0"/>
                    </a:p>
                    <a:p>
                      <a:pPr marL="0" lvl="0" indent="0">
                        <a:buFont typeface="+mj-lt"/>
                        <a:buNone/>
                      </a:pPr>
                      <a:r>
                        <a:rPr lang="en-US" sz="1100" b="0" dirty="0"/>
                        <a:t>e.g.</a:t>
                      </a:r>
                    </a:p>
                    <a:p>
                      <a:pPr marL="0" lvl="0" indent="0">
                        <a:buFont typeface="+mj-lt"/>
                        <a:buNone/>
                      </a:pPr>
                      <a:r>
                        <a:rPr lang="en-US" sz="1100" b="0" dirty="0"/>
                        <a:t>total = 0</a:t>
                      </a:r>
                    </a:p>
                    <a:p>
                      <a:pPr marL="0" lvl="0" indent="0">
                        <a:buFont typeface="+mj-lt"/>
                        <a:buNone/>
                      </a:pPr>
                      <a:r>
                        <a:rPr lang="en-US" sz="1100" b="0" dirty="0"/>
                        <a:t>for x in range (0, 4)</a:t>
                      </a:r>
                    </a:p>
                    <a:p>
                      <a:pPr marL="0" lvl="0" indent="0">
                        <a:buFont typeface="+mj-lt"/>
                        <a:buNone/>
                      </a:pPr>
                      <a:r>
                        <a:rPr lang="en-US" sz="1100" b="0" dirty="0"/>
                        <a:t>  total += </a:t>
                      </a:r>
                      <a:r>
                        <a:rPr lang="en-US" sz="1100" b="0" dirty="0" err="1"/>
                        <a:t>hoursplayed</a:t>
                      </a:r>
                      <a:r>
                        <a:rPr lang="en-US" sz="1100" b="0" dirty="0"/>
                        <a:t>[2][x]</a:t>
                      </a:r>
                    </a:p>
                    <a:p>
                      <a:pPr marL="0" lvl="0" indent="0">
                        <a:buFont typeface="+mj-lt"/>
                        <a:buNone/>
                      </a:pPr>
                      <a:r>
                        <a:rPr lang="en-US" sz="1100" b="0" dirty="0"/>
                        <a:t>next x</a:t>
                      </a:r>
                    </a:p>
                    <a:p>
                      <a:pPr marL="0" lvl="0" indent="0">
                        <a:buFont typeface="+mj-lt"/>
                        <a:buNone/>
                      </a:pPr>
                      <a:r>
                        <a:rPr lang="en-US" sz="1100" b="0" dirty="0"/>
                        <a:t>print (total)</a:t>
                      </a:r>
                    </a:p>
                    <a:p>
                      <a:pPr marL="0" lvl="0" indent="0">
                        <a:buFont typeface="+mj-lt"/>
                        <a:buNone/>
                      </a:pPr>
                      <a:endParaRPr lang="en-US" sz="1100" b="0" dirty="0"/>
                    </a:p>
                    <a:p>
                      <a:pPr marL="0" lvl="0" indent="0">
                        <a:buFont typeface="+mj-lt"/>
                        <a:buNone/>
                      </a:pPr>
                      <a:r>
                        <a:rPr lang="en-US" sz="1100" b="0" dirty="0"/>
                        <a:t>e.g.</a:t>
                      </a:r>
                    </a:p>
                    <a:p>
                      <a:pPr marL="0" lvl="0" indent="0">
                        <a:buFont typeface="+mj-lt"/>
                        <a:buNone/>
                      </a:pPr>
                      <a:r>
                        <a:rPr lang="en-US" sz="1100" b="0" dirty="0"/>
                        <a:t>total = 0;</a:t>
                      </a:r>
                    </a:p>
                    <a:p>
                      <a:pPr marL="0" lvl="0" indent="0">
                        <a:buFont typeface="+mj-lt"/>
                        <a:buNone/>
                      </a:pPr>
                      <a:r>
                        <a:rPr lang="en-US" sz="1100" b="0" dirty="0"/>
                        <a:t>for (int x = 0; x &lt;= 4; x++){</a:t>
                      </a:r>
                    </a:p>
                    <a:p>
                      <a:pPr marL="0" lvl="0" indent="0">
                        <a:buFont typeface="+mj-lt"/>
                        <a:buNone/>
                      </a:pPr>
                      <a:r>
                        <a:rPr lang="en-US" sz="1100" b="0" dirty="0"/>
                        <a:t>  total = total +</a:t>
                      </a:r>
                    </a:p>
                    <a:p>
                      <a:pPr marL="0" lvl="0" indent="0">
                        <a:buFont typeface="+mj-lt"/>
                        <a:buNone/>
                      </a:pPr>
                      <a:r>
                        <a:rPr lang="en-US" sz="1100" b="0" dirty="0"/>
                        <a:t>  </a:t>
                      </a:r>
                      <a:r>
                        <a:rPr lang="en-US" sz="1100" b="0" dirty="0" err="1"/>
                        <a:t>hoursplayed</a:t>
                      </a:r>
                      <a:r>
                        <a:rPr lang="en-US" sz="1100" b="0" dirty="0"/>
                        <a:t>[2][x];</a:t>
                      </a:r>
                    </a:p>
                    <a:p>
                      <a:pPr marL="0" lvl="0" indent="0">
                        <a:buFont typeface="+mj-lt"/>
                        <a:buNone/>
                      </a:pPr>
                      <a:r>
                        <a:rPr lang="en-US" sz="1100" b="0" dirty="0"/>
                        <a:t>}</a:t>
                      </a:r>
                    </a:p>
                    <a:p>
                      <a:pPr marL="0" lvl="0" indent="0">
                        <a:buFont typeface="+mj-lt"/>
                        <a:buNone/>
                      </a:pPr>
                      <a:r>
                        <a:rPr lang="en-US" sz="1100" b="0" dirty="0" err="1"/>
                        <a:t>System.out.println</a:t>
                      </a:r>
                      <a:r>
                        <a:rPr lang="en-US" sz="1100" b="0" dirty="0"/>
                        <a:t> (total);</a:t>
                      </a:r>
                    </a:p>
                    <a:p>
                      <a:pPr marL="0" lvl="0" indent="0">
                        <a:buFont typeface="+mj-lt"/>
                        <a:buNone/>
                      </a:pPr>
                      <a:endParaRPr lang="en-US" sz="1100" b="0" dirty="0"/>
                    </a:p>
                    <a:p>
                      <a:pPr marL="0" lvl="0" indent="0">
                        <a:buFont typeface="+mj-lt"/>
                        <a:buNone/>
                      </a:pPr>
                      <a:r>
                        <a:rPr lang="en-US" sz="1100" b="0" dirty="0"/>
                        <a:t>Marks: 4</a:t>
                      </a:r>
                    </a:p>
                    <a:p>
                      <a:pPr marL="0" lvl="0" indent="0">
                        <a:buFont typeface="+mj-lt"/>
                        <a:buNone/>
                      </a:pPr>
                      <a:r>
                        <a:rPr lang="en-US" sz="1100" b="0" dirty="0"/>
                        <a:t>(AO3 2c)</a:t>
                      </a:r>
                    </a:p>
                    <a:p>
                      <a:pPr marL="0" lvl="0" indent="0">
                        <a:buFont typeface="+mj-lt"/>
                        <a:buNone/>
                      </a:pPr>
                      <a:endParaRPr lang="en-US" sz="1100" b="0" dirty="0"/>
                    </a:p>
                    <a:p>
                      <a:pPr marL="0" lvl="0" indent="0">
                        <a:buFont typeface="+mj-lt"/>
                        <a:buNone/>
                      </a:pPr>
                      <a:r>
                        <a:rPr lang="en-US" sz="1100" b="0" dirty="0"/>
                        <a:t>Guidance: High-level programming language / OCR Exam Reference Language response required</a:t>
                      </a:r>
                    </a:p>
                    <a:p>
                      <a:pPr marL="0" lvl="0" indent="0">
                        <a:buFont typeface="+mj-lt"/>
                        <a:buNone/>
                      </a:pPr>
                      <a:endParaRPr lang="en-US" sz="1100" b="0" dirty="0"/>
                    </a:p>
                    <a:p>
                      <a:pPr marL="0" lvl="0" indent="0">
                        <a:buFont typeface="+mj-lt"/>
                        <a:buNone/>
                      </a:pPr>
                      <a:r>
                        <a:rPr lang="en-US" sz="1100" b="0" dirty="0"/>
                        <a:t>Do not accept pseudocode / natural English.</a:t>
                      </a:r>
                    </a:p>
                    <a:p>
                      <a:pPr marL="0" lvl="0" indent="0">
                        <a:buFont typeface="+mj-lt"/>
                        <a:buNone/>
                      </a:pPr>
                      <a:endParaRPr lang="en-US" sz="1100" b="0" dirty="0"/>
                    </a:p>
                    <a:p>
                      <a:pPr marL="0" lvl="0" indent="0">
                        <a:buFont typeface="+mj-lt"/>
                        <a:buNone/>
                      </a:pPr>
                      <a:r>
                        <a:rPr lang="en-US" sz="1100" b="0" dirty="0"/>
                        <a:t>MP1 must have appropriate identifier, = and then the numeric 0</a:t>
                      </a:r>
                    </a:p>
                    <a:p>
                      <a:pPr marL="0" lvl="0" indent="0">
                        <a:buFont typeface="+mj-lt"/>
                        <a:buNone/>
                      </a:pPr>
                      <a:r>
                        <a:rPr lang="en-US" sz="1100" b="0" dirty="0"/>
                        <a:t>MP2 must have for or while</a:t>
                      </a:r>
                    </a:p>
                    <a:p>
                      <a:pPr marL="0" lvl="0" indent="0">
                        <a:buFont typeface="+mj-lt"/>
                        <a:buNone/>
                      </a:pPr>
                      <a:r>
                        <a:rPr lang="en-US" sz="1100" b="0" dirty="0"/>
                        <a:t>MP3 must have the for stopping condition 4/5</a:t>
                      </a:r>
                    </a:p>
                    <a:p>
                      <a:pPr marL="0" lvl="0" indent="0">
                        <a:buFont typeface="+mj-lt"/>
                        <a:buNone/>
                      </a:pPr>
                      <a:r>
                        <a:rPr lang="en-US" sz="1100" b="0" dirty="0"/>
                        <a:t>MP4 must have the same identifier for MP1 and equal and + to add the data in the array (using either [</a:t>
                      </a:r>
                      <a:r>
                        <a:rPr lang="en-US" sz="1100" b="0" dirty="0" err="1"/>
                        <a:t>x,y</a:t>
                      </a:r>
                      <a:r>
                        <a:rPr lang="en-US" sz="1100" b="0" dirty="0"/>
                        <a:t>] or [x][y]. This could be total = total + …. Or total += ….</a:t>
                      </a:r>
                    </a:p>
                    <a:p>
                      <a:pPr marL="0" lvl="0" indent="0">
                        <a:buFont typeface="+mj-lt"/>
                        <a:buNone/>
                      </a:pPr>
                      <a:endParaRPr lang="en-GB" sz="1100" b="1" dirty="0"/>
                    </a:p>
                  </a:txBody>
                  <a:tcPr anchor="ctr">
                    <a:solidFill>
                      <a:schemeClr val="bg1">
                        <a:lumMod val="85000"/>
                      </a:schemeClr>
                    </a:solidFill>
                  </a:tcPr>
                </a:tc>
                <a:extLst>
                  <a:ext uri="{0D108BD9-81ED-4DB2-BD59-A6C34878D82A}">
                    <a16:rowId xmlns:a16="http://schemas.microsoft.com/office/drawing/2014/main" val="666655507"/>
                  </a:ext>
                </a:extLst>
              </a:tr>
              <a:tr h="338998">
                <a:tc>
                  <a:txBody>
                    <a:bodyPr/>
                    <a:lstStyle/>
                    <a:p>
                      <a:r>
                        <a:rPr lang="en-US" sz="1100" dirty="0"/>
                        <a:t>Answer:</a:t>
                      </a:r>
                    </a:p>
                    <a:p>
                      <a:r>
                        <a:rPr lang="en-US" sz="1100" dirty="0" err="1"/>
                        <a:t>Initialises</a:t>
                      </a:r>
                      <a:r>
                        <a:rPr lang="en-US" sz="1100" dirty="0"/>
                        <a:t> total as 0 and prints out total the end (as per original program)</a:t>
                      </a:r>
                    </a:p>
                    <a:p>
                      <a:r>
                        <a:rPr lang="en-US" sz="1100" dirty="0"/>
                        <a:t>Uses iteration, e.g. FOR, WHILE</a:t>
                      </a:r>
                    </a:p>
                    <a:p>
                      <a:r>
                        <a:rPr lang="en-US" sz="1100" dirty="0"/>
                        <a:t>…that repeats 5 times</a:t>
                      </a:r>
                    </a:p>
                    <a:p>
                      <a:r>
                        <a:rPr lang="en-US" sz="1100" dirty="0"/>
                        <a:t>…correctly adds up values using loop index</a:t>
                      </a:r>
                    </a:p>
                    <a:p>
                      <a:endParaRPr lang="en-US" sz="1100" dirty="0"/>
                    </a:p>
                    <a:p>
                      <a:r>
                        <a:rPr lang="en-US" sz="1100" dirty="0"/>
                        <a:t>e.g.</a:t>
                      </a:r>
                    </a:p>
                    <a:p>
                      <a:r>
                        <a:rPr lang="en-US" sz="1100" dirty="0"/>
                        <a:t>total = 0</a:t>
                      </a:r>
                    </a:p>
                    <a:p>
                      <a:r>
                        <a:rPr lang="en-US" sz="1100" dirty="0"/>
                        <a:t>for x = 0 to 4</a:t>
                      </a:r>
                    </a:p>
                    <a:p>
                      <a:r>
                        <a:rPr lang="en-US" sz="1100" dirty="0"/>
                        <a:t>  total = total + </a:t>
                      </a:r>
                      <a:r>
                        <a:rPr lang="en-US" sz="1100" dirty="0" err="1"/>
                        <a:t>hoursplayed</a:t>
                      </a:r>
                      <a:r>
                        <a:rPr lang="en-US" sz="1100" dirty="0"/>
                        <a:t>[2, x]</a:t>
                      </a:r>
                    </a:p>
                    <a:p>
                      <a:r>
                        <a:rPr lang="en-US" sz="1100" dirty="0"/>
                        <a:t>next x</a:t>
                      </a:r>
                    </a:p>
                    <a:p>
                      <a:r>
                        <a:rPr lang="en-US" sz="1100" dirty="0" err="1"/>
                        <a:t>console.writeline</a:t>
                      </a:r>
                      <a:r>
                        <a:rPr lang="en-US" sz="1100" dirty="0"/>
                        <a:t>(total)</a:t>
                      </a:r>
                    </a:p>
                  </a:txBody>
                  <a:tcPr anchor="ctr">
                    <a:solidFill>
                      <a:schemeClr val="bg2"/>
                    </a:solidFill>
                  </a:tcPr>
                </a:tc>
                <a:tc vMerge="1">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3" name="Table 3">
            <a:extLst>
              <a:ext uri="{FF2B5EF4-FFF2-40B4-BE49-F238E27FC236}">
                <a16:creationId xmlns:a16="http://schemas.microsoft.com/office/drawing/2014/main" id="{B28B1675-DEA1-4A5B-85E8-AA566E4BFC28}"/>
              </a:ext>
            </a:extLst>
          </p:cNvPr>
          <p:cNvGraphicFramePr>
            <a:graphicFrameLocks noGrp="1"/>
          </p:cNvGraphicFramePr>
          <p:nvPr>
            <p:extLst>
              <p:ext uri="{D42A27DB-BD31-4B8C-83A1-F6EECF244321}">
                <p14:modId xmlns:p14="http://schemas.microsoft.com/office/powerpoint/2010/main" val="2401552034"/>
              </p:ext>
            </p:extLst>
          </p:nvPr>
        </p:nvGraphicFramePr>
        <p:xfrm>
          <a:off x="7000240" y="1600200"/>
          <a:ext cx="2382520" cy="1645920"/>
        </p:xfrm>
        <a:graphic>
          <a:graphicData uri="http://schemas.openxmlformats.org/drawingml/2006/table">
            <a:tbl>
              <a:tblPr firstRow="1" bandRow="1">
                <a:tableStyleId>{5C22544A-7EE6-4342-B048-85BDC9FD1C3A}</a:tableStyleId>
              </a:tblPr>
              <a:tblGrid>
                <a:gridCol w="595630">
                  <a:extLst>
                    <a:ext uri="{9D8B030D-6E8A-4147-A177-3AD203B41FA5}">
                      <a16:colId xmlns:a16="http://schemas.microsoft.com/office/drawing/2014/main" val="1711982348"/>
                    </a:ext>
                  </a:extLst>
                </a:gridCol>
                <a:gridCol w="595630">
                  <a:extLst>
                    <a:ext uri="{9D8B030D-6E8A-4147-A177-3AD203B41FA5}">
                      <a16:colId xmlns:a16="http://schemas.microsoft.com/office/drawing/2014/main" val="549046101"/>
                    </a:ext>
                  </a:extLst>
                </a:gridCol>
                <a:gridCol w="595630">
                  <a:extLst>
                    <a:ext uri="{9D8B030D-6E8A-4147-A177-3AD203B41FA5}">
                      <a16:colId xmlns:a16="http://schemas.microsoft.com/office/drawing/2014/main" val="1231371203"/>
                    </a:ext>
                  </a:extLst>
                </a:gridCol>
                <a:gridCol w="595630">
                  <a:extLst>
                    <a:ext uri="{9D8B030D-6E8A-4147-A177-3AD203B41FA5}">
                      <a16:colId xmlns:a16="http://schemas.microsoft.com/office/drawing/2014/main" val="3663363986"/>
                    </a:ext>
                  </a:extLst>
                </a:gridCol>
              </a:tblGrid>
              <a:tr h="259821">
                <a:tc>
                  <a:txBody>
                    <a:bodyPr/>
                    <a:lstStyle/>
                    <a:p>
                      <a:endParaRPr lang="en-GB" sz="1200" dirty="0"/>
                    </a:p>
                  </a:txBody>
                  <a:tcPr/>
                </a:tc>
                <a:tc>
                  <a:txBody>
                    <a:bodyPr/>
                    <a:lstStyle/>
                    <a:p>
                      <a:r>
                        <a:rPr lang="en-GB" sz="1200" dirty="0"/>
                        <a:t>S0</a:t>
                      </a:r>
                    </a:p>
                  </a:txBody>
                  <a:tcPr/>
                </a:tc>
                <a:tc>
                  <a:txBody>
                    <a:bodyPr/>
                    <a:lstStyle/>
                    <a:p>
                      <a:r>
                        <a:rPr lang="en-GB" sz="1200" dirty="0"/>
                        <a:t>S1</a:t>
                      </a:r>
                    </a:p>
                  </a:txBody>
                  <a:tcPr/>
                </a:tc>
                <a:tc>
                  <a:txBody>
                    <a:bodyPr/>
                    <a:lstStyle/>
                    <a:p>
                      <a:r>
                        <a:rPr lang="en-GB" sz="1200" dirty="0"/>
                        <a:t>s2</a:t>
                      </a:r>
                    </a:p>
                  </a:txBody>
                  <a:tcPr/>
                </a:tc>
                <a:extLst>
                  <a:ext uri="{0D108BD9-81ED-4DB2-BD59-A6C34878D82A}">
                    <a16:rowId xmlns:a16="http://schemas.microsoft.com/office/drawing/2014/main" val="3586627284"/>
                  </a:ext>
                </a:extLst>
              </a:tr>
              <a:tr h="259821">
                <a:tc>
                  <a:txBody>
                    <a:bodyPr/>
                    <a:lstStyle/>
                    <a:p>
                      <a:r>
                        <a:rPr lang="en-GB" sz="1200" dirty="0"/>
                        <a:t>Mon 0</a:t>
                      </a:r>
                    </a:p>
                  </a:txBody>
                  <a:tcPr/>
                </a:tc>
                <a:tc>
                  <a:txBody>
                    <a:bodyPr/>
                    <a:lstStyle/>
                    <a:p>
                      <a:r>
                        <a:rPr lang="en-GB" sz="1200" dirty="0"/>
                        <a:t>2</a:t>
                      </a:r>
                    </a:p>
                  </a:txBody>
                  <a:tcPr/>
                </a:tc>
                <a:tc>
                  <a:txBody>
                    <a:bodyPr/>
                    <a:lstStyle/>
                    <a:p>
                      <a:r>
                        <a:rPr lang="en-GB" sz="1200" dirty="0"/>
                        <a:t>5</a:t>
                      </a:r>
                    </a:p>
                  </a:txBody>
                  <a:tcPr/>
                </a:tc>
                <a:tc>
                  <a:txBody>
                    <a:bodyPr/>
                    <a:lstStyle/>
                    <a:p>
                      <a:r>
                        <a:rPr lang="en-GB" sz="1200" dirty="0"/>
                        <a:t>3</a:t>
                      </a:r>
                    </a:p>
                  </a:txBody>
                  <a:tcPr/>
                </a:tc>
                <a:extLst>
                  <a:ext uri="{0D108BD9-81ED-4DB2-BD59-A6C34878D82A}">
                    <a16:rowId xmlns:a16="http://schemas.microsoft.com/office/drawing/2014/main" val="441021000"/>
                  </a:ext>
                </a:extLst>
              </a:tr>
              <a:tr h="259821">
                <a:tc>
                  <a:txBody>
                    <a:bodyPr/>
                    <a:lstStyle/>
                    <a:p>
                      <a:r>
                        <a:rPr lang="en-GB" sz="1200" dirty="0"/>
                        <a:t>Tue 1</a:t>
                      </a:r>
                    </a:p>
                  </a:txBody>
                  <a:tcPr/>
                </a:tc>
                <a:tc>
                  <a:txBody>
                    <a:bodyPr/>
                    <a:lstStyle/>
                    <a:p>
                      <a:r>
                        <a:rPr lang="en-GB" sz="1200" dirty="0"/>
                        <a:t>1</a:t>
                      </a:r>
                    </a:p>
                  </a:txBody>
                  <a:tcPr/>
                </a:tc>
                <a:tc>
                  <a:txBody>
                    <a:bodyPr/>
                    <a:lstStyle/>
                    <a:p>
                      <a:r>
                        <a:rPr lang="en-GB" sz="1200" dirty="0"/>
                        <a:t>6</a:t>
                      </a:r>
                    </a:p>
                  </a:txBody>
                  <a:tcPr/>
                </a:tc>
                <a:tc>
                  <a:txBody>
                    <a:bodyPr/>
                    <a:lstStyle/>
                    <a:p>
                      <a:r>
                        <a:rPr lang="en-GB" sz="1200" dirty="0"/>
                        <a:t>4</a:t>
                      </a:r>
                    </a:p>
                  </a:txBody>
                  <a:tcPr/>
                </a:tc>
                <a:extLst>
                  <a:ext uri="{0D108BD9-81ED-4DB2-BD59-A6C34878D82A}">
                    <a16:rowId xmlns:a16="http://schemas.microsoft.com/office/drawing/2014/main" val="2183415843"/>
                  </a:ext>
                </a:extLst>
              </a:tr>
              <a:tr h="259821">
                <a:tc>
                  <a:txBody>
                    <a:bodyPr/>
                    <a:lstStyle/>
                    <a:p>
                      <a:r>
                        <a:rPr lang="en-GB" sz="1200" dirty="0"/>
                        <a:t>Wed 2</a:t>
                      </a:r>
                    </a:p>
                  </a:txBody>
                  <a:tcPr/>
                </a:tc>
                <a:tc>
                  <a:txBody>
                    <a:bodyPr/>
                    <a:lstStyle/>
                    <a:p>
                      <a:r>
                        <a:rPr lang="en-GB" sz="1200" dirty="0"/>
                        <a:t>2</a:t>
                      </a:r>
                    </a:p>
                  </a:txBody>
                  <a:tcPr/>
                </a:tc>
                <a:tc>
                  <a:txBody>
                    <a:bodyPr/>
                    <a:lstStyle/>
                    <a:p>
                      <a:r>
                        <a:rPr lang="en-GB" sz="1200" dirty="0"/>
                        <a:t>2</a:t>
                      </a:r>
                    </a:p>
                  </a:txBody>
                  <a:tcPr/>
                </a:tc>
                <a:tc>
                  <a:txBody>
                    <a:bodyPr/>
                    <a:lstStyle/>
                    <a:p>
                      <a:r>
                        <a:rPr lang="en-GB" sz="1200" dirty="0"/>
                        <a:t>2</a:t>
                      </a:r>
                    </a:p>
                  </a:txBody>
                  <a:tcPr/>
                </a:tc>
                <a:extLst>
                  <a:ext uri="{0D108BD9-81ED-4DB2-BD59-A6C34878D82A}">
                    <a16:rowId xmlns:a16="http://schemas.microsoft.com/office/drawing/2014/main" val="3323281560"/>
                  </a:ext>
                </a:extLst>
              </a:tr>
              <a:tr h="259821">
                <a:tc>
                  <a:txBody>
                    <a:bodyPr/>
                    <a:lstStyle/>
                    <a:p>
                      <a:r>
                        <a:rPr lang="en-GB" sz="1200" dirty="0"/>
                        <a:t>Thu 3</a:t>
                      </a:r>
                    </a:p>
                  </a:txBody>
                  <a:tcPr/>
                </a:tc>
                <a:tc>
                  <a:txBody>
                    <a:bodyPr/>
                    <a:lstStyle/>
                    <a:p>
                      <a:r>
                        <a:rPr lang="en-GB" sz="1200" dirty="0"/>
                        <a:t>1</a:t>
                      </a:r>
                    </a:p>
                  </a:txBody>
                  <a:tcPr/>
                </a:tc>
                <a:tc>
                  <a:txBody>
                    <a:bodyPr/>
                    <a:lstStyle/>
                    <a:p>
                      <a:r>
                        <a:rPr lang="en-GB" sz="1200" dirty="0"/>
                        <a:t>5</a:t>
                      </a:r>
                    </a:p>
                  </a:txBody>
                  <a:tcPr/>
                </a:tc>
                <a:tc>
                  <a:txBody>
                    <a:bodyPr/>
                    <a:lstStyle/>
                    <a:p>
                      <a:r>
                        <a:rPr lang="en-GB" sz="1200" dirty="0"/>
                        <a:t>3</a:t>
                      </a:r>
                    </a:p>
                  </a:txBody>
                  <a:tcPr/>
                </a:tc>
                <a:extLst>
                  <a:ext uri="{0D108BD9-81ED-4DB2-BD59-A6C34878D82A}">
                    <a16:rowId xmlns:a16="http://schemas.microsoft.com/office/drawing/2014/main" val="1280988664"/>
                  </a:ext>
                </a:extLst>
              </a:tr>
              <a:tr h="259821">
                <a:tc>
                  <a:txBody>
                    <a:bodyPr/>
                    <a:lstStyle/>
                    <a:p>
                      <a:r>
                        <a:rPr lang="en-GB" sz="1200" dirty="0"/>
                        <a:t>Fri 4</a:t>
                      </a:r>
                    </a:p>
                  </a:txBody>
                  <a:tcPr/>
                </a:tc>
                <a:tc>
                  <a:txBody>
                    <a:bodyPr/>
                    <a:lstStyle/>
                    <a:p>
                      <a:r>
                        <a:rPr lang="en-GB" sz="1200" dirty="0"/>
                        <a:t>2</a:t>
                      </a:r>
                    </a:p>
                  </a:txBody>
                  <a:tcPr/>
                </a:tc>
                <a:tc>
                  <a:txBody>
                    <a:bodyPr/>
                    <a:lstStyle/>
                    <a:p>
                      <a:r>
                        <a:rPr lang="en-GB" sz="1200" dirty="0"/>
                        <a:t>1</a:t>
                      </a:r>
                    </a:p>
                  </a:txBody>
                  <a:tcPr/>
                </a:tc>
                <a:tc>
                  <a:txBody>
                    <a:bodyPr/>
                    <a:lstStyle/>
                    <a:p>
                      <a:r>
                        <a:rPr lang="en-GB" sz="1200" dirty="0"/>
                        <a:t>4</a:t>
                      </a:r>
                    </a:p>
                  </a:txBody>
                  <a:tcPr/>
                </a:tc>
                <a:extLst>
                  <a:ext uri="{0D108BD9-81ED-4DB2-BD59-A6C34878D82A}">
                    <a16:rowId xmlns:a16="http://schemas.microsoft.com/office/drawing/2014/main" val="1452878381"/>
                  </a:ext>
                </a:extLst>
              </a:tr>
            </a:tbl>
          </a:graphicData>
        </a:graphic>
      </p:graphicFrame>
    </p:spTree>
    <p:extLst>
      <p:ext uri="{BB962C8B-B14F-4D97-AF65-F5344CB8AC3E}">
        <p14:creationId xmlns:p14="http://schemas.microsoft.com/office/powerpoint/2010/main" val="12855027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4">
            <a:extLst>
              <a:ext uri="{FF2B5EF4-FFF2-40B4-BE49-F238E27FC236}">
                <a16:creationId xmlns:a16="http://schemas.microsoft.com/office/drawing/2014/main" id="{91B02DFC-908F-4390-9795-4E1B666F2AFC}"/>
              </a:ext>
            </a:extLst>
          </p:cNvPr>
          <p:cNvGraphicFramePr>
            <a:graphicFrameLocks noGrp="1"/>
          </p:cNvGraphicFramePr>
          <p:nvPr>
            <p:extLst>
              <p:ext uri="{D42A27DB-BD31-4B8C-83A1-F6EECF244321}">
                <p14:modId xmlns:p14="http://schemas.microsoft.com/office/powerpoint/2010/main" val="3641562765"/>
              </p:ext>
            </p:extLst>
          </p:nvPr>
        </p:nvGraphicFramePr>
        <p:xfrm>
          <a:off x="347932" y="1270000"/>
          <a:ext cx="9238890" cy="5364480"/>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2539851244"/>
                    </a:ext>
                  </a:extLst>
                </a:gridCol>
              </a:tblGrid>
              <a:tr h="338998">
                <a:tc>
                  <a:txBody>
                    <a:bodyPr/>
                    <a:lstStyle/>
                    <a:p>
                      <a:pPr marL="0" lvl="0" indent="0">
                        <a:buFont typeface="+mj-lt"/>
                        <a:buNone/>
                      </a:pPr>
                      <a:r>
                        <a:rPr lang="en-US" sz="1000" dirty="0"/>
                        <a:t>22. OCR Tech is an online shop that sells electronics such as TVs and game consoles.</a:t>
                      </a:r>
                    </a:p>
                    <a:p>
                      <a:pPr marL="0" lvl="0" indent="0">
                        <a:buFont typeface="+mj-lt"/>
                        <a:buNone/>
                      </a:pPr>
                      <a:r>
                        <a:rPr lang="en-US" sz="1000" dirty="0"/>
                        <a:t>An item is classified as "In demand" if OCR Tech have between 5 and 25 inclusive in stock.</a:t>
                      </a:r>
                    </a:p>
                    <a:p>
                      <a:pPr marL="0" lvl="0" indent="0">
                        <a:buFont typeface="+mj-lt"/>
                        <a:buNone/>
                      </a:pPr>
                      <a:endParaRPr lang="en-US" sz="1000" dirty="0"/>
                    </a:p>
                    <a:p>
                      <a:pPr marL="0" lvl="0" indent="0">
                        <a:buFont typeface="+mj-lt"/>
                        <a:buNone/>
                      </a:pPr>
                      <a:r>
                        <a:rPr lang="en-US" sz="1000" dirty="0"/>
                        <a:t>A program is written that allows the user to input the current stock level and output whether the item is in demand or not.</a:t>
                      </a:r>
                    </a:p>
                    <a:p>
                      <a:pPr marL="0" lvl="0" indent="0">
                        <a:buFont typeface="+mj-lt"/>
                        <a:buNone/>
                      </a:pPr>
                      <a:endParaRPr lang="en-US" sz="1000" dirty="0"/>
                    </a:p>
                    <a:p>
                      <a:pPr marL="0" lvl="0" indent="0">
                        <a:buFont typeface="+mj-lt"/>
                        <a:buNone/>
                      </a:pPr>
                      <a:r>
                        <a:rPr lang="en-US" sz="1000" dirty="0">
                          <a:latin typeface="Courier New" panose="02070309020205020404" pitchFamily="49" charset="0"/>
                          <a:cs typeface="Courier New" panose="02070309020205020404" pitchFamily="49" charset="0"/>
                        </a:rPr>
                        <a:t>    </a:t>
                      </a:r>
                      <a:r>
                        <a:rPr lang="en-US" sz="1000" dirty="0" err="1">
                          <a:latin typeface="Courier New" panose="02070309020205020404" pitchFamily="49" charset="0"/>
                          <a:cs typeface="Courier New" panose="02070309020205020404" pitchFamily="49" charset="0"/>
                        </a:rPr>
                        <a:t>stocklevel</a:t>
                      </a:r>
                      <a:r>
                        <a:rPr lang="en-US" sz="1000" dirty="0">
                          <a:latin typeface="Courier New" panose="02070309020205020404" pitchFamily="49" charset="0"/>
                          <a:cs typeface="Courier New" panose="02070309020205020404" pitchFamily="49" charset="0"/>
                        </a:rPr>
                        <a:t> = input("Enter stock level")</a:t>
                      </a:r>
                    </a:p>
                    <a:p>
                      <a:pPr marL="0" lvl="0" indent="0">
                        <a:buFont typeface="+mj-lt"/>
                        <a:buNone/>
                      </a:pPr>
                      <a:r>
                        <a:rPr lang="en-US" sz="1000" dirty="0">
                          <a:latin typeface="Courier New" panose="02070309020205020404" pitchFamily="49" charset="0"/>
                          <a:cs typeface="Courier New" panose="02070309020205020404" pitchFamily="49" charset="0"/>
                        </a:rPr>
                        <a:t>    if </a:t>
                      </a:r>
                      <a:r>
                        <a:rPr lang="en-US" sz="1000" dirty="0" err="1">
                          <a:latin typeface="Courier New" panose="02070309020205020404" pitchFamily="49" charset="0"/>
                          <a:cs typeface="Courier New" panose="02070309020205020404" pitchFamily="49" charset="0"/>
                        </a:rPr>
                        <a:t>stocklevel</a:t>
                      </a:r>
                      <a:r>
                        <a:rPr lang="en-US" sz="1000" dirty="0">
                          <a:latin typeface="Courier New" panose="02070309020205020404" pitchFamily="49" charset="0"/>
                          <a:cs typeface="Courier New" panose="02070309020205020404" pitchFamily="49" charset="0"/>
                        </a:rPr>
                        <a:t> &gt;= 5 or =&lt; 25 then</a:t>
                      </a:r>
                    </a:p>
                    <a:p>
                      <a:pPr marL="0" lvl="0" indent="0">
                        <a:buFont typeface="+mj-lt"/>
                        <a:buNone/>
                      </a:pPr>
                      <a:r>
                        <a:rPr lang="en-US" sz="1000" dirty="0">
                          <a:latin typeface="Courier New" panose="02070309020205020404" pitchFamily="49" charset="0"/>
                          <a:cs typeface="Courier New" panose="02070309020205020404" pitchFamily="49" charset="0"/>
                        </a:rPr>
                        <a:t>        print(Not in demand)</a:t>
                      </a:r>
                    </a:p>
                    <a:p>
                      <a:pPr marL="0" lvl="0" indent="0">
                        <a:buFont typeface="+mj-lt"/>
                        <a:buNone/>
                      </a:pPr>
                      <a:r>
                        <a:rPr lang="en-US" sz="1000" dirty="0">
                          <a:latin typeface="Courier New" panose="02070309020205020404" pitchFamily="49" charset="0"/>
                          <a:cs typeface="Courier New" panose="02070309020205020404" pitchFamily="49" charset="0"/>
                        </a:rPr>
                        <a:t>    else</a:t>
                      </a:r>
                    </a:p>
                    <a:p>
                      <a:pPr marL="0" lvl="0" indent="0">
                        <a:buFont typeface="+mj-lt"/>
                        <a:buNone/>
                      </a:pPr>
                      <a:r>
                        <a:rPr lang="en-US" sz="1000" dirty="0">
                          <a:latin typeface="Courier New" panose="02070309020205020404" pitchFamily="49" charset="0"/>
                          <a:cs typeface="Courier New" panose="02070309020205020404" pitchFamily="49" charset="0"/>
                        </a:rPr>
                        <a:t>        print(In demand)</a:t>
                      </a:r>
                    </a:p>
                    <a:p>
                      <a:pPr marL="0" lvl="0" indent="0">
                        <a:buFont typeface="+mj-lt"/>
                        <a:buNone/>
                      </a:pPr>
                      <a:r>
                        <a:rPr lang="en-US" sz="1000" dirty="0">
                          <a:latin typeface="Courier New" panose="02070309020205020404" pitchFamily="49" charset="0"/>
                          <a:cs typeface="Courier New" panose="02070309020205020404" pitchFamily="49" charset="0"/>
                        </a:rPr>
                        <a:t>    endif</a:t>
                      </a:r>
                    </a:p>
                    <a:p>
                      <a:pPr marL="0" lvl="0" indent="0">
                        <a:buFont typeface="+mj-lt"/>
                        <a:buNone/>
                      </a:pPr>
                      <a:endParaRPr lang="en-US" sz="1000" dirty="0"/>
                    </a:p>
                    <a:p>
                      <a:pPr marL="0" lvl="0" indent="0">
                        <a:buFont typeface="+mj-lt"/>
                        <a:buNone/>
                      </a:pPr>
                      <a:r>
                        <a:rPr lang="en-US" sz="1000" dirty="0"/>
                        <a:t>The program contains syntax and logic errors.</a:t>
                      </a:r>
                    </a:p>
                    <a:p>
                      <a:pPr marL="0" lvl="0" indent="0">
                        <a:buFont typeface="+mj-lt"/>
                        <a:buNone/>
                      </a:pPr>
                      <a:endParaRPr lang="en-US" sz="1000" dirty="0"/>
                    </a:p>
                    <a:p>
                      <a:pPr marL="0" lvl="0" indent="0">
                        <a:buFont typeface="+mj-lt"/>
                        <a:buNone/>
                      </a:pPr>
                      <a:r>
                        <a:rPr lang="en-US" sz="1000" dirty="0"/>
                        <a:t>Refine the program to correct the errors and write the refined version of the program.</a:t>
                      </a:r>
                    </a:p>
                    <a:p>
                      <a:pPr marL="0" lvl="0" indent="0">
                        <a:buFont typeface="+mj-lt"/>
                        <a:buNone/>
                      </a:pPr>
                      <a:endParaRPr lang="en-US" sz="1000" dirty="0"/>
                    </a:p>
                    <a:p>
                      <a:pPr marL="0" lvl="0" indent="0">
                        <a:buFont typeface="+mj-lt"/>
                        <a:buNone/>
                      </a:pPr>
                      <a:r>
                        <a:rPr lang="en-US" sz="1000" dirty="0"/>
                        <a:t>You must use either:</a:t>
                      </a:r>
                    </a:p>
                    <a:p>
                      <a:pPr marL="171450" lvl="0" indent="-171450">
                        <a:buFont typeface="Arial" panose="020B0604020202020204" pitchFamily="34" charset="0"/>
                        <a:buChar char="•"/>
                      </a:pPr>
                      <a:endParaRPr lang="en-US" sz="1000" dirty="0"/>
                    </a:p>
                    <a:p>
                      <a:pPr marL="171450" lvl="0" indent="-171450">
                        <a:buFont typeface="Arial" panose="020B0604020202020204" pitchFamily="34" charset="0"/>
                        <a:buChar char="•"/>
                      </a:pPr>
                      <a:r>
                        <a:rPr lang="en-US" sz="1000" dirty="0"/>
                        <a:t>OCR Exam Reference Language, or</a:t>
                      </a:r>
                    </a:p>
                    <a:p>
                      <a:pPr marL="171450" lvl="0" indent="-171450">
                        <a:buFont typeface="Arial" panose="020B0604020202020204" pitchFamily="34" charset="0"/>
                        <a:buChar char="•"/>
                      </a:pPr>
                      <a:r>
                        <a:rPr lang="en-US" sz="1000" dirty="0"/>
                        <a:t>A high-level programming language that you have studied</a:t>
                      </a:r>
                      <a:endParaRPr lang="en-US" sz="1000" b="1" dirty="0"/>
                    </a:p>
                  </a:txBody>
                  <a:tcPr anchor="ctr">
                    <a:solidFill>
                      <a:schemeClr val="bg1"/>
                    </a:solidFill>
                  </a:tcPr>
                </a:tc>
                <a:tc rowSpan="2">
                  <a:txBody>
                    <a:bodyPr/>
                    <a:lstStyle/>
                    <a:p>
                      <a:pPr marL="171450" lvl="0" indent="-171450">
                        <a:buFont typeface="Arial" panose="020B0604020202020204" pitchFamily="34" charset="0"/>
                        <a:buChar char="•"/>
                      </a:pPr>
                      <a:endParaRPr lang="en-US" sz="1000" b="0" dirty="0"/>
                    </a:p>
                    <a:p>
                      <a:pPr marL="171450" lvl="0" indent="-171450">
                        <a:buFont typeface="Arial" panose="020B0604020202020204" pitchFamily="34" charset="0"/>
                        <a:buChar char="•"/>
                      </a:pPr>
                      <a:r>
                        <a:rPr lang="en-US" sz="1000" b="0" dirty="0"/>
                        <a:t>Guidance: </a:t>
                      </a:r>
                      <a:r>
                        <a:rPr lang="en-US" sz="1000" b="0" dirty="0" err="1"/>
                        <a:t>i</a:t>
                      </a:r>
                      <a:r>
                        <a:rPr lang="en-US" sz="1000" b="0" dirty="0"/>
                        <a:t>) High-level programming language / OCR Exam Reference Language response required</a:t>
                      </a:r>
                    </a:p>
                    <a:p>
                      <a:pPr marL="171450" lvl="0" indent="-171450">
                        <a:buFont typeface="Arial" panose="020B0604020202020204" pitchFamily="34" charset="0"/>
                        <a:buChar char="•"/>
                      </a:pPr>
                      <a:endParaRPr lang="en-US" sz="1000" b="0" dirty="0"/>
                    </a:p>
                    <a:p>
                      <a:pPr marL="171450" lvl="0" indent="-171450">
                        <a:buFont typeface="Arial" panose="020B0604020202020204" pitchFamily="34" charset="0"/>
                        <a:buChar char="•"/>
                      </a:pPr>
                      <a:r>
                        <a:rPr lang="en-US" sz="1000" b="0" dirty="0"/>
                        <a:t>Do not accept pseudocode / natural language.</a:t>
                      </a:r>
                    </a:p>
                    <a:p>
                      <a:pPr marL="171450" lvl="0" indent="-171450">
                        <a:buFont typeface="Arial" panose="020B0604020202020204" pitchFamily="34" charset="0"/>
                        <a:buChar char="•"/>
                      </a:pPr>
                      <a:endParaRPr lang="en-US" sz="1000" b="0" dirty="0"/>
                    </a:p>
                    <a:p>
                      <a:pPr marL="171450" lvl="0" indent="-171450">
                        <a:buFont typeface="Arial" panose="020B0604020202020204" pitchFamily="34" charset="0"/>
                        <a:buChar char="•"/>
                      </a:pPr>
                      <a:r>
                        <a:rPr lang="en-US" sz="1000" b="0" dirty="0"/>
                        <a:t>e.g.</a:t>
                      </a:r>
                    </a:p>
                    <a:p>
                      <a:pPr marL="171450" lvl="0" indent="-171450">
                        <a:buFont typeface="Arial" panose="020B0604020202020204" pitchFamily="34" charset="0"/>
                        <a:buChar char="•"/>
                      </a:pPr>
                      <a:endParaRPr lang="en-US" sz="1000" b="0" dirty="0"/>
                    </a:p>
                    <a:p>
                      <a:pPr marL="171450" lvl="0" indent="-171450">
                        <a:buFont typeface="Arial" panose="020B0604020202020204" pitchFamily="34" charset="0"/>
                        <a:buChar char="•"/>
                      </a:pPr>
                      <a:r>
                        <a:rPr lang="en-US" sz="1000" b="0" dirty="0" err="1"/>
                        <a:t>stocklevel</a:t>
                      </a:r>
                      <a:r>
                        <a:rPr lang="en-US" sz="1000" b="0" dirty="0"/>
                        <a:t> = input("Enter stock level")</a:t>
                      </a:r>
                    </a:p>
                    <a:p>
                      <a:pPr marL="171450" lvl="0" indent="-171450">
                        <a:buFont typeface="Arial" panose="020B0604020202020204" pitchFamily="34" charset="0"/>
                        <a:buChar char="•"/>
                      </a:pPr>
                      <a:r>
                        <a:rPr lang="en-US" sz="1000" b="0" dirty="0"/>
                        <a:t>if </a:t>
                      </a:r>
                      <a:r>
                        <a:rPr lang="en-US" sz="1000" b="0" dirty="0" err="1"/>
                        <a:t>stocklevel</a:t>
                      </a:r>
                      <a:r>
                        <a:rPr lang="en-US" sz="1000" b="0" dirty="0"/>
                        <a:t> &gt;= 5 and </a:t>
                      </a:r>
                      <a:r>
                        <a:rPr lang="en-US" sz="1000" b="0" dirty="0" err="1"/>
                        <a:t>stocklevel</a:t>
                      </a:r>
                      <a:r>
                        <a:rPr lang="en-US" sz="1000" b="0" dirty="0"/>
                        <a:t> &lt;= 25 then</a:t>
                      </a:r>
                    </a:p>
                    <a:p>
                      <a:pPr marL="171450" lvl="0" indent="-171450">
                        <a:buFont typeface="Arial" panose="020B0604020202020204" pitchFamily="34" charset="0"/>
                        <a:buChar char="•"/>
                      </a:pPr>
                      <a:r>
                        <a:rPr lang="en-US" sz="1000" b="0" dirty="0"/>
                        <a:t>    print("In demand")</a:t>
                      </a:r>
                    </a:p>
                    <a:p>
                      <a:pPr marL="171450" lvl="0" indent="-171450">
                        <a:buFont typeface="Arial" panose="020B0604020202020204" pitchFamily="34" charset="0"/>
                        <a:buChar char="•"/>
                      </a:pPr>
                      <a:r>
                        <a:rPr lang="en-US" sz="1000" b="0" dirty="0"/>
                        <a:t>else</a:t>
                      </a:r>
                    </a:p>
                    <a:p>
                      <a:pPr marL="171450" lvl="0" indent="-171450">
                        <a:buFont typeface="Arial" panose="020B0604020202020204" pitchFamily="34" charset="0"/>
                        <a:buChar char="•"/>
                      </a:pPr>
                      <a:r>
                        <a:rPr lang="en-US" sz="1000" b="0" dirty="0"/>
                        <a:t>    print("Not in demand")</a:t>
                      </a:r>
                    </a:p>
                    <a:p>
                      <a:pPr marL="171450" lvl="0" indent="-171450">
                        <a:buFont typeface="Arial" panose="020B0604020202020204" pitchFamily="34" charset="0"/>
                        <a:buChar char="•"/>
                      </a:pPr>
                      <a:r>
                        <a:rPr lang="en-US" sz="1000" b="0" dirty="0"/>
                        <a:t>endif</a:t>
                      </a:r>
                    </a:p>
                    <a:p>
                      <a:pPr marL="171450" lvl="0" indent="-171450">
                        <a:buFont typeface="Arial" panose="020B0604020202020204" pitchFamily="34" charset="0"/>
                        <a:buChar char="•"/>
                      </a:pPr>
                      <a:endParaRPr lang="en-US" sz="1000" b="0" dirty="0"/>
                    </a:p>
                    <a:p>
                      <a:pPr marL="171450" lvl="0" indent="-171450">
                        <a:buFont typeface="Arial" panose="020B0604020202020204" pitchFamily="34" charset="0"/>
                        <a:buChar char="•"/>
                      </a:pPr>
                      <a:r>
                        <a:rPr lang="en-US" sz="1000" b="0" dirty="0"/>
                        <a:t>alternative example</a:t>
                      </a:r>
                    </a:p>
                    <a:p>
                      <a:pPr marL="171450" lvl="0" indent="-171450">
                        <a:buFont typeface="Arial" panose="020B0604020202020204" pitchFamily="34" charset="0"/>
                        <a:buChar char="•"/>
                      </a:pPr>
                      <a:endParaRPr lang="en-US" sz="1000" b="0" dirty="0"/>
                    </a:p>
                    <a:p>
                      <a:pPr marL="171450" lvl="0" indent="-171450">
                        <a:buFont typeface="Arial" panose="020B0604020202020204" pitchFamily="34" charset="0"/>
                        <a:buChar char="•"/>
                      </a:pPr>
                      <a:r>
                        <a:rPr lang="en-US" sz="1000" b="0" dirty="0" err="1"/>
                        <a:t>stocklevel</a:t>
                      </a:r>
                      <a:r>
                        <a:rPr lang="en-US" sz="1000" b="0" dirty="0"/>
                        <a:t> = input("Enter stock level")</a:t>
                      </a:r>
                    </a:p>
                    <a:p>
                      <a:pPr marL="171450" lvl="0" indent="-171450">
                        <a:buFont typeface="Arial" panose="020B0604020202020204" pitchFamily="34" charset="0"/>
                        <a:buChar char="•"/>
                      </a:pPr>
                      <a:r>
                        <a:rPr lang="en-US" sz="1000" b="0" dirty="0"/>
                        <a:t>if </a:t>
                      </a:r>
                      <a:r>
                        <a:rPr lang="en-US" sz="1000" b="0" dirty="0" err="1"/>
                        <a:t>stocklevel</a:t>
                      </a:r>
                      <a:r>
                        <a:rPr lang="en-US" sz="1000" b="0" dirty="0"/>
                        <a:t> &gt; 5 or </a:t>
                      </a:r>
                      <a:r>
                        <a:rPr lang="en-US" sz="1000" b="0" dirty="0" err="1"/>
                        <a:t>stocklevel</a:t>
                      </a:r>
                      <a:r>
                        <a:rPr lang="en-US" sz="1000" b="0" dirty="0"/>
                        <a:t> &gt; 25 then</a:t>
                      </a:r>
                    </a:p>
                    <a:p>
                      <a:pPr marL="171450" lvl="0" indent="-171450">
                        <a:buFont typeface="Arial" panose="020B0604020202020204" pitchFamily="34" charset="0"/>
                        <a:buChar char="•"/>
                      </a:pPr>
                      <a:r>
                        <a:rPr lang="en-US" sz="1000" b="0" dirty="0"/>
                        <a:t>    print("Not in demand")</a:t>
                      </a:r>
                    </a:p>
                    <a:p>
                      <a:pPr marL="171450" lvl="0" indent="-171450">
                        <a:buFont typeface="Arial" panose="020B0604020202020204" pitchFamily="34" charset="0"/>
                        <a:buChar char="•"/>
                      </a:pPr>
                      <a:r>
                        <a:rPr lang="en-US" sz="1000" b="0" dirty="0"/>
                        <a:t>else</a:t>
                      </a:r>
                    </a:p>
                    <a:p>
                      <a:pPr marL="171450" lvl="0" indent="-171450">
                        <a:buFont typeface="Arial" panose="020B0604020202020204" pitchFamily="34" charset="0"/>
                        <a:buChar char="•"/>
                      </a:pPr>
                      <a:r>
                        <a:rPr lang="en-US" sz="1000" b="0" dirty="0"/>
                        <a:t>    print("In demand")</a:t>
                      </a:r>
                    </a:p>
                    <a:p>
                      <a:pPr marL="171450" lvl="0" indent="-171450">
                        <a:buFont typeface="Arial" panose="020B0604020202020204" pitchFamily="34" charset="0"/>
                        <a:buChar char="•"/>
                      </a:pPr>
                      <a:r>
                        <a:rPr lang="en-US" sz="1000" b="0" dirty="0"/>
                        <a:t>endif</a:t>
                      </a:r>
                    </a:p>
                    <a:p>
                      <a:pPr marL="171450" lvl="0" indent="-171450">
                        <a:buFont typeface="Arial" panose="020B0604020202020204" pitchFamily="34" charset="0"/>
                        <a:buChar char="•"/>
                      </a:pPr>
                      <a:endParaRPr lang="en-US" sz="1000" b="0" dirty="0"/>
                    </a:p>
                    <a:p>
                      <a:pPr marL="171450" lvl="0" indent="-171450">
                        <a:buFont typeface="Arial" panose="020B0604020202020204" pitchFamily="34" charset="0"/>
                        <a:buChar char="•"/>
                      </a:pPr>
                      <a:r>
                        <a:rPr lang="en-US" sz="1000" b="0" dirty="0"/>
                        <a:t>As a matter of principle, a candidate who refines the program to work fully but in a different format to that specified should gain full marks.</a:t>
                      </a:r>
                    </a:p>
                  </a:txBody>
                  <a:tcPr anchor="ctr">
                    <a:solidFill>
                      <a:schemeClr val="accent3">
                        <a:lumMod val="20000"/>
                        <a:lumOff val="80000"/>
                      </a:schemeClr>
                    </a:solidFill>
                  </a:tcPr>
                </a:tc>
                <a:extLst>
                  <a:ext uri="{0D108BD9-81ED-4DB2-BD59-A6C34878D82A}">
                    <a16:rowId xmlns:a16="http://schemas.microsoft.com/office/drawing/2014/main" val="666655507"/>
                  </a:ext>
                </a:extLst>
              </a:tr>
              <a:tr h="338998">
                <a:tc>
                  <a:txBody>
                    <a:bodyPr/>
                    <a:lstStyle/>
                    <a:p>
                      <a:r>
                        <a:rPr lang="en-US" sz="1000" dirty="0"/>
                        <a:t>Answer: </a:t>
                      </a:r>
                      <a:r>
                        <a:rPr lang="en-US" sz="1000" dirty="0" err="1"/>
                        <a:t>i</a:t>
                      </a:r>
                      <a:r>
                        <a:rPr lang="en-US" sz="1000" dirty="0"/>
                        <a:t>) One mark per bullet point</a:t>
                      </a:r>
                    </a:p>
                    <a:p>
                      <a:r>
                        <a:rPr lang="en-US" sz="1000" dirty="0"/>
                        <a:t>checking both values (e.g. or changed to and if appropriate)</a:t>
                      </a:r>
                    </a:p>
                    <a:p>
                      <a:r>
                        <a:rPr lang="en-US" sz="1000" dirty="0"/>
                        <a:t>if statement in correct format (e.g. checking against </a:t>
                      </a:r>
                      <a:r>
                        <a:rPr lang="en-US" sz="1000" dirty="0" err="1"/>
                        <a:t>stocklevel</a:t>
                      </a:r>
                      <a:r>
                        <a:rPr lang="en-US" sz="1000" dirty="0"/>
                        <a:t> for each condition)</a:t>
                      </a:r>
                    </a:p>
                    <a:p>
                      <a:r>
                        <a:rPr lang="en-US" sz="1000" dirty="0"/>
                        <a:t>if statement uses correct comparisons (e.g. &gt;= and &lt;=)</a:t>
                      </a:r>
                    </a:p>
                    <a:p>
                      <a:r>
                        <a:rPr lang="en-US" sz="1000" dirty="0"/>
                        <a:t>print statements in correct position</a:t>
                      </a:r>
                    </a:p>
                    <a:p>
                      <a:r>
                        <a:rPr lang="en-US" sz="1000" dirty="0"/>
                        <a:t>print statements include string delimiters (e.g. speech marks) around both string outputs</a:t>
                      </a:r>
                    </a:p>
                    <a:p>
                      <a:endParaRPr lang="en-US" sz="1000" dirty="0"/>
                    </a:p>
                    <a:p>
                      <a:endParaRPr lang="en-US" sz="1000" dirty="0"/>
                    </a:p>
                    <a:p>
                      <a:r>
                        <a:rPr lang="en-US" sz="1000" dirty="0"/>
                        <a:t>Marks: </a:t>
                      </a:r>
                      <a:r>
                        <a:rPr lang="en-US" sz="1000" dirty="0" err="1"/>
                        <a:t>i</a:t>
                      </a:r>
                      <a:r>
                        <a:rPr lang="en-US" sz="1000" dirty="0"/>
                        <a:t>) 5</a:t>
                      </a:r>
                    </a:p>
                    <a:p>
                      <a:endParaRPr lang="en-GB" sz="1000" dirty="0"/>
                    </a:p>
                  </a:txBody>
                  <a:tcPr anchor="ctr">
                    <a:solidFill>
                      <a:schemeClr val="accent3">
                        <a:lumMod val="20000"/>
                        <a:lumOff val="80000"/>
                      </a:schemeClr>
                    </a:solidFill>
                  </a:tcPr>
                </a:tc>
                <a:tc vMerge="1">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2434335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4">
            <a:extLst>
              <a:ext uri="{FF2B5EF4-FFF2-40B4-BE49-F238E27FC236}">
                <a16:creationId xmlns:a16="http://schemas.microsoft.com/office/drawing/2014/main" id="{91B02DFC-908F-4390-9795-4E1B666F2AFC}"/>
              </a:ext>
            </a:extLst>
          </p:cNvPr>
          <p:cNvGraphicFramePr>
            <a:graphicFrameLocks noGrp="1"/>
          </p:cNvGraphicFramePr>
          <p:nvPr>
            <p:extLst>
              <p:ext uri="{D42A27DB-BD31-4B8C-83A1-F6EECF244321}">
                <p14:modId xmlns:p14="http://schemas.microsoft.com/office/powerpoint/2010/main" val="401881232"/>
              </p:ext>
            </p:extLst>
          </p:nvPr>
        </p:nvGraphicFramePr>
        <p:xfrm>
          <a:off x="347932" y="1270000"/>
          <a:ext cx="9238890" cy="3870960"/>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340168947"/>
                    </a:ext>
                  </a:extLst>
                </a:gridCol>
              </a:tblGrid>
              <a:tr h="338998">
                <a:tc>
                  <a:txBody>
                    <a:bodyPr/>
                    <a:lstStyle/>
                    <a:p>
                      <a:pPr marL="0" lvl="0" indent="0">
                        <a:buFont typeface="+mj-lt"/>
                        <a:buNone/>
                      </a:pPr>
                      <a:r>
                        <a:rPr lang="en-US" sz="1100" dirty="0"/>
                        <a:t>23. Charley is writing a program for music students. To make sure that there are no logic errors in the program, Charley uses a test plan.</a:t>
                      </a:r>
                    </a:p>
                    <a:p>
                      <a:pPr marL="0" lvl="0" indent="0">
                        <a:buFont typeface="+mj-lt"/>
                        <a:buNone/>
                      </a:pPr>
                      <a:endParaRPr lang="en-US" sz="1100" dirty="0"/>
                    </a:p>
                    <a:p>
                      <a:pPr marL="0" lvl="0" indent="0">
                        <a:buFont typeface="+mj-lt"/>
                        <a:buNone/>
                      </a:pPr>
                      <a:r>
                        <a:rPr lang="en-US" sz="1100" dirty="0"/>
                        <a:t>The program uses the letters in the following list to represent musical notes.</a:t>
                      </a:r>
                    </a:p>
                    <a:p>
                      <a:pPr marL="0" lvl="0" indent="0">
                        <a:buFont typeface="+mj-lt"/>
                        <a:buNone/>
                      </a:pPr>
                      <a:endParaRPr lang="en-US" sz="1100" dirty="0"/>
                    </a:p>
                    <a:p>
                      <a:pPr marL="0" lvl="0" indent="0">
                        <a:buFont typeface="+mj-lt"/>
                        <a:buNone/>
                      </a:pPr>
                      <a:r>
                        <a:rPr lang="en-US" sz="1100" dirty="0"/>
                        <a:t>C D E F G A B</a:t>
                      </a:r>
                    </a:p>
                    <a:p>
                      <a:pPr marL="0" lvl="0" indent="0">
                        <a:buFont typeface="+mj-lt"/>
                        <a:buNone/>
                      </a:pPr>
                      <a:endParaRPr lang="en-US" sz="1100" dirty="0"/>
                    </a:p>
                    <a:p>
                      <a:pPr marL="0" lvl="0" indent="0">
                        <a:buFont typeface="+mj-lt"/>
                        <a:buNone/>
                      </a:pPr>
                      <a:r>
                        <a:rPr lang="en-US" sz="1100" dirty="0"/>
                        <a:t>When the user inputs a letter from this list, the program outputs the next three notes in the list.</a:t>
                      </a:r>
                    </a:p>
                    <a:p>
                      <a:pPr marL="0" lvl="0" indent="0">
                        <a:buFont typeface="+mj-lt"/>
                        <a:buNone/>
                      </a:pPr>
                      <a:r>
                        <a:rPr lang="en-US" sz="1100" dirty="0"/>
                        <a:t>If it gets to the end of the list, it starts again from the beginning, so the next note after B is C.</a:t>
                      </a:r>
                    </a:p>
                    <a:p>
                      <a:pPr marL="0" lvl="0" indent="0">
                        <a:buFont typeface="+mj-lt"/>
                        <a:buNone/>
                      </a:pPr>
                      <a:endParaRPr lang="en-US" sz="1100" dirty="0"/>
                    </a:p>
                    <a:p>
                      <a:pPr marL="0" lvl="0" indent="0">
                        <a:buFont typeface="+mj-lt"/>
                        <a:buNone/>
                      </a:pPr>
                      <a:r>
                        <a:rPr lang="en-US" sz="1100" dirty="0"/>
                        <a:t>Complete the test plan below by stating, for each input data, the expected outcome and a reason for the test. [6]</a:t>
                      </a:r>
                      <a:endParaRPr lang="en-US" sz="1100" b="1" dirty="0"/>
                    </a:p>
                  </a:txBody>
                  <a:tcPr anchor="ctr">
                    <a:solidFill>
                      <a:schemeClr val="bg1"/>
                    </a:solidFill>
                  </a:tcPr>
                </a:tc>
                <a:tc>
                  <a:txBody>
                    <a:bodyPr/>
                    <a:lstStyle/>
                    <a:p>
                      <a:pPr marL="0" lvl="0" indent="0">
                        <a:buFont typeface="+mj-lt"/>
                        <a:buNone/>
                      </a:pPr>
                      <a:endParaRPr lang="en-US" sz="1100" b="1" dirty="0"/>
                    </a:p>
                  </a:txBody>
                  <a:tcPr anchor="ctr">
                    <a:solidFill>
                      <a:schemeClr val="bg1"/>
                    </a:solidFill>
                  </a:tcPr>
                </a:tc>
                <a:extLst>
                  <a:ext uri="{0D108BD9-81ED-4DB2-BD59-A6C34878D82A}">
                    <a16:rowId xmlns:a16="http://schemas.microsoft.com/office/drawing/2014/main" val="666655507"/>
                  </a:ext>
                </a:extLst>
              </a:tr>
              <a:tr h="0">
                <a:tc>
                  <a:txBody>
                    <a:bodyPr/>
                    <a:lstStyle/>
                    <a:p>
                      <a:r>
                        <a:rPr lang="en-US" sz="1100" dirty="0"/>
                        <a:t>Answer: Correct answer:</a:t>
                      </a:r>
                    </a:p>
                    <a:p>
                      <a:endParaRPr lang="en-US" sz="1100" dirty="0"/>
                    </a:p>
                    <a:p>
                      <a:r>
                        <a:rPr lang="en-US" sz="1100" dirty="0"/>
                        <a:t>1 mark per box</a:t>
                      </a:r>
                    </a:p>
                    <a:p>
                      <a:endParaRPr lang="en-US" sz="1100" dirty="0"/>
                    </a:p>
                    <a:p>
                      <a:r>
                        <a:rPr lang="en-US" sz="1100" dirty="0"/>
                        <a:t>Marks: 6</a:t>
                      </a:r>
                    </a:p>
                    <a:p>
                      <a:endParaRPr lang="en-US" sz="1100" dirty="0"/>
                    </a:p>
                    <a:p>
                      <a:r>
                        <a:rPr lang="en-US" sz="1100" dirty="0"/>
                        <a:t>Guidance: Only award the mark for Reason for test, if the Expected outcome is correct enough to justify the reason given</a:t>
                      </a:r>
                    </a:p>
                  </a:txBody>
                  <a:tcPr anchor="ctr">
                    <a:solidFill>
                      <a:schemeClr val="bg2"/>
                    </a:solidFill>
                  </a:tcPr>
                </a:tc>
                <a:tc>
                  <a:txBody>
                    <a:bodyPr/>
                    <a:lstStyle/>
                    <a:p>
                      <a:endParaRPr lang="en-US" sz="1100" dirty="0"/>
                    </a:p>
                  </a:txBody>
                  <a:tcPr anchor="ctr">
                    <a:solidFill>
                      <a:schemeClr val="bg2"/>
                    </a:solidFill>
                  </a:tcPr>
                </a:tc>
                <a:extLst>
                  <a:ext uri="{0D108BD9-81ED-4DB2-BD59-A6C34878D82A}">
                    <a16:rowId xmlns:a16="http://schemas.microsoft.com/office/drawing/2014/main" val="2074797646"/>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pic>
        <p:nvPicPr>
          <p:cNvPr id="5" name="Picture 4">
            <a:extLst>
              <a:ext uri="{FF2B5EF4-FFF2-40B4-BE49-F238E27FC236}">
                <a16:creationId xmlns:a16="http://schemas.microsoft.com/office/drawing/2014/main" id="{C36D4929-1040-4FCA-B5D6-CF2A9E17BE44}"/>
              </a:ext>
            </a:extLst>
          </p:cNvPr>
          <p:cNvPicPr>
            <a:picLocks noChangeAspect="1"/>
          </p:cNvPicPr>
          <p:nvPr/>
        </p:nvPicPr>
        <p:blipFill>
          <a:blip r:embed="rId2"/>
          <a:stretch>
            <a:fillRect/>
          </a:stretch>
        </p:blipFill>
        <p:spPr>
          <a:xfrm>
            <a:off x="4953000" y="1184988"/>
            <a:ext cx="4450360" cy="2508088"/>
          </a:xfrm>
          <a:prstGeom prst="rect">
            <a:avLst/>
          </a:prstGeom>
        </p:spPr>
      </p:pic>
      <p:pic>
        <p:nvPicPr>
          <p:cNvPr id="7" name="Picture 6">
            <a:extLst>
              <a:ext uri="{FF2B5EF4-FFF2-40B4-BE49-F238E27FC236}">
                <a16:creationId xmlns:a16="http://schemas.microsoft.com/office/drawing/2014/main" id="{7E39EADF-491C-4F82-8F57-FB804B4E1D4D}"/>
              </a:ext>
            </a:extLst>
          </p:cNvPr>
          <p:cNvPicPr>
            <a:picLocks noChangeAspect="1"/>
          </p:cNvPicPr>
          <p:nvPr/>
        </p:nvPicPr>
        <p:blipFill>
          <a:blip r:embed="rId3"/>
          <a:stretch>
            <a:fillRect/>
          </a:stretch>
        </p:blipFill>
        <p:spPr>
          <a:xfrm>
            <a:off x="4953000" y="3966642"/>
            <a:ext cx="4633822" cy="707995"/>
          </a:xfrm>
          <a:prstGeom prst="rect">
            <a:avLst/>
          </a:prstGeom>
        </p:spPr>
      </p:pic>
    </p:spTree>
    <p:extLst>
      <p:ext uri="{BB962C8B-B14F-4D97-AF65-F5344CB8AC3E}">
        <p14:creationId xmlns:p14="http://schemas.microsoft.com/office/powerpoint/2010/main" val="25065373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8BB23B33-8240-4B32-8008-03443885365F}"/>
              </a:ext>
            </a:extLst>
          </p:cNvPr>
          <p:cNvGraphicFramePr>
            <a:graphicFrameLocks noGrp="1"/>
          </p:cNvGraphicFramePr>
          <p:nvPr>
            <p:extLst>
              <p:ext uri="{D42A27DB-BD31-4B8C-83A1-F6EECF244321}">
                <p14:modId xmlns:p14="http://schemas.microsoft.com/office/powerpoint/2010/main" val="3034097251"/>
              </p:ext>
            </p:extLst>
          </p:nvPr>
        </p:nvGraphicFramePr>
        <p:xfrm>
          <a:off x="347932" y="1186382"/>
          <a:ext cx="9238890" cy="202692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	</a:t>
                      </a: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Complete the truth table below for the Boolean statement  p = NOT (A AND B). [2]</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100" dirty="0"/>
                        <a:t>Answer: </a:t>
                      </a:r>
                    </a:p>
                    <a:p>
                      <a:endParaRPr lang="en-US" sz="1100" dirty="0"/>
                    </a:p>
                    <a:p>
                      <a:r>
                        <a:rPr lang="en-US" sz="1100" dirty="0"/>
                        <a:t>Marks: 2</a:t>
                      </a:r>
                    </a:p>
                    <a:p>
                      <a:endParaRPr lang="en-US" sz="1100" dirty="0"/>
                    </a:p>
                    <a:p>
                      <a:r>
                        <a:rPr lang="en-US" sz="1100" dirty="0"/>
                        <a:t>Guidance: 1 mark for each correct answer in table.</a:t>
                      </a:r>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pic>
        <p:nvPicPr>
          <p:cNvPr id="5" name="Picture 4">
            <a:extLst>
              <a:ext uri="{FF2B5EF4-FFF2-40B4-BE49-F238E27FC236}">
                <a16:creationId xmlns:a16="http://schemas.microsoft.com/office/drawing/2014/main" id="{9B319B69-BE98-4DDF-9896-C46DB57190D4}"/>
              </a:ext>
            </a:extLst>
          </p:cNvPr>
          <p:cNvPicPr>
            <a:picLocks noChangeAspect="1"/>
          </p:cNvPicPr>
          <p:nvPr/>
        </p:nvPicPr>
        <p:blipFill>
          <a:blip r:embed="rId2"/>
          <a:stretch>
            <a:fillRect/>
          </a:stretch>
        </p:blipFill>
        <p:spPr>
          <a:xfrm>
            <a:off x="5812194" y="1332430"/>
            <a:ext cx="2667000" cy="733425"/>
          </a:xfrm>
          <a:prstGeom prst="rect">
            <a:avLst/>
          </a:prstGeom>
        </p:spPr>
      </p:pic>
      <p:pic>
        <p:nvPicPr>
          <p:cNvPr id="7" name="Picture 6">
            <a:extLst>
              <a:ext uri="{FF2B5EF4-FFF2-40B4-BE49-F238E27FC236}">
                <a16:creationId xmlns:a16="http://schemas.microsoft.com/office/drawing/2014/main" id="{15AFDAA1-2BFC-4A05-A332-33EBA0911646}"/>
              </a:ext>
            </a:extLst>
          </p:cNvPr>
          <p:cNvPicPr>
            <a:picLocks noChangeAspect="1"/>
          </p:cNvPicPr>
          <p:nvPr/>
        </p:nvPicPr>
        <p:blipFill>
          <a:blip r:embed="rId3"/>
          <a:stretch>
            <a:fillRect/>
          </a:stretch>
        </p:blipFill>
        <p:spPr>
          <a:xfrm>
            <a:off x="3633877" y="2470352"/>
            <a:ext cx="1333500" cy="742950"/>
          </a:xfrm>
          <a:prstGeom prst="rect">
            <a:avLst/>
          </a:prstGeom>
        </p:spPr>
      </p:pic>
      <mc:AlternateContent xmlns:mc="http://schemas.openxmlformats.org/markup-compatibility/2006">
        <mc:Choice xmlns:p14="http://schemas.microsoft.com/office/powerpoint/2010/main" Requires="p14">
          <p:contentPart p14:bwMode="auto" r:id="rId4">
            <p14:nvContentPartPr>
              <p14:cNvPr id="3" name="Ink 2">
                <a:extLst>
                  <a:ext uri="{FF2B5EF4-FFF2-40B4-BE49-F238E27FC236}">
                    <a16:creationId xmlns:a16="http://schemas.microsoft.com/office/drawing/2014/main" id="{C6284376-D6DA-445D-B0E0-12C8994FEF5A}"/>
                  </a:ext>
                </a:extLst>
              </p14:cNvPr>
              <p14:cNvContentPartPr/>
              <p14:nvPr/>
            </p14:nvContentPartPr>
            <p14:xfrm>
              <a:off x="2221920" y="3453120"/>
              <a:ext cx="6891840" cy="2618640"/>
            </p14:xfrm>
          </p:contentPart>
        </mc:Choice>
        <mc:Fallback>
          <p:pic>
            <p:nvPicPr>
              <p:cNvPr id="3" name="Ink 2">
                <a:extLst>
                  <a:ext uri="{FF2B5EF4-FFF2-40B4-BE49-F238E27FC236}">
                    <a16:creationId xmlns:a16="http://schemas.microsoft.com/office/drawing/2014/main" id="{C6284376-D6DA-445D-B0E0-12C8994FEF5A}"/>
                  </a:ext>
                </a:extLst>
              </p:cNvPr>
              <p:cNvPicPr/>
              <p:nvPr/>
            </p:nvPicPr>
            <p:blipFill>
              <a:blip r:embed="rId5"/>
              <a:stretch>
                <a:fillRect/>
              </a:stretch>
            </p:blipFill>
            <p:spPr>
              <a:xfrm>
                <a:off x="2212560" y="3443760"/>
                <a:ext cx="6910560" cy="2637360"/>
              </a:xfrm>
              <a:prstGeom prst="rect">
                <a:avLst/>
              </a:prstGeom>
            </p:spPr>
          </p:pic>
        </mc:Fallback>
      </mc:AlternateContent>
    </p:spTree>
    <p:extLst>
      <p:ext uri="{BB962C8B-B14F-4D97-AF65-F5344CB8AC3E}">
        <p14:creationId xmlns:p14="http://schemas.microsoft.com/office/powerpoint/2010/main" val="15109234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8BB23B33-8240-4B32-8008-03443885365F}"/>
              </a:ext>
            </a:extLst>
          </p:cNvPr>
          <p:cNvGraphicFramePr>
            <a:graphicFrameLocks noGrp="1"/>
          </p:cNvGraphicFramePr>
          <p:nvPr>
            <p:extLst>
              <p:ext uri="{D42A27DB-BD31-4B8C-83A1-F6EECF244321}">
                <p14:modId xmlns:p14="http://schemas.microsoft.com/office/powerpoint/2010/main" val="3553665437"/>
              </p:ext>
            </p:extLst>
          </p:nvPr>
        </p:nvGraphicFramePr>
        <p:xfrm>
          <a:off x="347932" y="1186382"/>
          <a:ext cx="9238890" cy="539496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25. The logic diagram below (Fig. 2) shows a system made up of two connected logic gates.</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a:t>
                      </a:r>
                      <a:r>
                        <a:rPr lang="en-US" sz="1100" dirty="0" err="1"/>
                        <a:t>i</a:t>
                      </a:r>
                      <a:r>
                        <a:rPr lang="en-US" sz="1100" dirty="0"/>
                        <a:t>)	Label the names of the two gates on the diagram on the right.	</a:t>
                      </a:r>
                      <a:r>
                        <a:rPr lang="en-US" sz="1100" b="1" dirty="0"/>
                        <a:t>[2]</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285750" marR="0" lvl="0" indent="-285750" algn="l" defTabSz="1280160" rtl="0" eaLnBrk="1" fontAlgn="auto" latinLnBrk="0" hangingPunct="1">
                        <a:lnSpc>
                          <a:spcPct val="100000"/>
                        </a:lnSpc>
                        <a:spcBef>
                          <a:spcPts val="0"/>
                        </a:spcBef>
                        <a:spcAft>
                          <a:spcPts val="0"/>
                        </a:spcAft>
                        <a:buClrTx/>
                        <a:buSzTx/>
                        <a:buFont typeface="+mj-lt"/>
                        <a:buAutoNum type="romanLcParenBoth" startAt="2"/>
                        <a:tabLst/>
                        <a:defRPr/>
                      </a:pPr>
                      <a:r>
                        <a:rPr lang="en-US" sz="1100" dirty="0"/>
                        <a:t>Complete the truth table below to show the output from this logic system. </a:t>
                      </a:r>
                      <a:r>
                        <a:rPr lang="en-US" sz="1100" b="1" dirty="0"/>
                        <a:t>[4]</a:t>
                      </a:r>
                    </a:p>
                    <a:p>
                      <a:pPr marL="285750" marR="0" lvl="0" indent="-285750" algn="l" defTabSz="1280160" rtl="0" eaLnBrk="1" fontAlgn="auto" latinLnBrk="0" hangingPunct="1">
                        <a:lnSpc>
                          <a:spcPct val="100000"/>
                        </a:lnSpc>
                        <a:spcBef>
                          <a:spcPts val="0"/>
                        </a:spcBef>
                        <a:spcAft>
                          <a:spcPts val="0"/>
                        </a:spcAft>
                        <a:buClrTx/>
                        <a:buSzTx/>
                        <a:buFont typeface="+mj-lt"/>
                        <a:buAutoNum type="romanLcParenBoth" startAt="2"/>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000" dirty="0"/>
                        <a:t>Answer: </a:t>
                      </a:r>
                      <a:r>
                        <a:rPr lang="en-US" sz="1000" dirty="0" err="1"/>
                        <a:t>i</a:t>
                      </a:r>
                      <a:r>
                        <a:rPr lang="en-US" sz="1000" dirty="0"/>
                        <a:t>)1 mark per bullet, max 2</a:t>
                      </a:r>
                    </a:p>
                    <a:p>
                      <a:r>
                        <a:rPr lang="en-US" sz="1000" dirty="0"/>
                        <a:t>AND / conjunction</a:t>
                      </a:r>
                    </a:p>
                    <a:p>
                      <a:r>
                        <a:rPr lang="en-US" sz="1000" dirty="0"/>
                        <a:t>NOT / negation</a:t>
                      </a:r>
                    </a:p>
                    <a:p>
                      <a:endParaRPr lang="en-US" sz="1000" dirty="0"/>
                    </a:p>
                    <a:p>
                      <a:r>
                        <a:rPr lang="en-US" sz="1000" dirty="0"/>
                        <a:t>ii)</a:t>
                      </a:r>
                    </a:p>
                    <a:p>
                      <a:r>
                        <a:rPr lang="en-US" sz="1000" dirty="0"/>
                        <a:t>  A	  B	  Q	 </a:t>
                      </a:r>
                    </a:p>
                    <a:p>
                      <a:r>
                        <a:rPr lang="en-US" sz="1000" dirty="0"/>
                        <a:t>  0	  0	  1	 </a:t>
                      </a:r>
                    </a:p>
                    <a:p>
                      <a:r>
                        <a:rPr lang="en-US" sz="1000" dirty="0"/>
                        <a:t>  0	  1	  1	 </a:t>
                      </a:r>
                    </a:p>
                    <a:p>
                      <a:r>
                        <a:rPr lang="en-US" sz="1000" dirty="0"/>
                        <a:t>  1	  0	  1	 </a:t>
                      </a:r>
                    </a:p>
                    <a:p>
                      <a:r>
                        <a:rPr lang="en-US" sz="1000" dirty="0"/>
                        <a:t>  1	  1	  0	 </a:t>
                      </a:r>
                    </a:p>
                    <a:p>
                      <a:endParaRPr lang="en-US" sz="1000" dirty="0"/>
                    </a:p>
                    <a:p>
                      <a:endParaRPr lang="en-US" sz="1000" dirty="0"/>
                    </a:p>
                    <a:p>
                      <a:r>
                        <a:rPr lang="en-US" sz="1000" dirty="0"/>
                        <a:t>Marks: </a:t>
                      </a:r>
                      <a:r>
                        <a:rPr lang="en-US" sz="1000" dirty="0" err="1"/>
                        <a:t>i</a:t>
                      </a:r>
                      <a:r>
                        <a:rPr lang="en-US" sz="1000" dirty="0"/>
                        <a:t>) 2</a:t>
                      </a:r>
                    </a:p>
                    <a:p>
                      <a:r>
                        <a:rPr lang="en-US" sz="1000" dirty="0"/>
                        <a:t>ii) 4</a:t>
                      </a:r>
                    </a:p>
                    <a:p>
                      <a:endParaRPr lang="en-US" sz="1000" dirty="0"/>
                    </a:p>
                    <a:p>
                      <a:r>
                        <a:rPr lang="en-US" sz="1000" dirty="0"/>
                        <a:t>Guidance: </a:t>
                      </a:r>
                      <a:r>
                        <a:rPr lang="en-US" sz="1000" dirty="0" err="1"/>
                        <a:t>i</a:t>
                      </a:r>
                      <a:r>
                        <a:rPr lang="en-US" sz="1000" dirty="0"/>
                        <a:t>)Allow Boolean notation.</a:t>
                      </a:r>
                    </a:p>
                    <a:p>
                      <a:endParaRPr lang="en-US" sz="1000" dirty="0"/>
                    </a:p>
                    <a:p>
                      <a:endParaRPr lang="en-US" sz="1000" dirty="0"/>
                    </a:p>
                    <a:p>
                      <a:endParaRPr lang="en-US" sz="1000" dirty="0"/>
                    </a:p>
                    <a:p>
                      <a:endParaRPr lang="en-US" sz="1000" dirty="0"/>
                    </a:p>
                    <a:p>
                      <a:r>
                        <a:rPr lang="en-US" sz="1000" dirty="0"/>
                        <a:t>ii)1 mark per row</a:t>
                      </a:r>
                    </a:p>
                  </a:txBody>
                  <a:tcPr>
                    <a:solidFill>
                      <a:schemeClr val="bg2"/>
                    </a:solidFill>
                  </a:tcPr>
                </a:tc>
                <a:extLst>
                  <a:ext uri="{0D108BD9-81ED-4DB2-BD59-A6C34878D82A}">
                    <a16:rowId xmlns:a16="http://schemas.microsoft.com/office/drawing/2014/main" val="2074797646"/>
                  </a:ext>
                </a:extLst>
              </a:tr>
            </a:tbl>
          </a:graphicData>
        </a:graphic>
      </p:graphicFrame>
      <p:pic>
        <p:nvPicPr>
          <p:cNvPr id="5" name="Picture 4">
            <a:extLst>
              <a:ext uri="{FF2B5EF4-FFF2-40B4-BE49-F238E27FC236}">
                <a16:creationId xmlns:a16="http://schemas.microsoft.com/office/drawing/2014/main" id="{83DAE61F-63D8-48BD-B27B-3D07CD608EE6}"/>
              </a:ext>
            </a:extLst>
          </p:cNvPr>
          <p:cNvPicPr>
            <a:picLocks noChangeAspect="1"/>
          </p:cNvPicPr>
          <p:nvPr/>
        </p:nvPicPr>
        <p:blipFill>
          <a:blip r:embed="rId2"/>
          <a:stretch>
            <a:fillRect/>
          </a:stretch>
        </p:blipFill>
        <p:spPr>
          <a:xfrm>
            <a:off x="6100493" y="1186382"/>
            <a:ext cx="3457575" cy="885825"/>
          </a:xfrm>
          <a:prstGeom prst="rect">
            <a:avLst/>
          </a:prstGeom>
        </p:spPr>
      </p:pic>
      <p:pic>
        <p:nvPicPr>
          <p:cNvPr id="7" name="Picture 6">
            <a:extLst>
              <a:ext uri="{FF2B5EF4-FFF2-40B4-BE49-F238E27FC236}">
                <a16:creationId xmlns:a16="http://schemas.microsoft.com/office/drawing/2014/main" id="{F22609F3-3E77-4A61-8172-AFC84FBC287C}"/>
              </a:ext>
            </a:extLst>
          </p:cNvPr>
          <p:cNvPicPr>
            <a:picLocks noChangeAspect="1"/>
          </p:cNvPicPr>
          <p:nvPr/>
        </p:nvPicPr>
        <p:blipFill>
          <a:blip r:embed="rId3"/>
          <a:stretch>
            <a:fillRect/>
          </a:stretch>
        </p:blipFill>
        <p:spPr>
          <a:xfrm>
            <a:off x="5638395" y="2210091"/>
            <a:ext cx="3943350" cy="1038225"/>
          </a:xfrm>
          <a:prstGeom prst="rect">
            <a:avLst/>
          </a:prstGeom>
        </p:spPr>
      </p:pic>
    </p:spTree>
    <p:extLst>
      <p:ext uri="{BB962C8B-B14F-4D97-AF65-F5344CB8AC3E}">
        <p14:creationId xmlns:p14="http://schemas.microsoft.com/office/powerpoint/2010/main" val="178031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8BB23B33-8240-4B32-8008-03443885365F}"/>
              </a:ext>
            </a:extLst>
          </p:cNvPr>
          <p:cNvGraphicFramePr>
            <a:graphicFrameLocks noGrp="1"/>
          </p:cNvGraphicFramePr>
          <p:nvPr>
            <p:extLst>
              <p:ext uri="{D42A27DB-BD31-4B8C-83A1-F6EECF244321}">
                <p14:modId xmlns:p14="http://schemas.microsoft.com/office/powerpoint/2010/main" val="3775633453"/>
              </p:ext>
            </p:extLst>
          </p:nvPr>
        </p:nvGraphicFramePr>
        <p:xfrm>
          <a:off x="347932" y="1186382"/>
          <a:ext cx="9238890" cy="310896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26. A cinema uses the following criteria to decide if a customer is allowed to see a film that has a 15 rating:</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Customers have to be 15 years of age or older to see the film. They also need to either have a ticket or have the money to buy a ticket.</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The table shows the inputs to the system that will output whether the customer can watch the film.</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Draw this system using logic gates. </a:t>
                      </a:r>
                      <a:r>
                        <a:rPr lang="en-US" sz="1100" b="1" dirty="0"/>
                        <a:t>[2]</a:t>
                      </a: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000" dirty="0"/>
                        <a:t>Answer:</a:t>
                      </a:r>
                    </a:p>
                    <a:p>
                      <a:r>
                        <a:rPr lang="en-US" sz="1000" dirty="0"/>
                        <a:t>OR gate with two inputs // AND gate with two inputs</a:t>
                      </a:r>
                    </a:p>
                    <a:p>
                      <a:r>
                        <a:rPr lang="en-US" sz="1000" dirty="0"/>
                        <a:t>Diagram as shown in guidance with no additional gates</a:t>
                      </a:r>
                    </a:p>
                    <a:p>
                      <a:endParaRPr lang="en-US" sz="1000" dirty="0"/>
                    </a:p>
                    <a:p>
                      <a:endParaRPr lang="en-US" sz="1000" dirty="0"/>
                    </a:p>
                    <a:p>
                      <a:r>
                        <a:rPr lang="en-US" sz="1000" dirty="0"/>
                        <a:t>Marks: 2</a:t>
                      </a:r>
                    </a:p>
                  </a:txBody>
                  <a:tcPr>
                    <a:solidFill>
                      <a:schemeClr val="bg2"/>
                    </a:solidFill>
                  </a:tcPr>
                </a:tc>
                <a:extLst>
                  <a:ext uri="{0D108BD9-81ED-4DB2-BD59-A6C34878D82A}">
                    <a16:rowId xmlns:a16="http://schemas.microsoft.com/office/drawing/2014/main" val="2074797646"/>
                  </a:ext>
                </a:extLst>
              </a:tr>
            </a:tbl>
          </a:graphicData>
        </a:graphic>
      </p:graphicFrame>
      <p:pic>
        <p:nvPicPr>
          <p:cNvPr id="6" name="Picture 5">
            <a:extLst>
              <a:ext uri="{FF2B5EF4-FFF2-40B4-BE49-F238E27FC236}">
                <a16:creationId xmlns:a16="http://schemas.microsoft.com/office/drawing/2014/main" id="{6260FB30-B0BB-44B7-A985-85CDCCD63F05}"/>
              </a:ext>
            </a:extLst>
          </p:cNvPr>
          <p:cNvPicPr>
            <a:picLocks noChangeAspect="1"/>
          </p:cNvPicPr>
          <p:nvPr/>
        </p:nvPicPr>
        <p:blipFill>
          <a:blip r:embed="rId2"/>
          <a:stretch>
            <a:fillRect/>
          </a:stretch>
        </p:blipFill>
        <p:spPr>
          <a:xfrm>
            <a:off x="3030213" y="2181710"/>
            <a:ext cx="5095875" cy="1076325"/>
          </a:xfrm>
          <a:prstGeom prst="rect">
            <a:avLst/>
          </a:prstGeom>
        </p:spPr>
      </p:pic>
      <p:pic>
        <p:nvPicPr>
          <p:cNvPr id="10" name="Picture 9">
            <a:extLst>
              <a:ext uri="{FF2B5EF4-FFF2-40B4-BE49-F238E27FC236}">
                <a16:creationId xmlns:a16="http://schemas.microsoft.com/office/drawing/2014/main" id="{471F921A-B7E0-4D0D-806B-12E2B788FC44}"/>
              </a:ext>
            </a:extLst>
          </p:cNvPr>
          <p:cNvPicPr>
            <a:picLocks noChangeAspect="1"/>
          </p:cNvPicPr>
          <p:nvPr/>
        </p:nvPicPr>
        <p:blipFill>
          <a:blip r:embed="rId3"/>
          <a:stretch>
            <a:fillRect/>
          </a:stretch>
        </p:blipFill>
        <p:spPr>
          <a:xfrm>
            <a:off x="3826717" y="3343301"/>
            <a:ext cx="2476500" cy="866775"/>
          </a:xfrm>
          <a:prstGeom prst="rect">
            <a:avLst/>
          </a:prstGeom>
        </p:spPr>
      </p:pic>
    </p:spTree>
    <p:extLst>
      <p:ext uri="{BB962C8B-B14F-4D97-AF65-F5344CB8AC3E}">
        <p14:creationId xmlns:p14="http://schemas.microsoft.com/office/powerpoint/2010/main" val="24316427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AA28E865-0CF8-48B2-9032-04FB666A5C2B}"/>
              </a:ext>
            </a:extLst>
          </p:cNvPr>
          <p:cNvGraphicFramePr>
            <a:graphicFrameLocks noGrp="1"/>
          </p:cNvGraphicFramePr>
          <p:nvPr>
            <p:extLst>
              <p:ext uri="{D42A27DB-BD31-4B8C-83A1-F6EECF244321}">
                <p14:modId xmlns:p14="http://schemas.microsoft.com/office/powerpoint/2010/main" val="955763163"/>
              </p:ext>
            </p:extLst>
          </p:nvPr>
        </p:nvGraphicFramePr>
        <p:xfrm>
          <a:off x="347932" y="1186382"/>
          <a:ext cx="9238890" cy="286512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27. An algorithm is written in a high‐level language. The high level code must be translated into machine code before a computer processor can execute it.</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Describe two methods of translating high level code into machine code. </a:t>
                      </a:r>
                      <a:r>
                        <a:rPr lang="en-GB" sz="1100" b="1" dirty="0">
                          <a:ea typeface="Calibri" panose="020F0502020204030204" pitchFamily="34" charset="0"/>
                          <a:cs typeface="Times New Roman" panose="02020603050405020304" pitchFamily="18" charset="0"/>
                        </a:rPr>
                        <a:t>[4]</a:t>
                      </a:r>
                    </a:p>
                  </a:txBody>
                  <a:tcPr anchor="ctr">
                    <a:solidFill>
                      <a:schemeClr val="bg1"/>
                    </a:solidFill>
                  </a:tcPr>
                </a:tc>
                <a:extLst>
                  <a:ext uri="{0D108BD9-81ED-4DB2-BD59-A6C34878D82A}">
                    <a16:rowId xmlns:a16="http://schemas.microsoft.com/office/drawing/2014/main" val="1019481880"/>
                  </a:ext>
                </a:extLst>
              </a:tr>
              <a:tr h="168672">
                <a:tc>
                  <a:txBody>
                    <a:bodyPr/>
                    <a:lstStyle/>
                    <a:p>
                      <a:r>
                        <a:rPr lang="en-US" sz="1100" dirty="0"/>
                        <a:t>Answer: 1 mark per bullet to max 4, 2 mark max per method</a:t>
                      </a:r>
                    </a:p>
                    <a:p>
                      <a:r>
                        <a:rPr lang="en-US" sz="1100" dirty="0"/>
                        <a:t>Compiler</a:t>
                      </a:r>
                    </a:p>
                    <a:p>
                      <a:r>
                        <a:rPr lang="en-US" sz="1100" dirty="0"/>
                        <a:t>…translates code in one go / all at once</a:t>
                      </a:r>
                    </a:p>
                    <a:p>
                      <a:r>
                        <a:rPr lang="en-US" sz="1100" dirty="0"/>
                        <a:t>…produces an executable file // does not need to be compiled again</a:t>
                      </a:r>
                    </a:p>
                    <a:p>
                      <a:r>
                        <a:rPr lang="en-US" sz="1100" dirty="0"/>
                        <a:t>Interpreter</a:t>
                      </a:r>
                    </a:p>
                    <a:p>
                      <a:r>
                        <a:rPr lang="en-US" sz="1100" dirty="0"/>
                        <a:t>…translates code line by line.</a:t>
                      </a:r>
                    </a:p>
                    <a:p>
                      <a:r>
                        <a:rPr lang="en-US" sz="1100" dirty="0"/>
                        <a:t>…will be interpreted / translated every time it is run.</a:t>
                      </a:r>
                    </a:p>
                    <a:p>
                      <a:endParaRPr lang="en-US" sz="1100" dirty="0"/>
                    </a:p>
                    <a:p>
                      <a:endParaRPr lang="en-US" sz="1100" dirty="0"/>
                    </a:p>
                    <a:p>
                      <a:r>
                        <a:rPr lang="en-US" sz="1100" dirty="0"/>
                        <a:t>Marks: 4</a:t>
                      </a:r>
                    </a:p>
                    <a:p>
                      <a:r>
                        <a:rPr lang="en-US" sz="1100" dirty="0"/>
                        <a:t>AO1 1b (4)</a:t>
                      </a:r>
                    </a:p>
                    <a:p>
                      <a:endParaRPr lang="en-US" sz="1100" dirty="0"/>
                    </a:p>
                    <a:p>
                      <a:r>
                        <a:rPr lang="en-US" sz="1100" dirty="0"/>
                        <a:t>Guidance: Mark first method only in each section</a:t>
                      </a:r>
                      <a:endParaRPr lang="en-GB" sz="1100" dirty="0"/>
                    </a:p>
                  </a:txBody>
                  <a:tcPr anchor="ctr">
                    <a:solidFill>
                      <a:schemeClr val="bg1">
                        <a:lumMod val="85000"/>
                      </a:schemeClr>
                    </a:solidFill>
                  </a:tcPr>
                </a:tc>
                <a:extLst>
                  <a:ext uri="{0D108BD9-81ED-4DB2-BD59-A6C34878D82A}">
                    <a16:rowId xmlns:a16="http://schemas.microsoft.com/office/drawing/2014/main" val="3664106581"/>
                  </a:ext>
                </a:extLst>
              </a:tr>
            </a:tbl>
          </a:graphicData>
        </a:graphic>
      </p:graphicFrame>
    </p:spTree>
    <p:extLst>
      <p:ext uri="{BB962C8B-B14F-4D97-AF65-F5344CB8AC3E}">
        <p14:creationId xmlns:p14="http://schemas.microsoft.com/office/powerpoint/2010/main" val="18571880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AA28E865-0CF8-48B2-9032-04FB666A5C2B}"/>
              </a:ext>
            </a:extLst>
          </p:cNvPr>
          <p:cNvGraphicFramePr>
            <a:graphicFrameLocks noGrp="1"/>
          </p:cNvGraphicFramePr>
          <p:nvPr>
            <p:extLst>
              <p:ext uri="{D42A27DB-BD31-4B8C-83A1-F6EECF244321}">
                <p14:modId xmlns:p14="http://schemas.microsoft.com/office/powerpoint/2010/main" val="3806753426"/>
              </p:ext>
            </p:extLst>
          </p:nvPr>
        </p:nvGraphicFramePr>
        <p:xfrm>
          <a:off x="347932" y="1186382"/>
          <a:ext cx="9238890" cy="537972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28. Dru writes the following program using a high-level language.</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b="1" dirty="0">
                          <a:latin typeface="Courier New" panose="02070309020205020404" pitchFamily="49" charset="0"/>
                          <a:ea typeface="Calibri" panose="020F0502020204030204" pitchFamily="34" charset="0"/>
                          <a:cs typeface="Courier New" panose="02070309020205020404" pitchFamily="49" charset="0"/>
                        </a:rPr>
                        <a:t>01	function </a:t>
                      </a:r>
                      <a:r>
                        <a:rPr lang="en-US" sz="1100" b="1" dirty="0" err="1">
                          <a:latin typeface="Courier New" panose="02070309020205020404" pitchFamily="49" charset="0"/>
                          <a:ea typeface="Calibri" panose="020F0502020204030204" pitchFamily="34" charset="0"/>
                          <a:cs typeface="Courier New" panose="02070309020205020404" pitchFamily="49" charset="0"/>
                        </a:rPr>
                        <a:t>newscore</a:t>
                      </a:r>
                      <a:r>
                        <a:rPr lang="en-US" sz="1100" b="1" dirty="0">
                          <a:latin typeface="Courier New" panose="02070309020205020404" pitchFamily="49" charset="0"/>
                          <a:ea typeface="Calibri" panose="020F0502020204030204" pitchFamily="34" charset="0"/>
                          <a:cs typeface="Courier New" panose="02070309020205020404" pitchFamily="49" charset="0"/>
                        </a:rPr>
                        <a:t>(</a:t>
                      </a:r>
                      <a:r>
                        <a:rPr lang="en-US" sz="1100" b="1" dirty="0" err="1">
                          <a:latin typeface="Courier New" panose="02070309020205020404" pitchFamily="49" charset="0"/>
                          <a:ea typeface="Calibri" panose="020F0502020204030204" pitchFamily="34" charset="0"/>
                          <a:cs typeface="Courier New" panose="02070309020205020404" pitchFamily="49" charset="0"/>
                        </a:rPr>
                        <a:t>a,b</a:t>
                      </a:r>
                      <a:r>
                        <a:rPr lang="en-US" sz="1100" b="1" dirty="0">
                          <a:latin typeface="Courier New" panose="02070309020205020404" pitchFamily="49" charset="0"/>
                          <a:ea typeface="Calibri" panose="020F0502020204030204" pitchFamily="34" charset="0"/>
                          <a:cs typeface="Courier New" panose="02070309020205020404" pitchFamily="49" charset="0"/>
                        </a:rPr>
                        <a:t>)</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b="1" dirty="0">
                          <a:latin typeface="Courier New" panose="02070309020205020404" pitchFamily="49" charset="0"/>
                          <a:ea typeface="Calibri" panose="020F0502020204030204" pitchFamily="34" charset="0"/>
                          <a:cs typeface="Courier New" panose="02070309020205020404" pitchFamily="49" charset="0"/>
                        </a:rPr>
                        <a:t>02	    temp = a*b</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b="1" dirty="0">
                          <a:latin typeface="Courier New" panose="02070309020205020404" pitchFamily="49" charset="0"/>
                          <a:ea typeface="Calibri" panose="020F0502020204030204" pitchFamily="34" charset="0"/>
                          <a:cs typeface="Courier New" panose="02070309020205020404" pitchFamily="49" charset="0"/>
                        </a:rPr>
                        <a:t>03	    temp = temp + 1</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b="1" dirty="0">
                          <a:latin typeface="Courier New" panose="02070309020205020404" pitchFamily="49" charset="0"/>
                          <a:ea typeface="Calibri" panose="020F0502020204030204" pitchFamily="34" charset="0"/>
                          <a:cs typeface="Courier New" panose="02070309020205020404" pitchFamily="49" charset="0"/>
                        </a:rPr>
                        <a:t>04	    return temp</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b="1" dirty="0">
                          <a:latin typeface="Courier New" panose="02070309020205020404" pitchFamily="49" charset="0"/>
                          <a:ea typeface="Calibri" panose="020F0502020204030204" pitchFamily="34" charset="0"/>
                          <a:cs typeface="Courier New" panose="02070309020205020404" pitchFamily="49" charset="0"/>
                        </a:rPr>
                        <a:t>05	</a:t>
                      </a:r>
                      <a:r>
                        <a:rPr lang="en-US" sz="1100" b="1" dirty="0" err="1">
                          <a:latin typeface="Courier New" panose="02070309020205020404" pitchFamily="49" charset="0"/>
                          <a:ea typeface="Calibri" panose="020F0502020204030204" pitchFamily="34" charset="0"/>
                          <a:cs typeface="Courier New" panose="02070309020205020404" pitchFamily="49" charset="0"/>
                        </a:rPr>
                        <a:t>endfunction</a:t>
                      </a:r>
                      <a:endParaRPr lang="en-US" sz="1100" b="1" dirty="0">
                        <a:latin typeface="Courier New" panose="02070309020205020404" pitchFamily="49" charset="0"/>
                        <a:ea typeface="Calibri" panose="020F0502020204030204" pitchFamily="34" charset="0"/>
                        <a:cs typeface="Courier New" panose="02070309020205020404" pitchFamily="49"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b="1" dirty="0">
                          <a:latin typeface="Courier New" panose="02070309020205020404" pitchFamily="49" charset="0"/>
                          <a:ea typeface="Calibri" panose="020F0502020204030204" pitchFamily="34" charset="0"/>
                          <a:cs typeface="Courier New" panose="02070309020205020404" pitchFamily="49" charset="0"/>
                        </a:rPr>
                        <a:t>06	score = 18</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b="1" dirty="0">
                          <a:latin typeface="Courier New" panose="02070309020205020404" pitchFamily="49" charset="0"/>
                          <a:ea typeface="Calibri" panose="020F0502020204030204" pitchFamily="34" charset="0"/>
                          <a:cs typeface="Courier New" panose="02070309020205020404" pitchFamily="49" charset="0"/>
                        </a:rPr>
                        <a:t>07	name = "Dru"</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b="1" dirty="0">
                          <a:latin typeface="Courier New" panose="02070309020205020404" pitchFamily="49" charset="0"/>
                          <a:ea typeface="Calibri" panose="020F0502020204030204" pitchFamily="34" charset="0"/>
                          <a:cs typeface="Courier New" panose="02070309020205020404" pitchFamily="49" charset="0"/>
                        </a:rPr>
                        <a:t>08	print (score)</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b="1" dirty="0">
                          <a:latin typeface="Courier New" panose="02070309020205020404" pitchFamily="49" charset="0"/>
                          <a:ea typeface="Calibri" panose="020F0502020204030204" pitchFamily="34" charset="0"/>
                          <a:cs typeface="Courier New" panose="02070309020205020404" pitchFamily="49" charset="0"/>
                        </a:rPr>
                        <a:t>09	print ("name")</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b="1" dirty="0">
                          <a:latin typeface="Courier New" panose="02070309020205020404" pitchFamily="49" charset="0"/>
                          <a:ea typeface="Calibri" panose="020F0502020204030204" pitchFamily="34" charset="0"/>
                          <a:cs typeface="Courier New" panose="02070309020205020404" pitchFamily="49" charset="0"/>
                        </a:rPr>
                        <a:t>10	print (</a:t>
                      </a:r>
                      <a:r>
                        <a:rPr lang="en-US" sz="1100" b="1" dirty="0" err="1">
                          <a:latin typeface="Courier New" panose="02070309020205020404" pitchFamily="49" charset="0"/>
                          <a:ea typeface="Calibri" panose="020F0502020204030204" pitchFamily="34" charset="0"/>
                          <a:cs typeface="Courier New" panose="02070309020205020404" pitchFamily="49" charset="0"/>
                        </a:rPr>
                        <a:t>newscore</a:t>
                      </a:r>
                      <a:r>
                        <a:rPr lang="en-US" sz="1100" b="1" dirty="0">
                          <a:latin typeface="Courier New" panose="02070309020205020404" pitchFamily="49" charset="0"/>
                          <a:ea typeface="Calibri" panose="020F0502020204030204" pitchFamily="34" charset="0"/>
                          <a:cs typeface="Courier New" panose="02070309020205020404" pitchFamily="49" charset="0"/>
                        </a:rPr>
                        <a:t>(score,2))</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b="1" dirty="0">
                          <a:latin typeface="Courier New" panose="02070309020205020404" pitchFamily="49" charset="0"/>
                          <a:ea typeface="Calibri" panose="020F0502020204030204" pitchFamily="34" charset="0"/>
                          <a:cs typeface="Courier New" panose="02070309020205020404" pitchFamily="49" charset="0"/>
                        </a:rPr>
                        <a:t>11	print (score)</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Describe the advantages of writing a program in a high-level language instead of in assembly language. </a:t>
                      </a:r>
                      <a:r>
                        <a:rPr lang="en-US" sz="1100" b="1" dirty="0">
                          <a:ea typeface="Calibri" panose="020F0502020204030204" pitchFamily="34" charset="0"/>
                          <a:cs typeface="Times New Roman" panose="02020603050405020304" pitchFamily="18" charset="0"/>
                        </a:rPr>
                        <a:t>[2]</a:t>
                      </a:r>
                    </a:p>
                  </a:txBody>
                  <a:tcPr anchor="ctr">
                    <a:solidFill>
                      <a:schemeClr val="bg1"/>
                    </a:solidFill>
                  </a:tcPr>
                </a:tc>
                <a:extLst>
                  <a:ext uri="{0D108BD9-81ED-4DB2-BD59-A6C34878D82A}">
                    <a16:rowId xmlns:a16="http://schemas.microsoft.com/office/drawing/2014/main" val="1019481880"/>
                  </a:ext>
                </a:extLst>
              </a:tr>
              <a:tr h="168672">
                <a:tc>
                  <a:txBody>
                    <a:bodyPr/>
                    <a:lstStyle/>
                    <a:p>
                      <a:r>
                        <a:rPr lang="en-US" sz="1100" dirty="0"/>
                        <a:t>Answer: 1 mark per bullet to max 2</a:t>
                      </a:r>
                    </a:p>
                    <a:p>
                      <a:r>
                        <a:rPr lang="en-US" sz="1100" dirty="0"/>
                        <a:t>Easier/quicker for humans to write</a:t>
                      </a:r>
                    </a:p>
                    <a:p>
                      <a:r>
                        <a:rPr lang="en-US" sz="1100" dirty="0"/>
                        <a:t>Easier/quicker to read / understand / remember</a:t>
                      </a:r>
                    </a:p>
                    <a:p>
                      <a:r>
                        <a:rPr lang="en-US" sz="1100" dirty="0"/>
                        <a:t>Easier/quicker to maintain / debug / spot errors</a:t>
                      </a:r>
                    </a:p>
                    <a:p>
                      <a:r>
                        <a:rPr lang="en-US" sz="1100" dirty="0"/>
                        <a:t>…because code is closer to English / uses English words</a:t>
                      </a:r>
                    </a:p>
                    <a:p>
                      <a:r>
                        <a:rPr lang="en-US" sz="1100" dirty="0"/>
                        <a:t>Less code to write</a:t>
                      </a:r>
                    </a:p>
                    <a:p>
                      <a:r>
                        <a:rPr lang="en-US" sz="1100" dirty="0"/>
                        <a:t>…because one HLL instruction represents many assembly instructions</a:t>
                      </a:r>
                    </a:p>
                    <a:p>
                      <a:r>
                        <a:rPr lang="en-US" sz="1100" dirty="0"/>
                        <a:t>Portable (between processors) // will work with different types of compute</a:t>
                      </a:r>
                    </a:p>
                    <a:p>
                      <a:endParaRPr lang="en-US" sz="1100" dirty="0"/>
                    </a:p>
                    <a:p>
                      <a:endParaRPr lang="en-US" sz="1100" dirty="0"/>
                    </a:p>
                    <a:p>
                      <a:r>
                        <a:rPr lang="en-US" sz="1100" dirty="0"/>
                        <a:t>Marks: 2</a:t>
                      </a:r>
                    </a:p>
                    <a:p>
                      <a:endParaRPr lang="en-US" sz="1100" dirty="0"/>
                    </a:p>
                    <a:p>
                      <a:r>
                        <a:rPr lang="en-US" sz="1100" dirty="0"/>
                        <a:t>AO1</a:t>
                      </a:r>
                    </a:p>
                    <a:p>
                      <a:r>
                        <a:rPr lang="en-US" sz="1100" dirty="0"/>
                        <a:t>1b(2)</a:t>
                      </a:r>
                    </a:p>
                    <a:p>
                      <a:endParaRPr lang="en-US" sz="1100" dirty="0"/>
                    </a:p>
                    <a:p>
                      <a:r>
                        <a:rPr lang="en-US" sz="1100" dirty="0"/>
                        <a:t>Guidance: Accept “human language” as English for BP4</a:t>
                      </a:r>
                    </a:p>
                    <a:p>
                      <a:endParaRPr lang="en-US" sz="1100" dirty="0"/>
                    </a:p>
                    <a:p>
                      <a:r>
                        <a:rPr lang="en-US" sz="1100" dirty="0"/>
                        <a:t>“Easier to use” is too vague</a:t>
                      </a:r>
                      <a:endParaRPr lang="en-GB" sz="1100" dirty="0"/>
                    </a:p>
                  </a:txBody>
                  <a:tcPr anchor="ctr">
                    <a:solidFill>
                      <a:schemeClr val="bg1">
                        <a:lumMod val="85000"/>
                      </a:schemeClr>
                    </a:solidFill>
                  </a:tcPr>
                </a:tc>
                <a:extLst>
                  <a:ext uri="{0D108BD9-81ED-4DB2-BD59-A6C34878D82A}">
                    <a16:rowId xmlns:a16="http://schemas.microsoft.com/office/drawing/2014/main" val="3664106581"/>
                  </a:ext>
                </a:extLst>
              </a:tr>
            </a:tbl>
          </a:graphicData>
        </a:graphic>
      </p:graphicFrame>
    </p:spTree>
    <p:extLst>
      <p:ext uri="{BB962C8B-B14F-4D97-AF65-F5344CB8AC3E}">
        <p14:creationId xmlns:p14="http://schemas.microsoft.com/office/powerpoint/2010/main" val="11759510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AA28E865-0CF8-48B2-9032-04FB666A5C2B}"/>
              </a:ext>
            </a:extLst>
          </p:cNvPr>
          <p:cNvGraphicFramePr>
            <a:graphicFrameLocks noGrp="1"/>
          </p:cNvGraphicFramePr>
          <p:nvPr>
            <p:extLst>
              <p:ext uri="{D42A27DB-BD31-4B8C-83A1-F6EECF244321}">
                <p14:modId xmlns:p14="http://schemas.microsoft.com/office/powerpoint/2010/main" val="1858840176"/>
              </p:ext>
            </p:extLst>
          </p:nvPr>
        </p:nvGraphicFramePr>
        <p:xfrm>
          <a:off x="347932" y="1186382"/>
          <a:ext cx="9238890" cy="4709160"/>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1757565973"/>
                    </a:ext>
                  </a:extLst>
                </a:gridCol>
              </a:tblGrid>
              <a:tr h="337344">
                <a:tc gridSpan="2">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29. Graeme is a freelance programmer. He has written a program for a client and gives the client both the high level code and the machine code of the program.</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Describe what is meant by</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High level code [2]</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 </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Machine code [2]</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 </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State why Graeme needs a compiler. [1]</a:t>
                      </a:r>
                      <a:endParaRPr lang="en-GB" sz="1100" b="1" dirty="0">
                        <a:ea typeface="Calibri" panose="020F0502020204030204" pitchFamily="34" charset="0"/>
                        <a:cs typeface="Times New Roman" panose="02020603050405020304" pitchFamily="18" charset="0"/>
                      </a:endParaRPr>
                    </a:p>
                  </a:txBody>
                  <a:tcPr anchor="ctr">
                    <a:solidFill>
                      <a:schemeClr val="bg1"/>
                    </a:solidFill>
                  </a:tcPr>
                </a:tc>
                <a:tc hMerge="1">
                  <a:txBody>
                    <a:bodyPr/>
                    <a:lstStyle/>
                    <a:p>
                      <a:endParaRPr lang="en-GB"/>
                    </a:p>
                  </a:txBody>
                  <a:tcPr/>
                </a:tc>
                <a:extLst>
                  <a:ext uri="{0D108BD9-81ED-4DB2-BD59-A6C34878D82A}">
                    <a16:rowId xmlns:a16="http://schemas.microsoft.com/office/drawing/2014/main" val="1019481880"/>
                  </a:ext>
                </a:extLst>
              </a:tr>
              <a:tr h="168672">
                <a:tc>
                  <a:txBody>
                    <a:bodyPr/>
                    <a:lstStyle/>
                    <a:p>
                      <a:r>
                        <a:rPr lang="en-US" sz="1100" dirty="0"/>
                        <a:t>Answer: </a:t>
                      </a:r>
                      <a:r>
                        <a:rPr lang="en-US" sz="1100" dirty="0" err="1"/>
                        <a:t>i</a:t>
                      </a:r>
                      <a:r>
                        <a:rPr lang="en-US" sz="1100" dirty="0"/>
                        <a:t>) High level code :</a:t>
                      </a:r>
                    </a:p>
                    <a:p>
                      <a:r>
                        <a:rPr lang="en-US" sz="1100" dirty="0"/>
                        <a:t>human oriented code / written by programmers</a:t>
                      </a:r>
                    </a:p>
                    <a:p>
                      <a:r>
                        <a:rPr lang="en-US" sz="1100" dirty="0"/>
                        <a:t>contains words for commands / closer to English / natural language</a:t>
                      </a:r>
                    </a:p>
                    <a:p>
                      <a:r>
                        <a:rPr lang="en-US" sz="1100" dirty="0"/>
                        <a:t>Machine independent / Portable to different systems</a:t>
                      </a:r>
                    </a:p>
                    <a:p>
                      <a:r>
                        <a:rPr lang="en-US" sz="1100" dirty="0"/>
                        <a:t>Needs to be translated before it can be executed.</a:t>
                      </a:r>
                    </a:p>
                    <a:p>
                      <a:r>
                        <a:rPr lang="en-US" sz="1100" dirty="0"/>
                        <a:t>Problem based</a:t>
                      </a:r>
                    </a:p>
                    <a:p>
                      <a:r>
                        <a:rPr lang="en-US" sz="1100" dirty="0"/>
                        <a:t>One (high level) command equates to many machine code instructions.</a:t>
                      </a:r>
                    </a:p>
                    <a:p>
                      <a:endParaRPr lang="en-US" sz="1100" dirty="0"/>
                    </a:p>
                    <a:p>
                      <a:endParaRPr lang="en-US" sz="1100" dirty="0"/>
                    </a:p>
                    <a:p>
                      <a:r>
                        <a:rPr lang="en-US" sz="1100" dirty="0"/>
                        <a:t>Machine code:</a:t>
                      </a:r>
                    </a:p>
                    <a:p>
                      <a:r>
                        <a:rPr lang="en-US" sz="1100" dirty="0"/>
                        <a:t>Code for the CPU to execute / not readily understandable by humans</a:t>
                      </a:r>
                    </a:p>
                    <a:p>
                      <a:r>
                        <a:rPr lang="en-US" sz="1100" dirty="0"/>
                        <a:t>binary instructions</a:t>
                      </a:r>
                    </a:p>
                    <a:p>
                      <a:r>
                        <a:rPr lang="en-US" sz="1100" dirty="0"/>
                        <a:t>specific to a particular (type of) computer / not portable to different systems</a:t>
                      </a:r>
                    </a:p>
                    <a:p>
                      <a:r>
                        <a:rPr lang="en-US" sz="1100" dirty="0"/>
                        <a:t>does not need to be translated</a:t>
                      </a:r>
                    </a:p>
                    <a:p>
                      <a:endParaRPr lang="en-US" sz="1100" dirty="0"/>
                    </a:p>
                    <a:p>
                      <a:endParaRPr lang="en-US" sz="1100" dirty="0"/>
                    </a:p>
                  </a:txBody>
                  <a:tcPr anchor="ctr">
                    <a:solidFill>
                      <a:schemeClr val="bg1">
                        <a:lumMod val="85000"/>
                      </a:schemeClr>
                    </a:solidFill>
                  </a:tcPr>
                </a:tc>
                <a:tc>
                  <a:txBody>
                    <a:bodyPr/>
                    <a:lstStyle/>
                    <a:p>
                      <a:r>
                        <a:rPr lang="en-US" sz="1100" dirty="0"/>
                        <a:t>[max 2 marks for each type of code]</a:t>
                      </a:r>
                    </a:p>
                    <a:p>
                      <a:r>
                        <a:rPr lang="en-US" sz="1100" dirty="0"/>
                        <a:t>ii)</a:t>
                      </a:r>
                    </a:p>
                    <a:p>
                      <a:r>
                        <a:rPr lang="en-US" sz="1100" dirty="0"/>
                        <a:t>To translate the high level code into machine code</a:t>
                      </a:r>
                    </a:p>
                    <a:p>
                      <a:r>
                        <a:rPr lang="en-US" sz="1100" dirty="0"/>
                        <a:t>To pick up (syntax) errors</a:t>
                      </a:r>
                    </a:p>
                    <a:p>
                      <a:endParaRPr lang="en-US" sz="1100" dirty="0"/>
                    </a:p>
                    <a:p>
                      <a:endParaRPr lang="en-US" sz="1100" dirty="0"/>
                    </a:p>
                    <a:p>
                      <a:r>
                        <a:rPr lang="en-US" sz="1100" dirty="0"/>
                        <a:t>Marks: </a:t>
                      </a:r>
                      <a:r>
                        <a:rPr lang="en-US" sz="1100" dirty="0" err="1"/>
                        <a:t>i</a:t>
                      </a:r>
                      <a:r>
                        <a:rPr lang="en-US" sz="1100" dirty="0"/>
                        <a:t>) 4</a:t>
                      </a:r>
                    </a:p>
                    <a:p>
                      <a:r>
                        <a:rPr lang="en-US" sz="1100" dirty="0"/>
                        <a:t>ii) 1</a:t>
                      </a:r>
                    </a:p>
                    <a:p>
                      <a:endParaRPr lang="en-US" sz="1100" dirty="0"/>
                    </a:p>
                    <a:p>
                      <a:r>
                        <a:rPr lang="en-US" sz="1100" dirty="0"/>
                        <a:t>Guidance: </a:t>
                      </a:r>
                      <a:r>
                        <a:rPr lang="en-US" sz="1100" dirty="0" err="1"/>
                        <a:t>i</a:t>
                      </a:r>
                      <a:r>
                        <a:rPr lang="en-US" sz="1100" dirty="0"/>
                        <a:t>) Award marks for correct points about machine code made under high level code and vice versa.</a:t>
                      </a:r>
                    </a:p>
                    <a:p>
                      <a:endParaRPr lang="en-US" sz="1100" dirty="0"/>
                    </a:p>
                    <a:p>
                      <a:r>
                        <a:rPr lang="en-US" sz="1100" dirty="0"/>
                        <a:t>Do not accept Machine code is in Hex</a:t>
                      </a:r>
                    </a:p>
                    <a:p>
                      <a:r>
                        <a:rPr lang="en-US" sz="1100" dirty="0"/>
                        <a:t>ii) Translate to object code is acceptable</a:t>
                      </a:r>
                    </a:p>
                    <a:p>
                      <a:r>
                        <a:rPr lang="en-US" sz="1100" dirty="0"/>
                        <a:t>Accept “errors” on its own, but do not accept answers referring specifically to logic or runtime errors.</a:t>
                      </a:r>
                      <a:endParaRPr lang="en-GB" sz="1100" dirty="0"/>
                    </a:p>
                    <a:p>
                      <a:endParaRPr lang="en-GB" sz="1100" dirty="0"/>
                    </a:p>
                  </a:txBody>
                  <a:tcPr anchor="ctr">
                    <a:solidFill>
                      <a:schemeClr val="bg1">
                        <a:lumMod val="85000"/>
                      </a:schemeClr>
                    </a:solidFill>
                  </a:tcPr>
                </a:tc>
                <a:extLst>
                  <a:ext uri="{0D108BD9-81ED-4DB2-BD59-A6C34878D82A}">
                    <a16:rowId xmlns:a16="http://schemas.microsoft.com/office/drawing/2014/main" val="3664106581"/>
                  </a:ext>
                </a:extLst>
              </a:tr>
            </a:tbl>
          </a:graphicData>
        </a:graphic>
      </p:graphicFrame>
    </p:spTree>
    <p:extLst>
      <p:ext uri="{BB962C8B-B14F-4D97-AF65-F5344CB8AC3E}">
        <p14:creationId xmlns:p14="http://schemas.microsoft.com/office/powerpoint/2010/main" val="6348952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9A6E2599-B85E-430A-B2B7-27F271276686}"/>
              </a:ext>
            </a:extLst>
          </p:cNvPr>
          <p:cNvGraphicFramePr>
            <a:graphicFrameLocks noGrp="1"/>
          </p:cNvGraphicFramePr>
          <p:nvPr>
            <p:extLst>
              <p:ext uri="{D42A27DB-BD31-4B8C-83A1-F6EECF244321}">
                <p14:modId xmlns:p14="http://schemas.microsoft.com/office/powerpoint/2010/main" val="2247505435"/>
              </p:ext>
            </p:extLst>
          </p:nvPr>
        </p:nvGraphicFramePr>
        <p:xfrm>
          <a:off x="347932" y="1186382"/>
          <a:ext cx="9238890" cy="2608104"/>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lvl="0" indent="0">
                        <a:buFont typeface="+mj-lt"/>
                        <a:buNone/>
                      </a:pPr>
                      <a:r>
                        <a:rPr lang="en-US" sz="1100" dirty="0"/>
                        <a:t>30. Finn uses an IDE (Integrated Development Environment) to write his programs. Identify two features of an IDE that Finn might use. [2]</a:t>
                      </a:r>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100" dirty="0"/>
                        <a:t>Answer: </a:t>
                      </a:r>
                      <a:r>
                        <a:rPr lang="en-US" sz="1100" dirty="0" err="1"/>
                        <a:t>i</a:t>
                      </a:r>
                      <a:r>
                        <a:rPr lang="en-US" sz="1100" dirty="0"/>
                        <a:t>)</a:t>
                      </a:r>
                    </a:p>
                    <a:p>
                      <a:r>
                        <a:rPr lang="en-US" sz="1100" dirty="0"/>
                        <a:t>Error diagnostics (any example)</a:t>
                      </a:r>
                    </a:p>
                    <a:p>
                      <a:r>
                        <a:rPr lang="en-US" sz="1100" dirty="0"/>
                        <a:t>Run-time environment</a:t>
                      </a:r>
                    </a:p>
                    <a:p>
                      <a:r>
                        <a:rPr lang="en-US" sz="1100" dirty="0"/>
                        <a:t>Editor (any feature such as auto-correct, auto-indent)</a:t>
                      </a:r>
                    </a:p>
                    <a:p>
                      <a:r>
                        <a:rPr lang="en-US" sz="1100" dirty="0"/>
                        <a:t>Translator</a:t>
                      </a:r>
                    </a:p>
                    <a:p>
                      <a:r>
                        <a:rPr lang="en-US" sz="1100" dirty="0"/>
                        <a:t>Version control</a:t>
                      </a:r>
                    </a:p>
                    <a:p>
                      <a:r>
                        <a:rPr lang="en-US" sz="1100" dirty="0"/>
                        <a:t>Break point</a:t>
                      </a:r>
                    </a:p>
                    <a:p>
                      <a:r>
                        <a:rPr lang="en-US" sz="1100" dirty="0"/>
                        <a:t>Stepping</a:t>
                      </a:r>
                    </a:p>
                    <a:p>
                      <a:endParaRPr lang="en-US" sz="1100" dirty="0"/>
                    </a:p>
                    <a:p>
                      <a:endParaRPr lang="en-US" sz="1100" dirty="0"/>
                    </a:p>
                    <a:p>
                      <a:r>
                        <a:rPr lang="en-US" sz="1100" dirty="0"/>
                        <a:t>Marks: </a:t>
                      </a:r>
                      <a:r>
                        <a:rPr lang="en-US" sz="1100" dirty="0" err="1"/>
                        <a:t>i</a:t>
                      </a:r>
                      <a:r>
                        <a:rPr lang="en-US" sz="1100" dirty="0"/>
                        <a:t>) 2</a:t>
                      </a:r>
                    </a:p>
                    <a:p>
                      <a:endParaRPr lang="en-US" sz="1100" dirty="0"/>
                    </a:p>
                    <a:p>
                      <a:r>
                        <a:rPr lang="en-US" sz="1100" dirty="0"/>
                        <a:t>Guidance: </a:t>
                      </a:r>
                      <a:r>
                        <a:rPr lang="en-US" sz="1100" dirty="0" err="1"/>
                        <a:t>i</a:t>
                      </a:r>
                      <a:r>
                        <a:rPr lang="en-US" sz="1100" dirty="0"/>
                        <a:t>) 1 mark per bullet to a maximum of 2 marks. Only 1 example per bullet, e.g. auto-correct and auto-indent would only gain 1 mark.</a:t>
                      </a:r>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Tree>
    <p:extLst>
      <p:ext uri="{BB962C8B-B14F-4D97-AF65-F5344CB8AC3E}">
        <p14:creationId xmlns:p14="http://schemas.microsoft.com/office/powerpoint/2010/main" val="21571989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9A6E2599-B85E-430A-B2B7-27F271276686}"/>
              </a:ext>
            </a:extLst>
          </p:cNvPr>
          <p:cNvGraphicFramePr>
            <a:graphicFrameLocks noGrp="1"/>
          </p:cNvGraphicFramePr>
          <p:nvPr>
            <p:extLst>
              <p:ext uri="{D42A27DB-BD31-4B8C-83A1-F6EECF244321}">
                <p14:modId xmlns:p14="http://schemas.microsoft.com/office/powerpoint/2010/main" val="3182869950"/>
              </p:ext>
            </p:extLst>
          </p:nvPr>
        </p:nvGraphicFramePr>
        <p:xfrm>
          <a:off x="347932" y="1186382"/>
          <a:ext cx="9238890" cy="4876800"/>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850902641"/>
                    </a:ext>
                  </a:extLst>
                </a:gridCol>
              </a:tblGrid>
              <a:tr h="337344">
                <a:tc gridSpan="2">
                  <a:txBody>
                    <a:bodyPr/>
                    <a:lstStyle/>
                    <a:p>
                      <a:pPr marL="0" lvl="0" indent="0">
                        <a:buFont typeface="+mj-lt"/>
                        <a:buNone/>
                      </a:pPr>
                      <a:r>
                        <a:rPr lang="en-US" sz="1100" dirty="0"/>
                        <a:t>31. Victoria creates a program using an Integrated Development Environment (IDE).</a:t>
                      </a:r>
                    </a:p>
                    <a:p>
                      <a:pPr marL="0" lvl="0" indent="0">
                        <a:buFont typeface="+mj-lt"/>
                        <a:buNone/>
                      </a:pPr>
                      <a:endParaRPr lang="en-US" sz="1100" dirty="0"/>
                    </a:p>
                    <a:p>
                      <a:pPr marL="0" lvl="0" indent="0">
                        <a:buFont typeface="+mj-lt"/>
                        <a:buNone/>
                      </a:pPr>
                      <a:r>
                        <a:rPr lang="en-US" sz="1100" dirty="0"/>
                        <a:t>Describe two tools or facilities that an IDE commonly provides. </a:t>
                      </a:r>
                      <a:r>
                        <a:rPr lang="en-US" sz="1100" b="1" dirty="0"/>
                        <a:t> [4]</a:t>
                      </a:r>
                    </a:p>
                  </a:txBody>
                  <a:tcPr anchor="ctr">
                    <a:solidFill>
                      <a:schemeClr val="bg1"/>
                    </a:solidFill>
                  </a:tcPr>
                </a:tc>
                <a:tc hMerge="1">
                  <a:txBody>
                    <a:bodyPr/>
                    <a:lstStyle/>
                    <a:p>
                      <a:endParaRPr lang="en-GB"/>
                    </a:p>
                  </a:txBody>
                  <a:tcPr/>
                </a:tc>
                <a:extLst>
                  <a:ext uri="{0D108BD9-81ED-4DB2-BD59-A6C34878D82A}">
                    <a16:rowId xmlns:a16="http://schemas.microsoft.com/office/drawing/2014/main" val="666655507"/>
                  </a:ext>
                </a:extLst>
              </a:tr>
              <a:tr h="337344">
                <a:tc>
                  <a:txBody>
                    <a:bodyPr/>
                    <a:lstStyle/>
                    <a:p>
                      <a:r>
                        <a:rPr lang="en-US" sz="1100" dirty="0"/>
                        <a:t>Answer: 1 mark per bullet, max 4.</a:t>
                      </a:r>
                    </a:p>
                    <a:p>
                      <a:endParaRPr lang="en-US" sz="1100" dirty="0"/>
                    </a:p>
                    <a:p>
                      <a:r>
                        <a:rPr lang="en-US" sz="1100" dirty="0"/>
                        <a:t>e.g.</a:t>
                      </a:r>
                    </a:p>
                    <a:p>
                      <a:r>
                        <a:rPr lang="en-US" sz="1100" dirty="0"/>
                        <a:t>Editor</a:t>
                      </a:r>
                    </a:p>
                    <a:p>
                      <a:r>
                        <a:rPr lang="en-US" sz="1100" dirty="0"/>
                        <a:t>…to enable program code to be entered/edited</a:t>
                      </a:r>
                    </a:p>
                    <a:p>
                      <a:r>
                        <a:rPr lang="en-US" sz="1100" dirty="0"/>
                        <a:t>Error diagnostics / debugging</a:t>
                      </a:r>
                    </a:p>
                    <a:p>
                      <a:r>
                        <a:rPr lang="en-US" sz="1100" dirty="0"/>
                        <a:t>…to display information about errors (syntax / run-time) / location of errors</a:t>
                      </a:r>
                    </a:p>
                    <a:p>
                      <a:r>
                        <a:rPr lang="en-US" sz="1100" dirty="0"/>
                        <a:t>… suggest solutions</a:t>
                      </a:r>
                    </a:p>
                    <a:p>
                      <a:r>
                        <a:rPr lang="en-US" sz="1100" dirty="0"/>
                        <a:t>Run-time environment</a:t>
                      </a:r>
                    </a:p>
                    <a:p>
                      <a:r>
                        <a:rPr lang="en-US" sz="1100" dirty="0"/>
                        <a:t>…to enable to the program to be run</a:t>
                      </a:r>
                    </a:p>
                    <a:p>
                      <a:r>
                        <a:rPr lang="en-US" sz="1100" dirty="0"/>
                        <a:t>… check for run time errors / test the program</a:t>
                      </a:r>
                    </a:p>
                    <a:p>
                      <a:r>
                        <a:rPr lang="en-US" sz="1100" dirty="0"/>
                        <a:t>Translator / compiler / interpreter</a:t>
                      </a:r>
                    </a:p>
                    <a:p>
                      <a:r>
                        <a:rPr lang="en-US" sz="1100" dirty="0"/>
                        <a:t>…to convert the high level code into machine code / low level code / binary</a:t>
                      </a:r>
                    </a:p>
                    <a:p>
                      <a:r>
                        <a:rPr lang="en-US" sz="1100" dirty="0"/>
                        <a:t>…to enable to code to be executed / run</a:t>
                      </a:r>
                    </a:p>
                    <a:p>
                      <a:r>
                        <a:rPr lang="en-US" sz="1100" dirty="0"/>
                        <a:t>Breakpoints</a:t>
                      </a:r>
                    </a:p>
                    <a:p>
                      <a:r>
                        <a:rPr lang="en-US" sz="1100" dirty="0"/>
                        <a:t>…to stop/pause program execution at a specific point</a:t>
                      </a:r>
                    </a:p>
                    <a:p>
                      <a:r>
                        <a:rPr lang="en-US" sz="1100" dirty="0"/>
                        <a:t>Watch window</a:t>
                      </a:r>
                    </a:p>
                    <a:p>
                      <a:r>
                        <a:rPr lang="en-US" sz="1100" dirty="0"/>
                        <a:t>…to check contents of variables</a:t>
                      </a:r>
                    </a:p>
                    <a:p>
                      <a:r>
                        <a:rPr lang="en-US" sz="1100" dirty="0"/>
                        <a:t>Stepping</a:t>
                      </a:r>
                    </a:p>
                    <a:p>
                      <a:r>
                        <a:rPr lang="en-US" sz="1100" dirty="0"/>
                        <a:t>…to execute program line by line</a:t>
                      </a:r>
                    </a:p>
                    <a:p>
                      <a:r>
                        <a:rPr lang="en-US" sz="1100" dirty="0"/>
                        <a:t>Syntax completion…</a:t>
                      </a:r>
                    </a:p>
                    <a:p>
                      <a:r>
                        <a:rPr lang="en-US" sz="1100" dirty="0"/>
                        <a:t>…suggests/corrects code</a:t>
                      </a:r>
                    </a:p>
                    <a:p>
                      <a:r>
                        <a:rPr lang="en-US" sz="1100" dirty="0"/>
                        <a:t>Keyword highlighting / </a:t>
                      </a:r>
                      <a:r>
                        <a:rPr lang="en-US" sz="1100" dirty="0" err="1"/>
                        <a:t>colour</a:t>
                      </a:r>
                      <a:r>
                        <a:rPr lang="en-US" sz="1100" dirty="0"/>
                        <a:t> coding keywords / pretty printing…</a:t>
                      </a:r>
                    </a:p>
                    <a:p>
                      <a:r>
                        <a:rPr lang="en-US" sz="1100" dirty="0"/>
                        <a:t>…</a:t>
                      </a:r>
                      <a:r>
                        <a:rPr lang="en-US" sz="1100" dirty="0" err="1"/>
                        <a:t>colours</a:t>
                      </a:r>
                      <a:r>
                        <a:rPr lang="en-US" sz="1100" dirty="0"/>
                        <a:t> command words / variables</a:t>
                      </a:r>
                    </a:p>
                    <a:p>
                      <a:endParaRPr lang="en-US" sz="1100" dirty="0"/>
                    </a:p>
                  </a:txBody>
                  <a:tcPr anchor="ctr">
                    <a:solidFill>
                      <a:schemeClr val="bg2"/>
                    </a:solidFill>
                  </a:tcPr>
                </a:tc>
                <a:tc>
                  <a:txBody>
                    <a:bodyPr/>
                    <a:lstStyle/>
                    <a:p>
                      <a:endParaRPr lang="en-US" sz="1100" dirty="0"/>
                    </a:p>
                    <a:p>
                      <a:r>
                        <a:rPr lang="en-US" sz="1100" dirty="0"/>
                        <a:t>Marks: 4</a:t>
                      </a:r>
                    </a:p>
                    <a:p>
                      <a:endParaRPr lang="en-US" sz="1100" dirty="0"/>
                    </a:p>
                    <a:p>
                      <a:r>
                        <a:rPr lang="en-US" sz="1100" dirty="0"/>
                        <a:t>Guidance: One mark for identifying, one mark for describing. Accept description of a tool without (or with incorrect) naming of the tool.</a:t>
                      </a:r>
                    </a:p>
                    <a:p>
                      <a:endParaRPr lang="en-US" sz="1100" dirty="0"/>
                    </a:p>
                    <a:p>
                      <a:endParaRPr lang="en-US" sz="1100" dirty="0"/>
                    </a:p>
                    <a:p>
                      <a:r>
                        <a:rPr lang="en-US" sz="1100" dirty="0"/>
                        <a:t>Allow sensible descriptions which go across pairs or name other tools sensibly (e.g. editor / highlighting syntax)</a:t>
                      </a:r>
                    </a:p>
                    <a:p>
                      <a:endParaRPr lang="en-US" sz="1100" dirty="0"/>
                    </a:p>
                    <a:p>
                      <a:r>
                        <a:rPr lang="en-US" sz="1100" dirty="0"/>
                        <a:t>Allow any sensible tool that an IDE provides (e.g. auto documentation, help tools, pretty printing etc.)</a:t>
                      </a:r>
                      <a:endParaRPr lang="en-GB" sz="1100" dirty="0"/>
                    </a:p>
                    <a:p>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Tree>
    <p:extLst>
      <p:ext uri="{BB962C8B-B14F-4D97-AF65-F5344CB8AC3E}">
        <p14:creationId xmlns:p14="http://schemas.microsoft.com/office/powerpoint/2010/main" val="41375036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9A6E2599-B85E-430A-B2B7-27F271276686}"/>
              </a:ext>
            </a:extLst>
          </p:cNvPr>
          <p:cNvGraphicFramePr>
            <a:graphicFrameLocks noGrp="1"/>
          </p:cNvGraphicFramePr>
          <p:nvPr>
            <p:extLst>
              <p:ext uri="{D42A27DB-BD31-4B8C-83A1-F6EECF244321}">
                <p14:modId xmlns:p14="http://schemas.microsoft.com/office/powerpoint/2010/main" val="147071162"/>
              </p:ext>
            </p:extLst>
          </p:nvPr>
        </p:nvGraphicFramePr>
        <p:xfrm>
          <a:off x="347932" y="1186382"/>
          <a:ext cx="9238890" cy="487680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lvl="0" indent="0">
                        <a:buFont typeface="+mj-lt"/>
                        <a:buNone/>
                      </a:pPr>
                      <a:r>
                        <a:rPr lang="en-US" sz="1100" dirty="0"/>
                        <a:t>Jim is writing a program to calculate the wages of workers in a teddy bear factory.</a:t>
                      </a:r>
                    </a:p>
                    <a:p>
                      <a:pPr marL="0" lvl="0" indent="0">
                        <a:buFont typeface="+mj-lt"/>
                        <a:buNone/>
                      </a:pPr>
                      <a:endParaRPr lang="en-US" sz="1100" dirty="0"/>
                    </a:p>
                    <a:p>
                      <a:pPr marL="0" lvl="0" indent="0">
                        <a:buFont typeface="+mj-lt"/>
                        <a:buNone/>
                      </a:pPr>
                      <a:r>
                        <a:rPr lang="en-US" sz="1100" dirty="0"/>
                        <a:t>Jim uses an Integrated Development Environment (IDE) to create the program.</a:t>
                      </a:r>
                    </a:p>
                    <a:p>
                      <a:pPr marL="0" lvl="0" indent="0">
                        <a:buFont typeface="+mj-lt"/>
                        <a:buNone/>
                      </a:pPr>
                      <a:endParaRPr lang="en-US" sz="1100" dirty="0"/>
                    </a:p>
                    <a:p>
                      <a:pPr marL="0" lvl="0" indent="0">
                        <a:buFont typeface="+mj-lt"/>
                        <a:buNone/>
                      </a:pPr>
                      <a:r>
                        <a:rPr lang="en-US" sz="1100" dirty="0"/>
                        <a:t>Describe two tools in an IDE that can help Jim when creating the program. </a:t>
                      </a:r>
                      <a:r>
                        <a:rPr lang="en-US" sz="1100" b="1" dirty="0"/>
                        <a:t>[4]</a:t>
                      </a:r>
                    </a:p>
                    <a:p>
                      <a:pPr marL="0" lvl="0" indent="0">
                        <a:buFont typeface="+mj-lt"/>
                        <a:buNone/>
                      </a:pPr>
                      <a:endParaRPr lang="en-US" sz="1100" b="1" dirty="0"/>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100" dirty="0"/>
                        <a:t>Answer: e.g.</a:t>
                      </a:r>
                    </a:p>
                    <a:p>
                      <a:endParaRPr lang="en-US" sz="1100" dirty="0"/>
                    </a:p>
                    <a:p>
                      <a:r>
                        <a:rPr lang="en-US" sz="1100" dirty="0"/>
                        <a:t>Editor</a:t>
                      </a:r>
                    </a:p>
                    <a:p>
                      <a:r>
                        <a:rPr lang="en-US" sz="1100" dirty="0"/>
                        <a:t>Allows Jim to enter the program code</a:t>
                      </a:r>
                    </a:p>
                    <a:p>
                      <a:r>
                        <a:rPr lang="en-US" sz="1100" dirty="0" err="1"/>
                        <a:t>Colour</a:t>
                      </a:r>
                      <a:r>
                        <a:rPr lang="en-US" sz="1100" dirty="0"/>
                        <a:t> coding keywords</a:t>
                      </a:r>
                    </a:p>
                    <a:p>
                      <a:r>
                        <a:rPr lang="en-US" sz="1100" dirty="0"/>
                        <a:t>Auto-completes code as you type.</a:t>
                      </a:r>
                    </a:p>
                    <a:p>
                      <a:r>
                        <a:rPr lang="en-US" sz="1100" dirty="0"/>
                        <a:t>Compiler</a:t>
                      </a:r>
                    </a:p>
                    <a:p>
                      <a:r>
                        <a:rPr lang="en-US" sz="1100" dirty="0"/>
                        <a:t>Transforms the written source code into machine code.</a:t>
                      </a:r>
                    </a:p>
                    <a:p>
                      <a:r>
                        <a:rPr lang="en-US" sz="1100" dirty="0"/>
                        <a:t>Debugging tools</a:t>
                      </a:r>
                    </a:p>
                    <a:p>
                      <a:r>
                        <a:rPr lang="en-US" sz="1100" dirty="0"/>
                        <a:t>Highlights errors in the code</a:t>
                      </a:r>
                    </a:p>
                    <a:p>
                      <a:r>
                        <a:rPr lang="en-US" sz="1100" dirty="0"/>
                        <a:t>Suggests possible solutions.</a:t>
                      </a:r>
                    </a:p>
                    <a:p>
                      <a:endParaRPr lang="en-US" sz="1100" dirty="0"/>
                    </a:p>
                    <a:p>
                      <a:r>
                        <a:rPr lang="en-US" sz="1100" dirty="0"/>
                        <a:t>(2 marks per tool)</a:t>
                      </a:r>
                    </a:p>
                    <a:p>
                      <a:endParaRPr lang="en-US" sz="1100" dirty="0"/>
                    </a:p>
                    <a:p>
                      <a:r>
                        <a:rPr lang="en-US" sz="1100" dirty="0"/>
                        <a:t>Marks: 4</a:t>
                      </a:r>
                    </a:p>
                    <a:p>
                      <a:endParaRPr lang="en-US" sz="1100" dirty="0"/>
                    </a:p>
                    <a:p>
                      <a:r>
                        <a:rPr lang="en-US" sz="1100" dirty="0"/>
                        <a:t>Guidance: Do not accept me spell check</a:t>
                      </a:r>
                    </a:p>
                    <a:p>
                      <a:endParaRPr lang="en-US" sz="1100" dirty="0"/>
                    </a:p>
                    <a:p>
                      <a:r>
                        <a:rPr lang="en-US" sz="1100" dirty="0"/>
                        <a:t>Examiner's Comments</a:t>
                      </a:r>
                    </a:p>
                    <a:p>
                      <a:endParaRPr lang="en-US" sz="1100" dirty="0"/>
                    </a:p>
                    <a:p>
                      <a:r>
                        <a:rPr lang="en-US" sz="1100" dirty="0"/>
                        <a:t>It was pleasing to see that candidates were using their experience of programming to answer the question. Where they did not gain full marks, this could have improved by providing further detail about the tools, or especially by using correct technical terms to describe these tools.</a:t>
                      </a:r>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Tree>
    <p:extLst>
      <p:ext uri="{BB962C8B-B14F-4D97-AF65-F5344CB8AC3E}">
        <p14:creationId xmlns:p14="http://schemas.microsoft.com/office/powerpoint/2010/main" val="3937161083"/>
      </p:ext>
    </p:extLst>
  </p:cSld>
  <p:clrMapOvr>
    <a:masterClrMapping/>
  </p:clrMapOvr>
</p:sld>
</file>

<file path=ppt/theme/theme1.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C44F459C87604F9A9572810BE85357" ma:contentTypeVersion="12" ma:contentTypeDescription="Create a new document." ma:contentTypeScope="" ma:versionID="0d188419813082e51c9b72cf3e297e31">
  <xsd:schema xmlns:xsd="http://www.w3.org/2001/XMLSchema" xmlns:xs="http://www.w3.org/2001/XMLSchema" xmlns:p="http://schemas.microsoft.com/office/2006/metadata/properties" xmlns:ns2="20d1b514-f229-43fa-8752-0032a1b0613c" xmlns:ns3="85b594ab-9d88-4e98-bdf5-48799910358a" targetNamespace="http://schemas.microsoft.com/office/2006/metadata/properties" ma:root="true" ma:fieldsID="085267874070805e45853d6390646419" ns2:_="" ns3:_="">
    <xsd:import namespace="20d1b514-f229-43fa-8752-0032a1b0613c"/>
    <xsd:import namespace="85b594ab-9d88-4e98-bdf5-48799910358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d1b514-f229-43fa-8752-0032a1b061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47d8a9f-44b4-4104-96ae-baa08a11bbd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b594ab-9d88-4e98-bdf5-48799910358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8f5caae-ea06-4fdd-a0f8-b6aa67aebe74}" ma:internalName="TaxCatchAll" ma:showField="CatchAllData" ma:web="85b594ab-9d88-4e98-bdf5-487999103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5b594ab-9d88-4e98-bdf5-48799910358a" xsi:nil="true"/>
    <lcf76f155ced4ddcb4097134ff3c332f xmlns="20d1b514-f229-43fa-8752-0032a1b061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CDFE2EE-79A6-41E3-BBB8-4D9A4329D37B}"/>
</file>

<file path=customXml/itemProps2.xml><?xml version="1.0" encoding="utf-8"?>
<ds:datastoreItem xmlns:ds="http://schemas.openxmlformats.org/officeDocument/2006/customXml" ds:itemID="{74339593-9FDA-4B8D-9AE2-0A7E57539383}"/>
</file>

<file path=customXml/itemProps3.xml><?xml version="1.0" encoding="utf-8"?>
<ds:datastoreItem xmlns:ds="http://schemas.openxmlformats.org/officeDocument/2006/customXml" ds:itemID="{FC7E2976-8603-48F0-B14E-78A9A8CE0103}"/>
</file>

<file path=docProps/app.xml><?xml version="1.0" encoding="utf-8"?>
<Properties xmlns="http://schemas.openxmlformats.org/officeDocument/2006/extended-properties" xmlns:vt="http://schemas.openxmlformats.org/officeDocument/2006/docPropsVTypes">
  <Template/>
  <TotalTime>2003</TotalTime>
  <Words>6272</Words>
  <Application>Microsoft Office PowerPoint</Application>
  <PresentationFormat>A4 Paper (210x297 mm)</PresentationFormat>
  <Paragraphs>910</Paragraphs>
  <Slides>32</Slides>
  <Notes>0</Notes>
  <HiddenSlides>0</HiddenSlides>
  <MMClips>0</MMClips>
  <ScaleCrop>false</ScaleCrop>
  <HeadingPairs>
    <vt:vector size="6" baseType="variant">
      <vt:variant>
        <vt:lpstr>Fonts Used</vt:lpstr>
      </vt:variant>
      <vt:variant>
        <vt:i4>4</vt:i4>
      </vt:variant>
      <vt:variant>
        <vt:lpstr>Theme</vt:lpstr>
      </vt:variant>
      <vt:variant>
        <vt:i4>11</vt:i4>
      </vt:variant>
      <vt:variant>
        <vt:lpstr>Slide Titles</vt:lpstr>
      </vt:variant>
      <vt:variant>
        <vt:i4>32</vt:i4>
      </vt:variant>
    </vt:vector>
  </HeadingPairs>
  <TitlesOfParts>
    <vt:vector size="47" baseType="lpstr">
      <vt:lpstr>Arial</vt:lpstr>
      <vt:lpstr>Calibri</vt:lpstr>
      <vt:lpstr>Calibri Light</vt:lpstr>
      <vt:lpstr>Courier New</vt:lpstr>
      <vt:lpstr>Title Page</vt:lpstr>
      <vt:lpstr>Title Page</vt:lpstr>
      <vt:lpstr>Title Page</vt:lpstr>
      <vt:lpstr>Title Page</vt:lpstr>
      <vt:lpstr>Title Page</vt:lpstr>
      <vt:lpstr>Title Page</vt:lpstr>
      <vt:lpstr>Title Page</vt:lpstr>
      <vt:lpstr>Title Page</vt:lpstr>
      <vt:lpstr>Title Page</vt:lpstr>
      <vt:lpstr>Title Page</vt:lpstr>
      <vt:lpstr>Title Page</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Sargent</dc:creator>
  <cp:lastModifiedBy>CNachman  (CCHSG)</cp:lastModifiedBy>
  <cp:revision>149</cp:revision>
  <cp:lastPrinted>2018-05-30T13:12:26Z</cp:lastPrinted>
  <dcterms:created xsi:type="dcterms:W3CDTF">2014-10-30T19:23:19Z</dcterms:created>
  <dcterms:modified xsi:type="dcterms:W3CDTF">2022-04-12T13:56:28Z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0x0101006FC44F459C87604F9A9572810BE85357</vt:lpwstr>
  </property>
  <property fmtid="{D5CDD505-2E9C-101B-9397-08002B2CF9AE}" pid="3" name="MediaServiceImageTags">
    <vt:lpwstr/>
  </property>
</Properties>
</file>