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0.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5.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2" r:id="rId2"/>
    <p:sldMasterId id="2147483685" r:id="rId3"/>
    <p:sldMasterId id="2147483688" r:id="rId4"/>
    <p:sldMasterId id="2147483691" r:id="rId5"/>
    <p:sldMasterId id="2147483694" r:id="rId6"/>
    <p:sldMasterId id="2147483697" r:id="rId7"/>
    <p:sldMasterId id="2147483700" r:id="rId8"/>
    <p:sldMasterId id="2147483703" r:id="rId9"/>
    <p:sldMasterId id="2147483706" r:id="rId10"/>
    <p:sldMasterId id="2147483709" r:id="rId11"/>
    <p:sldMasterId id="2147483712" r:id="rId12"/>
    <p:sldMasterId id="2147483715" r:id="rId13"/>
    <p:sldMasterId id="2147483718" r:id="rId14"/>
    <p:sldMasterId id="2147483721" r:id="rId15"/>
  </p:sldMasterIdLst>
  <p:notesMasterIdLst>
    <p:notesMasterId r:id="rId62"/>
  </p:notesMasterIdLst>
  <p:sldIdLst>
    <p:sldId id="311" r:id="rId16"/>
    <p:sldId id="313" r:id="rId17"/>
    <p:sldId id="314" r:id="rId18"/>
    <p:sldId id="315" r:id="rId19"/>
    <p:sldId id="268" r:id="rId20"/>
    <p:sldId id="316" r:id="rId21"/>
    <p:sldId id="317" r:id="rId22"/>
    <p:sldId id="271" r:id="rId23"/>
    <p:sldId id="318" r:id="rId24"/>
    <p:sldId id="319" r:id="rId25"/>
    <p:sldId id="274" r:id="rId26"/>
    <p:sldId id="320" r:id="rId27"/>
    <p:sldId id="321" r:id="rId28"/>
    <p:sldId id="278" r:id="rId29"/>
    <p:sldId id="322" r:id="rId30"/>
    <p:sldId id="323" r:id="rId31"/>
    <p:sldId id="263" r:id="rId32"/>
    <p:sldId id="324" r:id="rId33"/>
    <p:sldId id="325" r:id="rId34"/>
    <p:sldId id="284" r:id="rId35"/>
    <p:sldId id="326" r:id="rId36"/>
    <p:sldId id="327" r:id="rId37"/>
    <p:sldId id="328" r:id="rId38"/>
    <p:sldId id="329" r:id="rId39"/>
    <p:sldId id="287" r:id="rId40"/>
    <p:sldId id="288" r:id="rId41"/>
    <p:sldId id="330" r:id="rId42"/>
    <p:sldId id="331" r:id="rId43"/>
    <p:sldId id="291" r:id="rId44"/>
    <p:sldId id="332" r:id="rId45"/>
    <p:sldId id="333" r:id="rId46"/>
    <p:sldId id="295" r:id="rId47"/>
    <p:sldId id="334" r:id="rId48"/>
    <p:sldId id="336" r:id="rId49"/>
    <p:sldId id="300" r:id="rId50"/>
    <p:sldId id="337" r:id="rId51"/>
    <p:sldId id="338" r:id="rId52"/>
    <p:sldId id="301" r:id="rId53"/>
    <p:sldId id="339" r:id="rId54"/>
    <p:sldId id="340" r:id="rId55"/>
    <p:sldId id="306" r:id="rId56"/>
    <p:sldId id="341" r:id="rId57"/>
    <p:sldId id="342" r:id="rId58"/>
    <p:sldId id="310" r:id="rId59"/>
    <p:sldId id="343" r:id="rId60"/>
    <p:sldId id="344" r:id="rId61"/>
  </p:sldIdLst>
  <p:sldSz cx="9906000" cy="6858000" type="A4"/>
  <p:notesSz cx="688181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 Hillyard" initials="DH" lastIdx="2" clrIdx="0">
    <p:extLst>
      <p:ext uri="{19B8F6BF-5375-455C-9EA6-DF929625EA0E}">
        <p15:presenceInfo xmlns:p15="http://schemas.microsoft.com/office/powerpoint/2012/main" userId="S-1-5-21-1520834447-1259991464-1277087124-118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66CCFF"/>
    <a:srgbClr val="CCECFF"/>
    <a:srgbClr val="99CCFF"/>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90" autoAdjust="0"/>
    <p:restoredTop sz="90844" autoAdjust="0"/>
  </p:normalViewPr>
  <p:slideViewPr>
    <p:cSldViewPr snapToGrid="0">
      <p:cViewPr varScale="1">
        <p:scale>
          <a:sx n="103" d="100"/>
          <a:sy n="103" d="100"/>
        </p:scale>
        <p:origin x="111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commentAuthors" Target="commentAuthors.xml"/><Relationship Id="rId68" Type="http://schemas.openxmlformats.org/officeDocument/2006/relationships/customXml" Target="../customXml/item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46.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presProps" Target="presProps.xml"/><Relationship Id="rId69" Type="http://schemas.openxmlformats.org/officeDocument/2006/relationships/customXml" Target="../customXml/item2.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tableStyles" Target="tableStyle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notesMaster" Target="notesMasters/notesMaster1.xml"/><Relationship Id="rId7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1879"/>
          </a:xfrm>
          <a:prstGeom prst="rect">
            <a:avLst/>
          </a:prstGeom>
        </p:spPr>
        <p:txBody>
          <a:bodyPr vert="horz" lIns="96478" tIns="48239" rIns="96478" bIns="48239" rtlCol="0"/>
          <a:lstStyle>
            <a:lvl1pPr algn="l">
              <a:defRPr sz="1300"/>
            </a:lvl1pPr>
          </a:lstStyle>
          <a:p>
            <a:endParaRPr lang="en-GB"/>
          </a:p>
        </p:txBody>
      </p:sp>
      <p:sp>
        <p:nvSpPr>
          <p:cNvPr id="3" name="Date Placeholder 2"/>
          <p:cNvSpPr>
            <a:spLocks noGrp="1"/>
          </p:cNvSpPr>
          <p:nvPr>
            <p:ph type="dt" idx="1"/>
          </p:nvPr>
        </p:nvSpPr>
        <p:spPr>
          <a:xfrm>
            <a:off x="3898102" y="0"/>
            <a:ext cx="2982119" cy="501879"/>
          </a:xfrm>
          <a:prstGeom prst="rect">
            <a:avLst/>
          </a:prstGeom>
        </p:spPr>
        <p:txBody>
          <a:bodyPr vert="horz" lIns="96478" tIns="48239" rIns="96478" bIns="48239" rtlCol="0"/>
          <a:lstStyle>
            <a:lvl1pPr algn="r">
              <a:defRPr sz="1300"/>
            </a:lvl1pPr>
          </a:lstStyle>
          <a:p>
            <a:fld id="{AD77D6DC-BEB4-4DF1-8B14-54F62FBE8DAC}" type="datetimeFigureOut">
              <a:rPr lang="en-GB" smtClean="0"/>
              <a:t>03/04/2022</a:t>
            </a:fld>
            <a:endParaRPr lang="en-GB"/>
          </a:p>
        </p:txBody>
      </p:sp>
      <p:sp>
        <p:nvSpPr>
          <p:cNvPr id="4" name="Slide Image Placeholder 3"/>
          <p:cNvSpPr>
            <a:spLocks noGrp="1" noRot="1" noChangeAspect="1"/>
          </p:cNvSpPr>
          <p:nvPr>
            <p:ph type="sldImg" idx="2"/>
          </p:nvPr>
        </p:nvSpPr>
        <p:spPr>
          <a:xfrm>
            <a:off x="1004888" y="1250950"/>
            <a:ext cx="4872037" cy="3375025"/>
          </a:xfrm>
          <a:prstGeom prst="rect">
            <a:avLst/>
          </a:prstGeom>
          <a:noFill/>
          <a:ln w="12700">
            <a:solidFill>
              <a:prstClr val="black"/>
            </a:solidFill>
          </a:ln>
        </p:spPr>
        <p:txBody>
          <a:bodyPr vert="horz" lIns="96478" tIns="48239" rIns="96478" bIns="48239" rtlCol="0" anchor="ctr"/>
          <a:lstStyle/>
          <a:p>
            <a:endParaRPr lang="en-GB"/>
          </a:p>
        </p:txBody>
      </p:sp>
      <p:sp>
        <p:nvSpPr>
          <p:cNvPr id="5" name="Notes Placeholder 4"/>
          <p:cNvSpPr>
            <a:spLocks noGrp="1"/>
          </p:cNvSpPr>
          <p:nvPr>
            <p:ph type="body" sz="quarter" idx="3"/>
          </p:nvPr>
        </p:nvSpPr>
        <p:spPr>
          <a:xfrm>
            <a:off x="688182" y="4813866"/>
            <a:ext cx="5505450" cy="3938617"/>
          </a:xfrm>
          <a:prstGeom prst="rect">
            <a:avLst/>
          </a:prstGeom>
        </p:spPr>
        <p:txBody>
          <a:bodyPr vert="horz" lIns="96478" tIns="48239" rIns="96478" bIns="482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00961"/>
            <a:ext cx="2982119" cy="501878"/>
          </a:xfrm>
          <a:prstGeom prst="rect">
            <a:avLst/>
          </a:prstGeom>
        </p:spPr>
        <p:txBody>
          <a:bodyPr vert="horz" lIns="96478" tIns="48239" rIns="96478" bIns="48239" rtlCol="0" anchor="b"/>
          <a:lstStyle>
            <a:lvl1pPr algn="l">
              <a:defRPr sz="1300"/>
            </a:lvl1pPr>
          </a:lstStyle>
          <a:p>
            <a:endParaRPr lang="en-GB"/>
          </a:p>
        </p:txBody>
      </p:sp>
      <p:sp>
        <p:nvSpPr>
          <p:cNvPr id="7" name="Slide Number Placeholder 6"/>
          <p:cNvSpPr>
            <a:spLocks noGrp="1"/>
          </p:cNvSpPr>
          <p:nvPr>
            <p:ph type="sldNum" sz="quarter" idx="5"/>
          </p:nvPr>
        </p:nvSpPr>
        <p:spPr>
          <a:xfrm>
            <a:off x="3898102" y="9500961"/>
            <a:ext cx="2982119" cy="501878"/>
          </a:xfrm>
          <a:prstGeom prst="rect">
            <a:avLst/>
          </a:prstGeom>
        </p:spPr>
        <p:txBody>
          <a:bodyPr vert="horz" lIns="96478" tIns="48239" rIns="96478" bIns="48239" rtlCol="0" anchor="b"/>
          <a:lstStyle>
            <a:lvl1pPr algn="r">
              <a:defRPr sz="1300"/>
            </a:lvl1pPr>
          </a:lstStyle>
          <a:p>
            <a:fld id="{AB1BA4FB-BBAB-458E-ACCC-D57659C1B008}" type="slidenum">
              <a:rPr lang="en-GB" smtClean="0"/>
              <a:t>‹#›</a:t>
            </a:fld>
            <a:endParaRPr lang="en-GB"/>
          </a:p>
        </p:txBody>
      </p:sp>
    </p:spTree>
    <p:extLst>
      <p:ext uri="{BB962C8B-B14F-4D97-AF65-F5344CB8AC3E}">
        <p14:creationId xmlns:p14="http://schemas.microsoft.com/office/powerpoint/2010/main" val="155094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622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29887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13.xml.rels><?xml version="1.0" encoding="UTF-8" standalone="yes"?>
<Relationships xmlns="http://schemas.openxmlformats.org/package/2006/relationships"><Relationship Id="rId3" Type="http://schemas.openxmlformats.org/officeDocument/2006/relationships/theme" Target="../theme/theme13.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9906000" cy="577850"/>
          </a:xfrm>
          <a:prstGeom prst="rect">
            <a:avLst/>
          </a:prstGeom>
          <a:solidFill>
            <a:schemeClr val="accent6">
              <a:lumMod val="75000"/>
            </a:schemeClr>
          </a:solidFill>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1" y="63389"/>
            <a:ext cx="9905999" cy="392415"/>
          </a:xfrm>
          <a:prstGeom prst="rect">
            <a:avLst/>
          </a:prstGeom>
        </p:spPr>
        <p:txBody>
          <a:bodyPr wrap="square">
            <a:spAutoFit/>
          </a:bodyPr>
          <a:lstStyle/>
          <a:p>
            <a:r>
              <a:rPr lang="en-GB" sz="1950" b="1" dirty="0">
                <a:solidFill>
                  <a:schemeClr val="bg1"/>
                </a:solidFill>
              </a:rPr>
              <a:t>GCSE Revision Questions Unit </a:t>
            </a:r>
            <a:r>
              <a:rPr lang="en-US" sz="1950" b="1" dirty="0">
                <a:solidFill>
                  <a:schemeClr val="bg1"/>
                </a:solidFill>
              </a:rPr>
              <a:t>1.1.1 | Architecture of the CPU</a:t>
            </a:r>
            <a:endParaRPr lang="en-GB" sz="1950" dirty="0">
              <a:solidFill>
                <a:schemeClr val="bg1"/>
              </a:solidFill>
            </a:endParaRPr>
          </a:p>
        </p:txBody>
      </p: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79" r:id="rId1"/>
    <p:sldLayoutId id="2147483681"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1.1.2 | CPU Performance</a:t>
            </a:r>
          </a:p>
        </p:txBody>
      </p:sp>
      <p:cxnSp>
        <p:nvCxnSpPr>
          <p:cNvPr id="7" name="Straight Connector 6">
            <a:extLst>
              <a:ext uri="{FF2B5EF4-FFF2-40B4-BE49-F238E27FC236}">
                <a16:creationId xmlns:a16="http://schemas.microsoft.com/office/drawing/2014/main" id="{DDCB30CE-7C69-4142-AE75-01B44C318267}"/>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6F198BE8-985E-46A7-9C1E-69C2472CAF4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1" name="Rectangle 10">
            <a:extLst>
              <a:ext uri="{FF2B5EF4-FFF2-40B4-BE49-F238E27FC236}">
                <a16:creationId xmlns:a16="http://schemas.microsoft.com/office/drawing/2014/main" id="{52E9AC53-2861-4A48-98B7-4C7A5BCD555C}"/>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1.1.3 | Embedded Systems</a:t>
            </a:r>
          </a:p>
        </p:txBody>
      </p:sp>
      <p:cxnSp>
        <p:nvCxnSpPr>
          <p:cNvPr id="12" name="Straight Connector 11">
            <a:extLst>
              <a:ext uri="{FF2B5EF4-FFF2-40B4-BE49-F238E27FC236}">
                <a16:creationId xmlns:a16="http://schemas.microsoft.com/office/drawing/2014/main" id="{C1979D8D-8C38-4AA4-A0B8-929047D536F2}"/>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6" r:id="rId1"/>
    <p:sldLayoutId id="2147483687"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7" name="Rectangle 6">
            <a:extLst>
              <a:ext uri="{FF2B5EF4-FFF2-40B4-BE49-F238E27FC236}">
                <a16:creationId xmlns:a16="http://schemas.microsoft.com/office/drawing/2014/main" id="{087173E2-80FE-4AB8-9019-84DE7A0CCFEB}"/>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1" name="Rectangle 10">
            <a:extLst>
              <a:ext uri="{FF2B5EF4-FFF2-40B4-BE49-F238E27FC236}">
                <a16:creationId xmlns:a16="http://schemas.microsoft.com/office/drawing/2014/main" id="{79490A2B-5C29-4BE4-B8EC-581A64573630}"/>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1.2.1 | Primary storage (Memory)</a:t>
            </a:r>
          </a:p>
        </p:txBody>
      </p:sp>
      <p:cxnSp>
        <p:nvCxnSpPr>
          <p:cNvPr id="12" name="Straight Connector 11">
            <a:extLst>
              <a:ext uri="{FF2B5EF4-FFF2-40B4-BE49-F238E27FC236}">
                <a16:creationId xmlns:a16="http://schemas.microsoft.com/office/drawing/2014/main" id="{DC05297A-5FAB-4E6E-B618-269F59125709}"/>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89" r:id="rId1"/>
    <p:sldLayoutId id="2147483690"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77F03142-3249-408B-9774-AF8C4F118DCB}"/>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EDE08C94-630F-4B83-8C12-8ABDFA9B7894}"/>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E68CD28A-F6D4-4A49-8F40-E1D85B7212F4}"/>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1.2.2 | Secondary storage</a:t>
            </a:r>
          </a:p>
        </p:txBody>
      </p:sp>
      <p:cxnSp>
        <p:nvCxnSpPr>
          <p:cNvPr id="13" name="Straight Connector 12">
            <a:extLst>
              <a:ext uri="{FF2B5EF4-FFF2-40B4-BE49-F238E27FC236}">
                <a16:creationId xmlns:a16="http://schemas.microsoft.com/office/drawing/2014/main" id="{39AE1227-8375-42D1-9B04-A30572866CBD}"/>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92" r:id="rId1"/>
    <p:sldLayoutId id="2147483693"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5B056470-3E87-4EC8-ACB0-294B0B2A54C3}"/>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C323719E-6C02-4A52-9A94-F17FA5596E5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BB7675B3-0680-42C3-8090-256C7851DCBC}"/>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1.2.3 | Units</a:t>
            </a:r>
          </a:p>
        </p:txBody>
      </p:sp>
      <p:cxnSp>
        <p:nvCxnSpPr>
          <p:cNvPr id="13" name="Straight Connector 12">
            <a:extLst>
              <a:ext uri="{FF2B5EF4-FFF2-40B4-BE49-F238E27FC236}">
                <a16:creationId xmlns:a16="http://schemas.microsoft.com/office/drawing/2014/main" id="{83D38D35-762C-4563-B728-CFC4A9148FE9}"/>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95" r:id="rId1"/>
    <p:sldLayoutId id="2147483696"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130099D-C859-435B-8A39-C80E230A4D60}"/>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E8DACD17-82B2-4694-8E7F-F1DD279EFA56}"/>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81F4C458-688E-49E7-A261-CDB10C0A54F6}"/>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1.2.4 | Data storage</a:t>
            </a:r>
          </a:p>
        </p:txBody>
      </p:sp>
      <p:cxnSp>
        <p:nvCxnSpPr>
          <p:cNvPr id="13" name="Straight Connector 12">
            <a:extLst>
              <a:ext uri="{FF2B5EF4-FFF2-40B4-BE49-F238E27FC236}">
                <a16:creationId xmlns:a16="http://schemas.microsoft.com/office/drawing/2014/main" id="{BD25A23D-C220-47DA-88A5-A7948A20A647}"/>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698" r:id="rId1"/>
    <p:sldLayoutId id="2147483699"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DABF062C-E287-40BC-8255-260E46F4EB36}"/>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192D6528-5BA7-462A-9028-FF7ED81C7DD2}"/>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0AA3DBDB-2695-42B0-9FF7-2423A0CDE8FA}"/>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1.2.5 | Compression</a:t>
            </a:r>
          </a:p>
        </p:txBody>
      </p:sp>
      <p:cxnSp>
        <p:nvCxnSpPr>
          <p:cNvPr id="13" name="Straight Connector 12">
            <a:extLst>
              <a:ext uri="{FF2B5EF4-FFF2-40B4-BE49-F238E27FC236}">
                <a16:creationId xmlns:a16="http://schemas.microsoft.com/office/drawing/2014/main" id="{0BFDA762-B8B9-4DC9-99E8-51F1BF387C08}"/>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01" r:id="rId1"/>
    <p:sldLayoutId id="2147483702"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DD453571-8F47-4CC3-88EF-8EAF661AD91B}"/>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2" name="Rectangle 11">
            <a:extLst>
              <a:ext uri="{FF2B5EF4-FFF2-40B4-BE49-F238E27FC236}">
                <a16:creationId xmlns:a16="http://schemas.microsoft.com/office/drawing/2014/main" id="{81B19726-803D-44A2-B2E0-15C3234D5D7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3" name="Rectangle 12">
            <a:extLst>
              <a:ext uri="{FF2B5EF4-FFF2-40B4-BE49-F238E27FC236}">
                <a16:creationId xmlns:a16="http://schemas.microsoft.com/office/drawing/2014/main" id="{1D2EB68B-78E1-4F0A-A1C8-74988A4F1E87}"/>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1.3.1 | Networks and topologies</a:t>
            </a:r>
          </a:p>
        </p:txBody>
      </p:sp>
      <p:cxnSp>
        <p:nvCxnSpPr>
          <p:cNvPr id="14" name="Straight Connector 13">
            <a:extLst>
              <a:ext uri="{FF2B5EF4-FFF2-40B4-BE49-F238E27FC236}">
                <a16:creationId xmlns:a16="http://schemas.microsoft.com/office/drawing/2014/main" id="{007BFE97-9279-4C3C-9752-0C6829C892A4}"/>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1.3.2 |  Databases</a:t>
            </a:r>
            <a:endParaRPr lang="en-GB" sz="1950" dirty="0">
              <a:solidFill>
                <a:schemeClr val="bg1"/>
              </a:solidFill>
            </a:endParaRPr>
          </a:p>
        </p:txBody>
      </p:sp>
      <p:sp>
        <p:nvSpPr>
          <p:cNvPr id="7" name="Rectangle 6">
            <a:extLst>
              <a:ext uri="{FF2B5EF4-FFF2-40B4-BE49-F238E27FC236}">
                <a16:creationId xmlns:a16="http://schemas.microsoft.com/office/drawing/2014/main" id="{FB84FD33-4704-4472-B9A5-3C0DC57C140A}"/>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2" name="Rectangle 11">
            <a:extLst>
              <a:ext uri="{FF2B5EF4-FFF2-40B4-BE49-F238E27FC236}">
                <a16:creationId xmlns:a16="http://schemas.microsoft.com/office/drawing/2014/main" id="{FBCCE091-42E1-4848-AE0A-DDF61904B542}"/>
              </a:ext>
            </a:extLst>
          </p:cNvPr>
          <p:cNvSpPr/>
          <p:nvPr userDrawn="1"/>
        </p:nvSpPr>
        <p:spPr>
          <a:xfrm>
            <a:off x="0" y="63389"/>
            <a:ext cx="9809018" cy="392415"/>
          </a:xfrm>
          <a:prstGeom prst="rect">
            <a:avLst/>
          </a:prstGeom>
        </p:spPr>
        <p:txBody>
          <a:bodyPr wrap="square">
            <a:spAutoFit/>
          </a:bodyPr>
          <a:lstStyle/>
          <a:p>
            <a:r>
              <a:rPr lang="en-US" sz="1950" b="1" dirty="0">
                <a:solidFill>
                  <a:schemeClr val="bg1"/>
                </a:solidFill>
              </a:rPr>
              <a:t>GCSE Revision Questions Unit 1.3.2 | Wired and wireless networks, protocols and layers</a:t>
            </a:r>
          </a:p>
        </p:txBody>
      </p:sp>
      <p:sp>
        <p:nvSpPr>
          <p:cNvPr id="15" name="Rectangle 14">
            <a:extLst>
              <a:ext uri="{FF2B5EF4-FFF2-40B4-BE49-F238E27FC236}">
                <a16:creationId xmlns:a16="http://schemas.microsoft.com/office/drawing/2014/main" id="{8C47BF8F-4FCB-46B6-8DAB-75C7DCF88B11}"/>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6" name="Rectangle 15">
            <a:extLst>
              <a:ext uri="{FF2B5EF4-FFF2-40B4-BE49-F238E27FC236}">
                <a16:creationId xmlns:a16="http://schemas.microsoft.com/office/drawing/2014/main" id="{35385A24-DEF6-49A8-8D05-F09CC24D5988}"/>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7" name="Rectangle 16">
            <a:extLst>
              <a:ext uri="{FF2B5EF4-FFF2-40B4-BE49-F238E27FC236}">
                <a16:creationId xmlns:a16="http://schemas.microsoft.com/office/drawing/2014/main" id="{662FA963-736C-4592-9E77-750DE42C5E44}"/>
              </a:ext>
            </a:extLst>
          </p:cNvPr>
          <p:cNvSpPr/>
          <p:nvPr userDrawn="1"/>
        </p:nvSpPr>
        <p:spPr>
          <a:xfrm>
            <a:off x="-1" y="63389"/>
            <a:ext cx="9905999" cy="392415"/>
          </a:xfrm>
          <a:prstGeom prst="rect">
            <a:avLst/>
          </a:prstGeom>
        </p:spPr>
        <p:txBody>
          <a:bodyPr wrap="square">
            <a:spAutoFit/>
          </a:bodyPr>
          <a:lstStyle/>
          <a:p>
            <a:r>
              <a:rPr lang="en-US" sz="1950" b="1" dirty="0">
                <a:solidFill>
                  <a:schemeClr val="bg1"/>
                </a:solidFill>
              </a:rPr>
              <a:t>GCSE Revision Questions Unit 1.3.2 | Wired and wireless networks, protocols and layers</a:t>
            </a:r>
          </a:p>
        </p:txBody>
      </p:sp>
      <p:cxnSp>
        <p:nvCxnSpPr>
          <p:cNvPr id="18" name="Straight Connector 17">
            <a:extLst>
              <a:ext uri="{FF2B5EF4-FFF2-40B4-BE49-F238E27FC236}">
                <a16:creationId xmlns:a16="http://schemas.microsoft.com/office/drawing/2014/main" id="{163F99E3-78C7-45E9-88A2-8D001A7E1548}"/>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07" r:id="rId1"/>
    <p:sldLayoutId id="2147483708"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16">
            <a:extLst>
              <a:ext uri="{FF2B5EF4-FFF2-40B4-BE49-F238E27FC236}">
                <a16:creationId xmlns:a16="http://schemas.microsoft.com/office/drawing/2014/main" id="{252BC129-175C-4428-A576-60D0AD54A386}"/>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8" name="Rectangle 17">
            <a:extLst>
              <a:ext uri="{FF2B5EF4-FFF2-40B4-BE49-F238E27FC236}">
                <a16:creationId xmlns:a16="http://schemas.microsoft.com/office/drawing/2014/main" id="{1FEE911D-E132-4E2D-AE7E-74800F60F771}"/>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9" name="Rectangle 18">
            <a:extLst>
              <a:ext uri="{FF2B5EF4-FFF2-40B4-BE49-F238E27FC236}">
                <a16:creationId xmlns:a16="http://schemas.microsoft.com/office/drawing/2014/main" id="{9978B357-C5FF-49C7-A2DE-2AADDDCE5B18}"/>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1.4.1 | Threats to computer systems and networks</a:t>
            </a:r>
          </a:p>
        </p:txBody>
      </p:sp>
      <p:cxnSp>
        <p:nvCxnSpPr>
          <p:cNvPr id="20" name="Straight Connector 19">
            <a:extLst>
              <a:ext uri="{FF2B5EF4-FFF2-40B4-BE49-F238E27FC236}">
                <a16:creationId xmlns:a16="http://schemas.microsoft.com/office/drawing/2014/main" id="{9195AA61-45B5-4421-BAA5-30EE91B07DE1}"/>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0" r:id="rId1"/>
    <p:sldLayoutId id="2147483711"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16">
            <a:extLst>
              <a:ext uri="{FF2B5EF4-FFF2-40B4-BE49-F238E27FC236}">
                <a16:creationId xmlns:a16="http://schemas.microsoft.com/office/drawing/2014/main" id="{F79FE72A-2F3E-4533-85BC-8242BA957B1E}"/>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8" name="Rectangle 17">
            <a:extLst>
              <a:ext uri="{FF2B5EF4-FFF2-40B4-BE49-F238E27FC236}">
                <a16:creationId xmlns:a16="http://schemas.microsoft.com/office/drawing/2014/main" id="{04359BD4-603A-477E-8A10-9CC5E4EFE1D5}"/>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9" name="Rectangle 18">
            <a:extLst>
              <a:ext uri="{FF2B5EF4-FFF2-40B4-BE49-F238E27FC236}">
                <a16:creationId xmlns:a16="http://schemas.microsoft.com/office/drawing/2014/main" id="{1AE63EC1-BD0B-49C7-9148-F1EFC641FDB1}"/>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1.4.2 | Identifying and preventing vulnerabilities</a:t>
            </a:r>
          </a:p>
        </p:txBody>
      </p:sp>
      <p:cxnSp>
        <p:nvCxnSpPr>
          <p:cNvPr id="20" name="Straight Connector 19">
            <a:extLst>
              <a:ext uri="{FF2B5EF4-FFF2-40B4-BE49-F238E27FC236}">
                <a16:creationId xmlns:a16="http://schemas.microsoft.com/office/drawing/2014/main" id="{73371758-A0BF-4663-8A0B-69153C0D97BB}"/>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5C593489-E476-4E53-9DC2-30B5357F753F}"/>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E9E58635-122D-4FB0-9E04-D70A50CA6067}"/>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E4B15468-2BF9-4AF2-82AE-001E5F9823E8}"/>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1.5.1 | Operating systems</a:t>
            </a:r>
          </a:p>
        </p:txBody>
      </p:sp>
      <p:cxnSp>
        <p:nvCxnSpPr>
          <p:cNvPr id="13" name="Straight Connector 12">
            <a:extLst>
              <a:ext uri="{FF2B5EF4-FFF2-40B4-BE49-F238E27FC236}">
                <a16:creationId xmlns:a16="http://schemas.microsoft.com/office/drawing/2014/main" id="{7E5EAC60-3D25-4A67-B3D2-82AB34096EC6}"/>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6" r:id="rId1"/>
    <p:sldLayoutId id="2147483717"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40F8E2F-FAD5-4476-AA87-833F11F22C8D}"/>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1" name="Rectangle 10">
            <a:extLst>
              <a:ext uri="{FF2B5EF4-FFF2-40B4-BE49-F238E27FC236}">
                <a16:creationId xmlns:a16="http://schemas.microsoft.com/office/drawing/2014/main" id="{1348240A-9484-4EAD-8D2C-EBE1EBE2BD0D}"/>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236E3C56-5280-47F2-9BD8-5A953D854C3C}"/>
              </a:ext>
            </a:extLst>
          </p:cNvPr>
          <p:cNvSpPr/>
          <p:nvPr userDrawn="1"/>
        </p:nvSpPr>
        <p:spPr>
          <a:xfrm>
            <a:off x="0" y="63389"/>
            <a:ext cx="8667482" cy="392415"/>
          </a:xfrm>
          <a:prstGeom prst="rect">
            <a:avLst/>
          </a:prstGeom>
        </p:spPr>
        <p:txBody>
          <a:bodyPr wrap="square">
            <a:spAutoFit/>
          </a:bodyPr>
          <a:lstStyle/>
          <a:p>
            <a:r>
              <a:rPr lang="en-US" sz="1950" b="1" dirty="0">
                <a:solidFill>
                  <a:schemeClr val="bg1"/>
                </a:solidFill>
              </a:rPr>
              <a:t>GCSE Revision Questions Unit 1.5.2 | Utility software</a:t>
            </a:r>
          </a:p>
        </p:txBody>
      </p:sp>
      <p:cxnSp>
        <p:nvCxnSpPr>
          <p:cNvPr id="13" name="Straight Connector 12">
            <a:extLst>
              <a:ext uri="{FF2B5EF4-FFF2-40B4-BE49-F238E27FC236}">
                <a16:creationId xmlns:a16="http://schemas.microsoft.com/office/drawing/2014/main" id="{1D041AB3-00F5-40BA-8BB9-3D0B83808FCE}"/>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19" r:id="rId1"/>
    <p:sldLayoutId id="2147483720"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9178" y="757239"/>
            <a:ext cx="9238890" cy="51276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19178" y="1449388"/>
            <a:ext cx="9238890" cy="5065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3B52B300-0FF9-49CA-A59F-C8DE0C9C585A}"/>
              </a:ext>
            </a:extLst>
          </p:cNvPr>
          <p:cNvSpPr/>
          <p:nvPr userDrawn="1"/>
        </p:nvSpPr>
        <p:spPr>
          <a:xfrm>
            <a:off x="0" y="63389"/>
            <a:ext cx="8667482" cy="392415"/>
          </a:xfrm>
          <a:prstGeom prst="rect">
            <a:avLst/>
          </a:prstGeom>
        </p:spPr>
        <p:txBody>
          <a:bodyPr wrap="square">
            <a:spAutoFit/>
          </a:bodyPr>
          <a:lstStyle/>
          <a:p>
            <a:r>
              <a:rPr lang="en-GB" sz="1950" b="1" dirty="0">
                <a:solidFill>
                  <a:schemeClr val="bg1"/>
                </a:solidFill>
              </a:rPr>
              <a:t>A-Level Revision Questions Unit 1.2.1| Operating systems – system software</a:t>
            </a:r>
            <a:endParaRPr lang="en-GB" sz="1950" dirty="0">
              <a:solidFill>
                <a:schemeClr val="bg1"/>
              </a:solidFill>
            </a:endParaRPr>
          </a:p>
        </p:txBody>
      </p:sp>
      <p:sp>
        <p:nvSpPr>
          <p:cNvPr id="12" name="Rectangle 11">
            <a:extLst>
              <a:ext uri="{FF2B5EF4-FFF2-40B4-BE49-F238E27FC236}">
                <a16:creationId xmlns:a16="http://schemas.microsoft.com/office/drawing/2014/main" id="{1B1E638F-DA62-4944-B85A-F633B205204E}"/>
              </a:ext>
            </a:extLst>
          </p:cNvPr>
          <p:cNvSpPr/>
          <p:nvPr userDrawn="1"/>
        </p:nvSpPr>
        <p:spPr>
          <a:xfrm>
            <a:off x="0" y="0"/>
            <a:ext cx="9906000" cy="577850"/>
          </a:xfrm>
          <a:prstGeom prst="rect">
            <a:avLst/>
          </a:prstGeom>
          <a:solidFill>
            <a:schemeClr val="accent6">
              <a:lumMod val="75000"/>
            </a:schemeClr>
          </a:solidFill>
          <a:ln>
            <a:noFill/>
          </a:ln>
        </p:spPr>
        <p:txBody>
          <a:bodyPr vert="horz" lIns="91440" tIns="45720" rIns="91440" bIns="45720" rtlCol="0" anchor="ctr">
            <a:normAutofit fontScale="85000" lnSpcReduction="20000"/>
          </a:bodyPr>
          <a:lstStyle/>
          <a:p>
            <a:pPr marL="444500" marR="0" lvl="0" indent="0" defTabSz="444500" fontAlgn="auto">
              <a:lnSpc>
                <a:spcPct val="100000"/>
              </a:lnSpc>
              <a:spcBef>
                <a:spcPct val="0"/>
              </a:spcBef>
              <a:spcAft>
                <a:spcPts val="0"/>
              </a:spcAft>
              <a:buClrTx/>
              <a:buSzTx/>
              <a:buFontTx/>
              <a:buNone/>
              <a:tabLst/>
            </a:pPr>
            <a:endParaRPr kumimoji="0" lang="en-GB" sz="4400" b="1" i="0" u="none" strike="noStrike" cap="none" spc="0" normalizeH="0" baseline="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13" name="Rectangle 12">
            <a:extLst>
              <a:ext uri="{FF2B5EF4-FFF2-40B4-BE49-F238E27FC236}">
                <a16:creationId xmlns:a16="http://schemas.microsoft.com/office/drawing/2014/main" id="{2F25FA6E-AA4C-4ED6-A8BE-804EBE6D27BB}"/>
              </a:ext>
            </a:extLst>
          </p:cNvPr>
          <p:cNvSpPr/>
          <p:nvPr userDrawn="1"/>
        </p:nvSpPr>
        <p:spPr>
          <a:xfrm>
            <a:off x="0" y="63389"/>
            <a:ext cx="9906000" cy="392415"/>
          </a:xfrm>
          <a:prstGeom prst="rect">
            <a:avLst/>
          </a:prstGeom>
        </p:spPr>
        <p:txBody>
          <a:bodyPr wrap="square">
            <a:spAutoFit/>
          </a:bodyPr>
          <a:lstStyle/>
          <a:p>
            <a:r>
              <a:rPr lang="en-US" sz="1950" b="1" dirty="0">
                <a:solidFill>
                  <a:schemeClr val="bg1"/>
                </a:solidFill>
              </a:rPr>
              <a:t>GCSE Revision Questions Unit 1.6.1 | Ethical, legal, cultural and environmental impact</a:t>
            </a:r>
          </a:p>
        </p:txBody>
      </p:sp>
      <p:cxnSp>
        <p:nvCxnSpPr>
          <p:cNvPr id="14" name="Straight Connector 13">
            <a:extLst>
              <a:ext uri="{FF2B5EF4-FFF2-40B4-BE49-F238E27FC236}">
                <a16:creationId xmlns:a16="http://schemas.microsoft.com/office/drawing/2014/main" id="{F088B6A2-C17A-4ECB-AC96-F8127A0B2A2B}"/>
              </a:ext>
            </a:extLst>
          </p:cNvPr>
          <p:cNvCxnSpPr>
            <a:cxnSpLocks/>
          </p:cNvCxnSpPr>
          <p:nvPr userDrawn="1"/>
        </p:nvCxnSpPr>
        <p:spPr>
          <a:xfrm>
            <a:off x="0" y="594475"/>
            <a:ext cx="99060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36378"/>
      </p:ext>
    </p:extLst>
  </p:cSld>
  <p:clrMap bg1="lt1" tx1="dk1" bg2="lt2" tx2="dk2" accent1="accent1" accent2="accent2" accent3="accent3" accent4="accent4" accent5="accent5" accent6="accent6" hlink="hlink" folHlink="folHlink"/>
  <p:sldLayoutIdLst>
    <p:sldLayoutId id="2147483722" r:id="rId1"/>
    <p:sldLayoutId id="2147483723" r:id="rId2"/>
  </p:sldLayoutIdLst>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70275356-2CF6-41C7-88D2-3511E3533B5A}"/>
              </a:ext>
            </a:extLst>
          </p:cNvPr>
          <p:cNvGraphicFramePr>
            <a:graphicFrameLocks noGrp="1"/>
          </p:cNvGraphicFramePr>
          <p:nvPr>
            <p:extLst>
              <p:ext uri="{D42A27DB-BD31-4B8C-83A1-F6EECF244321}">
                <p14:modId xmlns:p14="http://schemas.microsoft.com/office/powerpoint/2010/main" val="2385561142"/>
              </p:ext>
            </p:extLst>
          </p:nvPr>
        </p:nvGraphicFramePr>
        <p:xfrm>
          <a:off x="347932" y="1186382"/>
          <a:ext cx="9238890" cy="192341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Ann wants to purchase a new computer and is looking at two models.</a:t>
                      </a:r>
                      <a:br>
                        <a:rPr lang="en-GB" sz="1100" dirty="0"/>
                      </a:br>
                      <a:br>
                        <a:rPr lang="en-GB" sz="1100" dirty="0"/>
                      </a:br>
                      <a:r>
                        <a:rPr lang="en-GB" sz="1100" dirty="0"/>
                        <a:t>1. </a:t>
                      </a:r>
                      <a:r>
                        <a:rPr lang="en-US" sz="1100" dirty="0"/>
                        <a:t>Identify four events that take place during the fetch-execute cycle. </a:t>
                      </a:r>
                      <a:r>
                        <a:rPr lang="en-GB" sz="1100" b="1" dirty="0"/>
                        <a:t>[4]</a:t>
                      </a:r>
                    </a:p>
                  </a:txBody>
                  <a:tcPr anchor="ctr">
                    <a:solidFill>
                      <a:schemeClr val="bg1"/>
                    </a:solidFill>
                  </a:tcPr>
                </a:tc>
                <a:extLst>
                  <a:ext uri="{0D108BD9-81ED-4DB2-BD59-A6C34878D82A}">
                    <a16:rowId xmlns:a16="http://schemas.microsoft.com/office/drawing/2014/main" val="666655507"/>
                  </a:ext>
                </a:extLst>
              </a:tr>
              <a:tr h="337344">
                <a:tc>
                  <a:txBody>
                    <a:bodyPr/>
                    <a:lstStyle/>
                    <a:p>
                      <a:pPr marL="171450" indent="-171450">
                        <a:buFont typeface="Arial" panose="020B0604020202020204" pitchFamily="34" charset="0"/>
                        <a:buChar char="•"/>
                      </a:pPr>
                      <a:r>
                        <a:rPr lang="en-US" sz="1100" dirty="0"/>
                        <a:t>An instruction is fetched from memory</a:t>
                      </a:r>
                    </a:p>
                    <a:p>
                      <a:pPr marL="171450" indent="-171450">
                        <a:buFont typeface="Arial" panose="020B0604020202020204" pitchFamily="34" charset="0"/>
                        <a:buChar char="•"/>
                      </a:pPr>
                      <a:r>
                        <a:rPr lang="en-US" sz="1100" dirty="0"/>
                        <a:t>The instruction is then decoded</a:t>
                      </a:r>
                    </a:p>
                    <a:p>
                      <a:pPr marL="171450" indent="-171450">
                        <a:buFont typeface="Arial" panose="020B0604020202020204" pitchFamily="34" charset="0"/>
                        <a:buChar char="•"/>
                      </a:pPr>
                      <a:r>
                        <a:rPr lang="en-US" sz="1100" dirty="0"/>
                        <a:t>The decoded instruction is then executed so that the CPU performs continuously</a:t>
                      </a:r>
                    </a:p>
                    <a:p>
                      <a:pPr marL="171450" indent="-171450">
                        <a:buFont typeface="Arial" panose="020B0604020202020204" pitchFamily="34" charset="0"/>
                        <a:buChar char="•"/>
                      </a:pPr>
                      <a:r>
                        <a:rPr lang="en-US" sz="1100" dirty="0"/>
                        <a:t>The process is repeated</a:t>
                      </a:r>
                    </a:p>
                    <a:p>
                      <a:pPr marL="171450" indent="-171450">
                        <a:buFont typeface="Arial" panose="020B0604020202020204" pitchFamily="34" charset="0"/>
                        <a:buChar char="•"/>
                      </a:pPr>
                      <a:r>
                        <a:rPr lang="en-US" sz="1100" dirty="0"/>
                        <a:t>The program counter is incremented</a:t>
                      </a:r>
                    </a:p>
                    <a:p>
                      <a:pPr marL="171450" indent="-171450">
                        <a:buFont typeface="Arial" panose="020B0604020202020204" pitchFamily="34" charset="0"/>
                        <a:buChar char="•"/>
                      </a:pPr>
                      <a:r>
                        <a:rPr lang="en-US" sz="1100" dirty="0"/>
                        <a:t>The instruction is transferred to the MDR</a:t>
                      </a:r>
                    </a:p>
                    <a:p>
                      <a:pPr marL="171450" indent="-171450">
                        <a:buFont typeface="Arial" panose="020B0604020202020204" pitchFamily="34" charset="0"/>
                        <a:buChar char="•"/>
                      </a:pPr>
                      <a:r>
                        <a:rPr lang="en-US" sz="1100" dirty="0"/>
                        <a:t>The address of the instruction to be fetched is placed in the MAR</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1091673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989AD0B7-0609-46F0-A320-7A1816CFA37A}"/>
              </a:ext>
            </a:extLst>
          </p:cNvPr>
          <p:cNvGraphicFramePr>
            <a:graphicFrameLocks noGrp="1"/>
          </p:cNvGraphicFramePr>
          <p:nvPr>
            <p:extLst>
              <p:ext uri="{D42A27DB-BD31-4B8C-83A1-F6EECF244321}">
                <p14:modId xmlns:p14="http://schemas.microsoft.com/office/powerpoint/2010/main" val="2072103620"/>
              </p:ext>
            </p:extLst>
          </p:nvPr>
        </p:nvGraphicFramePr>
        <p:xfrm>
          <a:off x="347932" y="1186382"/>
          <a:ext cx="9238890" cy="259397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Dipesh is thinking of buying a tablet computer to replace his old desktop computer.</a:t>
                      </a:r>
                    </a:p>
                    <a:p>
                      <a:pPr>
                        <a:lnSpc>
                          <a:spcPct val="115000"/>
                        </a:lnSpc>
                      </a:pPr>
                      <a:endParaRPr lang="en-US" sz="1100" dirty="0"/>
                    </a:p>
                    <a:p>
                      <a:pPr>
                        <a:lnSpc>
                          <a:spcPct val="115000"/>
                        </a:lnSpc>
                      </a:pPr>
                      <a:r>
                        <a:rPr lang="en-US" sz="1100" dirty="0"/>
                        <a:t>2. Describe how the CPU and RAM work together to enable the tablet computer to operate. </a:t>
                      </a:r>
                      <a:r>
                        <a:rPr lang="en-GB" sz="1100" b="1" dirty="0"/>
                        <a:t>[2]</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171450" indent="-171450">
                        <a:buFont typeface="Arial" panose="020B0604020202020204" pitchFamily="34" charset="0"/>
                        <a:buChar char="•"/>
                      </a:pPr>
                      <a:r>
                        <a:rPr lang="en-US" sz="1100" dirty="0"/>
                        <a:t>Instructions / programs(currently running) / data are stored in the RAM…</a:t>
                      </a:r>
                    </a:p>
                    <a:p>
                      <a:pPr marL="171450" indent="-171450">
                        <a:buFont typeface="Arial" panose="020B0604020202020204" pitchFamily="34" charset="0"/>
                        <a:buChar char="•"/>
                      </a:pPr>
                      <a:r>
                        <a:rPr lang="en-US" sz="1100" dirty="0"/>
                        <a:t>these are fetched from the RAM by the CPU / Processor</a:t>
                      </a:r>
                    </a:p>
                    <a:p>
                      <a:pPr marL="171450" indent="-171450">
                        <a:buFont typeface="Arial" panose="020B0604020202020204" pitchFamily="34" charset="0"/>
                        <a:buChar char="•"/>
                      </a:pPr>
                      <a:r>
                        <a:rPr lang="en-US" sz="1100" dirty="0"/>
                        <a:t>… where the instructions are executed / instructions are processed / data is processed</a:t>
                      </a:r>
                    </a:p>
                    <a:p>
                      <a:pPr marL="0" indent="0">
                        <a:buFont typeface="Arial" panose="020B0604020202020204" pitchFamily="34" charset="0"/>
                        <a:buNone/>
                      </a:pPr>
                      <a:endParaRPr lang="en-US" sz="1100" dirty="0"/>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Marks: 3</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Guidance: If the candidate has described the functions of RAM and the CPU separately, only award the 2nd bullet if it is clearly stated that instructions are fetched from RAM.</a:t>
                      </a:r>
                    </a:p>
                    <a:p>
                      <a:pPr marL="0" indent="0">
                        <a:buFont typeface="Arial" panose="020B0604020202020204" pitchFamily="34" charset="0"/>
                        <a:buNone/>
                      </a:pPr>
                      <a:endParaRPr lang="en-US" sz="1100" dirty="0"/>
                    </a:p>
                    <a:p>
                      <a:pPr marL="0" indent="0">
                        <a:buFont typeface="Arial" panose="020B0604020202020204" pitchFamily="34" charset="0"/>
                        <a:buNone/>
                      </a:pPr>
                      <a:r>
                        <a:rPr lang="en-US" sz="1100" dirty="0"/>
                        <a:t>Mention of the fetch – execute cycle in the CPU is enough to award bullet 3.</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1096491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989AD0B7-0609-46F0-A320-7A1816CFA37A}"/>
              </a:ext>
            </a:extLst>
          </p:cNvPr>
          <p:cNvGraphicFramePr>
            <a:graphicFrameLocks noGrp="1"/>
          </p:cNvGraphicFramePr>
          <p:nvPr>
            <p:extLst>
              <p:ext uri="{D42A27DB-BD31-4B8C-83A1-F6EECF244321}">
                <p14:modId xmlns:p14="http://schemas.microsoft.com/office/powerpoint/2010/main" val="1208173790"/>
              </p:ext>
            </p:extLst>
          </p:nvPr>
        </p:nvGraphicFramePr>
        <p:xfrm>
          <a:off x="347932" y="1186382"/>
          <a:ext cx="9238890" cy="547433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Alicia has designed a computer using Von Neumann architecture.</a:t>
                      </a:r>
                    </a:p>
                    <a:p>
                      <a:pPr>
                        <a:lnSpc>
                          <a:spcPct val="115000"/>
                        </a:lnSpc>
                      </a:pPr>
                      <a:endParaRPr lang="en-US" sz="1100" dirty="0"/>
                    </a:p>
                    <a:p>
                      <a:pPr>
                        <a:lnSpc>
                          <a:spcPct val="115000"/>
                        </a:lnSpc>
                      </a:pPr>
                      <a:r>
                        <a:rPr lang="en-US" sz="1100" dirty="0"/>
                        <a:t>3. Describe the purpose of two registers that are used by Von Neumann architecture. </a:t>
                      </a:r>
                      <a:r>
                        <a:rPr lang="en-GB" sz="1100" b="1" dirty="0"/>
                        <a:t>[4]</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0" indent="0">
                        <a:buFont typeface="Arial" panose="020B0604020202020204" pitchFamily="34" charset="0"/>
                        <a:buNone/>
                      </a:pPr>
                      <a:r>
                        <a:rPr lang="en-US" sz="1000" dirty="0"/>
                        <a:t>Answer: 1 mark per bullet to max 2 per register</a:t>
                      </a:r>
                    </a:p>
                    <a:p>
                      <a:pPr marL="0" indent="0">
                        <a:buFont typeface="Arial" panose="020B0604020202020204" pitchFamily="34" charset="0"/>
                        <a:buNone/>
                      </a:pPr>
                      <a:r>
                        <a:rPr lang="en-US" sz="1000" b="1" dirty="0"/>
                        <a:t>MAR // memory address register</a:t>
                      </a:r>
                    </a:p>
                    <a:p>
                      <a:pPr marL="0" indent="0">
                        <a:buFont typeface="Arial" panose="020B0604020202020204" pitchFamily="34" charset="0"/>
                        <a:buNone/>
                      </a:pPr>
                      <a:r>
                        <a:rPr lang="en-US" sz="1000" dirty="0"/>
                        <a:t>Stores the address/location where data will be read/written/accessed/fetched</a:t>
                      </a:r>
                    </a:p>
                    <a:p>
                      <a:pPr marL="0" indent="0">
                        <a:buFont typeface="Arial" panose="020B0604020202020204" pitchFamily="34" charset="0"/>
                        <a:buNone/>
                      </a:pPr>
                      <a:r>
                        <a:rPr lang="en-US" sz="1000" dirty="0"/>
                        <a:t>// address/location of data/instruction being processed</a:t>
                      </a:r>
                    </a:p>
                    <a:p>
                      <a:pPr marL="0" indent="0">
                        <a:buFont typeface="Arial" panose="020B0604020202020204" pitchFamily="34" charset="0"/>
                        <a:buNone/>
                      </a:pPr>
                      <a:r>
                        <a:rPr lang="en-US" sz="1000" dirty="0"/>
                        <a:t>// address/location of data/instruction next to be processed</a:t>
                      </a:r>
                    </a:p>
                    <a:p>
                      <a:pPr marL="0" indent="0">
                        <a:buFont typeface="Arial" panose="020B0604020202020204" pitchFamily="34" charset="0"/>
                        <a:buNone/>
                      </a:pPr>
                      <a:endParaRPr lang="en-US" sz="1000" b="1" dirty="0"/>
                    </a:p>
                    <a:p>
                      <a:pPr marL="0" indent="0">
                        <a:buFont typeface="Arial" panose="020B0604020202020204" pitchFamily="34" charset="0"/>
                        <a:buNone/>
                      </a:pPr>
                      <a:r>
                        <a:rPr lang="en-US" sz="1000" b="1" dirty="0"/>
                        <a:t>MDR // memory data register</a:t>
                      </a:r>
                    </a:p>
                    <a:p>
                      <a:pPr marL="0" indent="0">
                        <a:buFont typeface="Arial" panose="020B0604020202020204" pitchFamily="34" charset="0"/>
                        <a:buNone/>
                      </a:pPr>
                      <a:r>
                        <a:rPr lang="en-US" sz="1000" dirty="0"/>
                        <a:t>Stores the data/instruction that is fetched/read from memory</a:t>
                      </a:r>
                    </a:p>
                    <a:p>
                      <a:pPr marL="0" indent="0">
                        <a:buFont typeface="Arial" panose="020B0604020202020204" pitchFamily="34" charset="0"/>
                        <a:buNone/>
                      </a:pPr>
                      <a:r>
                        <a:rPr lang="en-US" sz="1000" dirty="0"/>
                        <a:t>// stores the data that is to be written to memory</a:t>
                      </a:r>
                    </a:p>
                    <a:p>
                      <a:pPr marL="0" indent="0">
                        <a:buFont typeface="Arial" panose="020B0604020202020204" pitchFamily="34" charset="0"/>
                        <a:buNone/>
                      </a:pPr>
                      <a:r>
                        <a:rPr lang="en-US" sz="1000" dirty="0"/>
                        <a:t>// stores the data/instruction from the address in the MAR</a:t>
                      </a:r>
                    </a:p>
                    <a:p>
                      <a:pPr marL="0" indent="0">
                        <a:buFont typeface="Arial" panose="020B0604020202020204" pitchFamily="34" charset="0"/>
                        <a:buNone/>
                      </a:pPr>
                      <a:r>
                        <a:rPr lang="en-US" sz="1000" dirty="0"/>
                        <a:t>// data/instruction next to be processed</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b="1" dirty="0"/>
                        <a:t>Program counter</a:t>
                      </a:r>
                    </a:p>
                    <a:p>
                      <a:pPr marL="0" indent="0">
                        <a:buFont typeface="Arial" panose="020B0604020202020204" pitchFamily="34" charset="0"/>
                        <a:buNone/>
                      </a:pPr>
                      <a:r>
                        <a:rPr lang="en-US" sz="1000" dirty="0"/>
                        <a:t>Stores the address/location of the next instruction to be run</a:t>
                      </a:r>
                    </a:p>
                    <a:p>
                      <a:pPr marL="0" indent="0">
                        <a:buFont typeface="Arial" panose="020B0604020202020204" pitchFamily="34" charset="0"/>
                        <a:buNone/>
                      </a:pPr>
                      <a:r>
                        <a:rPr lang="en-US" sz="1000" dirty="0"/>
                        <a:t>// stores the address/location of the current instruction being run</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b="1" dirty="0"/>
                        <a:t>Accumulator</a:t>
                      </a:r>
                    </a:p>
                    <a:p>
                      <a:pPr marL="0" indent="0">
                        <a:buFont typeface="Arial" panose="020B0604020202020204" pitchFamily="34" charset="0"/>
                        <a:buNone/>
                      </a:pPr>
                      <a:r>
                        <a:rPr lang="en-US" sz="1000" dirty="0"/>
                        <a:t>Stores the result of manipulation/process/calculation</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Marks: 4</a:t>
                      </a:r>
                    </a:p>
                    <a:p>
                      <a:pPr marL="0" indent="0">
                        <a:buFont typeface="Arial" panose="020B0604020202020204" pitchFamily="34" charset="0"/>
                        <a:buNone/>
                      </a:pPr>
                      <a:r>
                        <a:rPr lang="en-US" sz="1000" dirty="0"/>
                        <a:t>AO1 1a (2)</a:t>
                      </a:r>
                    </a:p>
                    <a:p>
                      <a:pPr marL="0" indent="0">
                        <a:buFont typeface="Arial" panose="020B0604020202020204" pitchFamily="34" charset="0"/>
                        <a:buNone/>
                      </a:pPr>
                      <a:r>
                        <a:rPr lang="en-US" sz="1000" dirty="0"/>
                        <a:t>AO1 1b (2)</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Guidance: MAR stores address is not enough for description</a:t>
                      </a:r>
                    </a:p>
                    <a:p>
                      <a:pPr marL="0" indent="0">
                        <a:buFont typeface="Arial" panose="020B0604020202020204" pitchFamily="34" charset="0"/>
                        <a:buNone/>
                      </a:pPr>
                      <a:r>
                        <a:rPr lang="en-US" sz="1000" dirty="0"/>
                        <a:t>MDR stores the data is not enough for description</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Allow:</a:t>
                      </a:r>
                    </a:p>
                    <a:p>
                      <a:pPr marL="0" indent="0">
                        <a:buFont typeface="Arial" panose="020B0604020202020204" pitchFamily="34" charset="0"/>
                        <a:buNone/>
                      </a:pPr>
                      <a:r>
                        <a:rPr lang="en-US" sz="1000" dirty="0"/>
                        <a:t>Current instruction register // IR</a:t>
                      </a:r>
                    </a:p>
                    <a:p>
                      <a:pPr marL="0" indent="0">
                        <a:buFont typeface="Arial" panose="020B0604020202020204" pitchFamily="34" charset="0"/>
                        <a:buNone/>
                      </a:pPr>
                      <a:r>
                        <a:rPr lang="en-US" sz="1000" dirty="0"/>
                        <a:t>Stores the instruction currently being processed</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Accept MBR // Memory buffer register for MDR</a:t>
                      </a:r>
                      <a:endParaRPr lang="en-GB" sz="10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3052738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989AD0B7-0609-46F0-A320-7A1816CFA37A}"/>
              </a:ext>
            </a:extLst>
          </p:cNvPr>
          <p:cNvGraphicFramePr>
            <a:graphicFrameLocks noGrp="1"/>
          </p:cNvGraphicFramePr>
          <p:nvPr>
            <p:extLst>
              <p:ext uri="{D42A27DB-BD31-4B8C-83A1-F6EECF244321}">
                <p14:modId xmlns:p14="http://schemas.microsoft.com/office/powerpoint/2010/main" val="3331721167"/>
              </p:ext>
            </p:extLst>
          </p:nvPr>
        </p:nvGraphicFramePr>
        <p:xfrm>
          <a:off x="347932" y="1186382"/>
          <a:ext cx="9238890" cy="65849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endParaRPr lang="en-US" sz="1100" dirty="0"/>
                    </a:p>
                    <a:p>
                      <a:pPr>
                        <a:lnSpc>
                          <a:spcPct val="115000"/>
                        </a:lnSpc>
                      </a:pPr>
                      <a:endParaRPr lang="en-US" sz="1100" dirty="0"/>
                    </a:p>
                    <a:p>
                      <a:pPr>
                        <a:lnSpc>
                          <a:spcPct val="115000"/>
                        </a:lnSpc>
                      </a:pPr>
                      <a:r>
                        <a:rPr lang="en-US" sz="1100" dirty="0"/>
                        <a:t>4. Draw one line from each part of the processor to its correct definition.. </a:t>
                      </a:r>
                      <a:r>
                        <a:rPr lang="en-GB" sz="1100" b="1" dirty="0"/>
                        <a:t>[4]</a:t>
                      </a:r>
                      <a:endParaRPr lang="en-GB" sz="1100" dirty="0"/>
                    </a:p>
                  </a:txBody>
                  <a:tcPr anchor="ctr">
                    <a:solidFill>
                      <a:schemeClr val="bg1"/>
                    </a:solidFill>
                  </a:tcPr>
                </a:tc>
                <a:extLst>
                  <a:ext uri="{0D108BD9-81ED-4DB2-BD59-A6C34878D82A}">
                    <a16:rowId xmlns:a16="http://schemas.microsoft.com/office/drawing/2014/main" val="666655507"/>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5" name="Picture 4">
            <a:extLst>
              <a:ext uri="{FF2B5EF4-FFF2-40B4-BE49-F238E27FC236}">
                <a16:creationId xmlns:a16="http://schemas.microsoft.com/office/drawing/2014/main" id="{71AFD90C-536E-4C9A-A3AA-A7039A3135CB}"/>
              </a:ext>
            </a:extLst>
          </p:cNvPr>
          <p:cNvPicPr>
            <a:picLocks noChangeAspect="1"/>
          </p:cNvPicPr>
          <p:nvPr/>
        </p:nvPicPr>
        <p:blipFill>
          <a:blip r:embed="rId2"/>
          <a:stretch>
            <a:fillRect/>
          </a:stretch>
        </p:blipFill>
        <p:spPr>
          <a:xfrm>
            <a:off x="2628989" y="2470278"/>
            <a:ext cx="4813580" cy="3529305"/>
          </a:xfrm>
          <a:prstGeom prst="rect">
            <a:avLst/>
          </a:prstGeom>
        </p:spPr>
      </p:pic>
      <p:cxnSp>
        <p:nvCxnSpPr>
          <p:cNvPr id="7" name="Straight Arrow Connector 6">
            <a:extLst>
              <a:ext uri="{FF2B5EF4-FFF2-40B4-BE49-F238E27FC236}">
                <a16:creationId xmlns:a16="http://schemas.microsoft.com/office/drawing/2014/main" id="{18A436CA-1012-444F-BDA1-5B79FB01B085}"/>
              </a:ext>
            </a:extLst>
          </p:cNvPr>
          <p:cNvCxnSpPr/>
          <p:nvPr/>
        </p:nvCxnSpPr>
        <p:spPr>
          <a:xfrm>
            <a:off x="4185161" y="3094654"/>
            <a:ext cx="782216" cy="6251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B60D621-4305-4B51-9BF6-FB9A2C2CECD5}"/>
              </a:ext>
            </a:extLst>
          </p:cNvPr>
          <p:cNvCxnSpPr>
            <a:cxnSpLocks/>
          </p:cNvCxnSpPr>
          <p:nvPr/>
        </p:nvCxnSpPr>
        <p:spPr>
          <a:xfrm>
            <a:off x="4170784" y="3918857"/>
            <a:ext cx="782216" cy="17527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6723DD3-32C0-48DE-A79D-E0F7EC6D459F}"/>
              </a:ext>
            </a:extLst>
          </p:cNvPr>
          <p:cNvCxnSpPr>
            <a:cxnSpLocks/>
          </p:cNvCxnSpPr>
          <p:nvPr/>
        </p:nvCxnSpPr>
        <p:spPr>
          <a:xfrm flipV="1">
            <a:off x="4170784" y="2939143"/>
            <a:ext cx="782216" cy="18381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459B2DF-9D14-4741-B3F7-AD9C264D7AF4}"/>
              </a:ext>
            </a:extLst>
          </p:cNvPr>
          <p:cNvCxnSpPr>
            <a:cxnSpLocks/>
          </p:cNvCxnSpPr>
          <p:nvPr/>
        </p:nvCxnSpPr>
        <p:spPr>
          <a:xfrm flipV="1">
            <a:off x="4185161" y="4942973"/>
            <a:ext cx="753462" cy="6616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4781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1135834465"/>
              </p:ext>
            </p:extLst>
          </p:nvPr>
        </p:nvGraphicFramePr>
        <p:xfrm>
          <a:off x="347932" y="1186382"/>
          <a:ext cx="9238890" cy="1445641"/>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Computer A has a single core, 3.2 GHz processor.</a:t>
                      </a:r>
                    </a:p>
                    <a:p>
                      <a:pPr>
                        <a:lnSpc>
                          <a:spcPct val="115000"/>
                        </a:lnSpc>
                      </a:pPr>
                      <a:r>
                        <a:rPr lang="en-US" sz="1100" dirty="0"/>
                        <a:t>Computer B has a single core, 1.2 GHz processor.</a:t>
                      </a:r>
                    </a:p>
                    <a:p>
                      <a:pPr>
                        <a:lnSpc>
                          <a:spcPct val="115000"/>
                        </a:lnSpc>
                      </a:pPr>
                      <a:endParaRPr lang="en-US" sz="1100" dirty="0"/>
                    </a:p>
                    <a:p>
                      <a:pPr>
                        <a:lnSpc>
                          <a:spcPct val="115000"/>
                        </a:lnSpc>
                      </a:pPr>
                      <a:r>
                        <a:rPr lang="en-US" sz="1100" dirty="0"/>
                        <a:t>5. Explain why Computer A will usually run faster than Computer B. </a:t>
                      </a:r>
                      <a:r>
                        <a:rPr lang="en-GB" sz="1100" b="1" dirty="0"/>
                        <a:t>[2]</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171450" indent="-171450">
                        <a:buFont typeface="Arial" panose="020B0604020202020204" pitchFamily="34" charset="0"/>
                        <a:buChar char="•"/>
                      </a:pPr>
                      <a:r>
                        <a:rPr lang="en-US" sz="1100" dirty="0"/>
                        <a:t>faster/higher clock speed</a:t>
                      </a:r>
                    </a:p>
                    <a:p>
                      <a:pPr marL="171450" indent="-171450">
                        <a:buFont typeface="Arial" panose="020B0604020202020204" pitchFamily="34" charset="0"/>
                        <a:buChar char="•"/>
                      </a:pPr>
                      <a:r>
                        <a:rPr lang="en-US" sz="1100" dirty="0"/>
                        <a:t>3.2GHz will run more Fetch-Execute (F-E) cycles per second</a:t>
                      </a:r>
                    </a:p>
                    <a:p>
                      <a:pPr marL="171450" indent="-171450">
                        <a:buFont typeface="Arial" panose="020B0604020202020204" pitchFamily="34" charset="0"/>
                        <a:buChar char="•"/>
                      </a:pPr>
                      <a:r>
                        <a:rPr lang="en-US" sz="1100" dirty="0"/>
                        <a:t>…therefore the more instructions can be executed per second // by calculation</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27901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1122375144"/>
              </p:ext>
            </p:extLst>
          </p:nvPr>
        </p:nvGraphicFramePr>
        <p:xfrm>
          <a:off x="347932" y="1186382"/>
          <a:ext cx="9238890" cy="1755775"/>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a:lnSpc>
                          <a:spcPct val="115000"/>
                        </a:lnSpc>
                      </a:pPr>
                      <a:r>
                        <a:rPr lang="en-US" sz="1100" dirty="0"/>
                        <a:t>Dipesh is thinking of buying a tablet computer to replace his old desktop computer.</a:t>
                      </a:r>
                    </a:p>
                    <a:p>
                      <a:pPr>
                        <a:lnSpc>
                          <a:spcPct val="115000"/>
                        </a:lnSpc>
                      </a:pPr>
                      <a:endParaRPr lang="en-US" sz="1100" dirty="0"/>
                    </a:p>
                    <a:p>
                      <a:pPr>
                        <a:lnSpc>
                          <a:spcPct val="115000"/>
                        </a:lnSpc>
                      </a:pPr>
                      <a:r>
                        <a:rPr lang="en-US" sz="1100" dirty="0"/>
                        <a:t>6. The tablet computer also uses cache memory. Describe the purpose of cache memory.</a:t>
                      </a:r>
                      <a:r>
                        <a:rPr lang="en-GB" sz="1100" b="1" dirty="0"/>
                        <a:t>[2]</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171450" indent="-171450">
                        <a:buFont typeface="Arial" panose="020B0604020202020204" pitchFamily="34" charset="0"/>
                        <a:buChar char="•"/>
                      </a:pPr>
                      <a:r>
                        <a:rPr lang="en-US" sz="1100" dirty="0"/>
                        <a:t>To store instructions / data that is frequently used / previously used / next to be used</a:t>
                      </a:r>
                    </a:p>
                    <a:p>
                      <a:pPr marL="171450" indent="-171450">
                        <a:buFont typeface="Arial" panose="020B0604020202020204" pitchFamily="34" charset="0"/>
                        <a:buChar char="•"/>
                      </a:pPr>
                      <a:r>
                        <a:rPr lang="en-US" sz="1100" dirty="0"/>
                        <a:t>Data does not need to be fetched from RAM</a:t>
                      </a:r>
                    </a:p>
                    <a:p>
                      <a:pPr marL="171450" indent="-171450">
                        <a:buFont typeface="Arial" panose="020B0604020202020204" pitchFamily="34" charset="0"/>
                        <a:buChar char="•"/>
                      </a:pPr>
                      <a:r>
                        <a:rPr lang="en-US" sz="1100" dirty="0"/>
                        <a:t>Speeds up access</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endParaRPr lang="en-US" sz="1100" dirty="0"/>
                    </a:p>
                    <a:p>
                      <a:pPr marL="0" indent="0">
                        <a:buFont typeface="Arial" panose="020B0604020202020204" pitchFamily="34" charset="0"/>
                        <a:buNone/>
                      </a:pPr>
                      <a:r>
                        <a:rPr lang="en-US" sz="1100" dirty="0"/>
                        <a:t>Marks: 2</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1502698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4">
            <a:extLst>
              <a:ext uri="{FF2B5EF4-FFF2-40B4-BE49-F238E27FC236}">
                <a16:creationId xmlns:a16="http://schemas.microsoft.com/office/drawing/2014/main" id="{4F4C9FD1-09B7-4491-BD86-8E73270BD6DA}"/>
              </a:ext>
            </a:extLst>
          </p:cNvPr>
          <p:cNvGraphicFramePr>
            <a:graphicFrameLocks noGrp="1"/>
          </p:cNvGraphicFramePr>
          <p:nvPr>
            <p:extLst>
              <p:ext uri="{D42A27DB-BD31-4B8C-83A1-F6EECF244321}">
                <p14:modId xmlns:p14="http://schemas.microsoft.com/office/powerpoint/2010/main" val="241085098"/>
              </p:ext>
            </p:extLst>
          </p:nvPr>
        </p:nvGraphicFramePr>
        <p:xfrm>
          <a:off x="347932" y="1186382"/>
          <a:ext cx="9238890" cy="5443855"/>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141309770"/>
                    </a:ext>
                  </a:extLst>
                </a:gridCol>
              </a:tblGrid>
              <a:tr h="337344">
                <a:tc gridSpan="2">
                  <a:txBody>
                    <a:bodyPr/>
                    <a:lstStyle/>
                    <a:p>
                      <a:pPr>
                        <a:lnSpc>
                          <a:spcPct val="115000"/>
                        </a:lnSpc>
                      </a:pPr>
                      <a:r>
                        <a:rPr lang="en-US" sz="1100" dirty="0"/>
                        <a:t>After upgrading the RAM, Quinn could make further changes to improve his computer's performance.</a:t>
                      </a:r>
                    </a:p>
                    <a:p>
                      <a:pPr>
                        <a:lnSpc>
                          <a:spcPct val="115000"/>
                        </a:lnSpc>
                      </a:pPr>
                      <a:endParaRPr lang="en-US" sz="1100" dirty="0"/>
                    </a:p>
                    <a:p>
                      <a:pPr>
                        <a:lnSpc>
                          <a:spcPct val="115000"/>
                        </a:lnSpc>
                      </a:pPr>
                      <a:r>
                        <a:rPr lang="en-US" sz="1100" dirty="0"/>
                        <a:t>7. Identify the changes and explain how these changes would improve performance. </a:t>
                      </a:r>
                      <a:r>
                        <a:rPr lang="en-GB" sz="1100" b="1" dirty="0"/>
                        <a:t>[6]</a:t>
                      </a:r>
                      <a:endParaRPr lang="en-GB" sz="1100" dirty="0"/>
                    </a:p>
                  </a:txBody>
                  <a:tcPr anchor="ctr">
                    <a:solidFill>
                      <a:schemeClr val="bg1"/>
                    </a:solidFill>
                  </a:tcPr>
                </a:tc>
                <a:tc hMerge="1">
                  <a:txBody>
                    <a:bodyPr/>
                    <a:lstStyle/>
                    <a:p>
                      <a:pPr>
                        <a:lnSpc>
                          <a:spcPct val="115000"/>
                        </a:lnSpc>
                      </a:pP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pPr marL="171450" indent="-171450">
                        <a:buFont typeface="Arial" panose="020B0604020202020204" pitchFamily="34" charset="0"/>
                        <a:buChar char="•"/>
                      </a:pPr>
                      <a:r>
                        <a:rPr lang="en-US" sz="1100" dirty="0"/>
                        <a:t>Answer: </a:t>
                      </a:r>
                      <a:r>
                        <a:rPr lang="en-US" sz="1100" dirty="0" err="1"/>
                        <a:t>i</a:t>
                      </a:r>
                      <a:r>
                        <a:rPr lang="en-US" sz="1100" dirty="0"/>
                        <a:t>)Max 2 per difference, 1 for RAM, 1 for ROM e.g.</a:t>
                      </a:r>
                    </a:p>
                    <a:p>
                      <a:pPr marL="171450" indent="-171450">
                        <a:buFont typeface="Arial" panose="020B0604020202020204" pitchFamily="34" charset="0"/>
                        <a:buChar char="•"/>
                      </a:pPr>
                      <a:r>
                        <a:rPr lang="en-US" sz="1100" dirty="0"/>
                        <a:t>RAM is volatile</a:t>
                      </a:r>
                    </a:p>
                    <a:p>
                      <a:pPr marL="171450" indent="-171450">
                        <a:buFont typeface="Arial" panose="020B0604020202020204" pitchFamily="34" charset="0"/>
                        <a:buChar char="•"/>
                      </a:pPr>
                      <a:r>
                        <a:rPr lang="en-US" sz="1100" dirty="0"/>
                        <a:t>ROM is non-volatile</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r>
                        <a:rPr lang="en-US" sz="1100" dirty="0"/>
                        <a:t>RAM stores currently running instructions / programs / applications / OS / data</a:t>
                      </a:r>
                    </a:p>
                    <a:p>
                      <a:pPr marL="171450" indent="-171450">
                        <a:buFont typeface="Arial" panose="020B0604020202020204" pitchFamily="34" charset="0"/>
                        <a:buChar char="•"/>
                      </a:pPr>
                      <a:r>
                        <a:rPr lang="en-US" sz="1100" dirty="0"/>
                        <a:t>ROM stores boot-up instructions / bios</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r>
                        <a:rPr lang="en-US" sz="1100" dirty="0"/>
                        <a:t>RAM can be changed</a:t>
                      </a:r>
                    </a:p>
                    <a:p>
                      <a:pPr marL="171450" indent="-171450">
                        <a:buFont typeface="Arial" panose="020B0604020202020204" pitchFamily="34" charset="0"/>
                        <a:buChar char="•"/>
                      </a:pPr>
                      <a:r>
                        <a:rPr lang="en-US" sz="1100" dirty="0"/>
                        <a:t>ROM (normally) cannot be changed</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r>
                        <a:rPr lang="en-US" sz="1100" dirty="0"/>
                        <a:t>ii)2 from</a:t>
                      </a:r>
                    </a:p>
                    <a:p>
                      <a:pPr marL="171450" indent="-171450">
                        <a:buFont typeface="Arial" panose="020B0604020202020204" pitchFamily="34" charset="0"/>
                        <a:buChar char="•"/>
                      </a:pPr>
                      <a:r>
                        <a:rPr lang="en-US" sz="1100" dirty="0"/>
                        <a:t>More instructions / programs / applications can run at the same time / be held in RAM</a:t>
                      </a:r>
                    </a:p>
                    <a:p>
                      <a:pPr marL="171450" indent="-171450">
                        <a:buFont typeface="Arial" panose="020B0604020202020204" pitchFamily="34" charset="0"/>
                        <a:buChar char="•"/>
                      </a:pPr>
                      <a:r>
                        <a:rPr lang="en-US" sz="1100" dirty="0"/>
                        <a:t>Open software faster / respond faster</a:t>
                      </a:r>
                    </a:p>
                    <a:p>
                      <a:pPr marL="171450" indent="-171450">
                        <a:buFont typeface="Arial" panose="020B0604020202020204" pitchFamily="34" charset="0"/>
                        <a:buChar char="•"/>
                      </a:pPr>
                      <a:r>
                        <a:rPr lang="en-US" sz="1100" dirty="0"/>
                        <a:t>More memory space for current programs</a:t>
                      </a:r>
                    </a:p>
                    <a:p>
                      <a:pPr marL="171450" indent="-171450">
                        <a:buFont typeface="Arial" panose="020B0604020202020204" pitchFamily="34" charset="0"/>
                        <a:buChar char="•"/>
                      </a:pPr>
                      <a:r>
                        <a:rPr lang="en-US" sz="1100" dirty="0"/>
                        <a:t>Run more memory intensive programs / relevant example e.g. computer games / graphic rendering</a:t>
                      </a:r>
                    </a:p>
                    <a:p>
                      <a:pPr marL="171450" indent="-171450">
                        <a:buFont typeface="Arial" panose="020B0604020202020204" pitchFamily="34" charset="0"/>
                        <a:buChar char="•"/>
                      </a:pPr>
                      <a:r>
                        <a:rPr lang="en-US" sz="1100" dirty="0"/>
                        <a:t>reduces use of Virtual Memory</a:t>
                      </a:r>
                    </a:p>
                    <a:p>
                      <a:pPr marL="171450" indent="-171450">
                        <a:buFont typeface="Arial" panose="020B0604020202020204" pitchFamily="34" charset="0"/>
                        <a:buChar char="•"/>
                      </a:pPr>
                      <a:r>
                        <a:rPr lang="en-US" sz="1100" dirty="0"/>
                        <a:t>…..less use of hard drive which is slower to access</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r>
                        <a:rPr lang="en-US" sz="1100" dirty="0"/>
                        <a:t>iii)e.g.</a:t>
                      </a:r>
                    </a:p>
                    <a:p>
                      <a:pPr marL="171450" indent="-171450">
                        <a:buFont typeface="Arial" panose="020B0604020202020204" pitchFamily="34" charset="0"/>
                        <a:buChar char="•"/>
                      </a:pPr>
                      <a:r>
                        <a:rPr lang="en-US" sz="1100" dirty="0"/>
                        <a:t>Increase processor clock speed</a:t>
                      </a:r>
                    </a:p>
                    <a:p>
                      <a:pPr marL="171450" indent="-171450">
                        <a:buFont typeface="Arial" panose="020B0604020202020204" pitchFamily="34" charset="0"/>
                        <a:buChar char="•"/>
                      </a:pPr>
                      <a:r>
                        <a:rPr lang="en-US" sz="1100" dirty="0"/>
                        <a:t>Run more FE cycles per second</a:t>
                      </a:r>
                    </a:p>
                    <a:p>
                      <a:pPr marL="171450" indent="-171450">
                        <a:buFont typeface="Arial" panose="020B0604020202020204" pitchFamily="34" charset="0"/>
                        <a:buChar char="•"/>
                      </a:pPr>
                      <a:r>
                        <a:rPr lang="en-US" sz="1100" dirty="0"/>
                        <a:t>Faster response</a:t>
                      </a:r>
                    </a:p>
                    <a:p>
                      <a:pPr marL="171450" indent="-171450">
                        <a:buFont typeface="Arial" panose="020B0604020202020204" pitchFamily="34" charset="0"/>
                        <a:buChar char="•"/>
                      </a:pPr>
                      <a:r>
                        <a:rPr lang="en-US" sz="1100" dirty="0"/>
                        <a:t>Smoother actions</a:t>
                      </a:r>
                    </a:p>
                    <a:p>
                      <a:pPr marL="171450" indent="-171450">
                        <a:buFont typeface="Arial" panose="020B0604020202020204" pitchFamily="34" charset="0"/>
                        <a:buChar char="•"/>
                      </a:pPr>
                      <a:r>
                        <a:rPr lang="en-US" sz="1100" dirty="0"/>
                        <a:t>Less likely to freeze</a:t>
                      </a:r>
                    </a:p>
                    <a:p>
                      <a:pPr marL="171450" indent="-171450">
                        <a:buFont typeface="Arial" panose="020B0604020202020204" pitchFamily="34" charset="0"/>
                        <a:buChar char="•"/>
                      </a:pPr>
                      <a:endParaRPr lang="en-US" sz="1100" dirty="0"/>
                    </a:p>
                  </a:txBody>
                  <a:tcPr anchor="ctr">
                    <a:solidFill>
                      <a:schemeClr val="bg2"/>
                    </a:solidFill>
                  </a:tcPr>
                </a:tc>
                <a:tc>
                  <a:txBody>
                    <a:bodyPr/>
                    <a:lstStyle/>
                    <a:p>
                      <a:pPr marL="171450" indent="-171450">
                        <a:buFont typeface="Arial" panose="020B0604020202020204" pitchFamily="34" charset="0"/>
                        <a:buChar char="•"/>
                      </a:pPr>
                      <a:r>
                        <a:rPr lang="en-US" sz="1100" dirty="0"/>
                        <a:t>Add more cores</a:t>
                      </a:r>
                    </a:p>
                    <a:p>
                      <a:pPr marL="171450" indent="-171450">
                        <a:buFont typeface="Arial" panose="020B0604020202020204" pitchFamily="34" charset="0"/>
                        <a:buChar char="•"/>
                      </a:pPr>
                      <a:r>
                        <a:rPr lang="en-US" sz="1100" dirty="0"/>
                        <a:t>Run more tasks simultaneously</a:t>
                      </a:r>
                    </a:p>
                    <a:p>
                      <a:pPr marL="171450" indent="-171450">
                        <a:buFont typeface="Arial" panose="020B0604020202020204" pitchFamily="34" charset="0"/>
                        <a:buChar char="•"/>
                      </a:pPr>
                      <a:r>
                        <a:rPr lang="en-US" sz="1100" dirty="0"/>
                        <a:t>Better performance for programs that are programmed for multi-core systems</a:t>
                      </a:r>
                    </a:p>
                    <a:p>
                      <a:pPr marL="171450" indent="-171450">
                        <a:buFont typeface="Arial" panose="020B0604020202020204" pitchFamily="34" charset="0"/>
                        <a:buChar char="•"/>
                      </a:pPr>
                      <a:r>
                        <a:rPr lang="en-US" sz="1100" dirty="0"/>
                        <a:t>E.g. new computer games</a:t>
                      </a:r>
                    </a:p>
                    <a:p>
                      <a:pPr marL="171450" indent="-171450">
                        <a:buFont typeface="Arial" panose="020B0604020202020204" pitchFamily="34" charset="0"/>
                        <a:buChar char="•"/>
                      </a:pPr>
                      <a:r>
                        <a:rPr lang="en-US" sz="1100" dirty="0"/>
                        <a:t>Increase cache size</a:t>
                      </a:r>
                    </a:p>
                    <a:p>
                      <a:pPr marL="171450" indent="-171450">
                        <a:buFont typeface="Arial" panose="020B0604020202020204" pitchFamily="34" charset="0"/>
                        <a:buChar char="•"/>
                      </a:pPr>
                      <a:r>
                        <a:rPr lang="en-US" sz="1100" dirty="0"/>
                        <a:t>Cache stores frequently used instructions / programs / data</a:t>
                      </a:r>
                    </a:p>
                    <a:p>
                      <a:pPr marL="171450" indent="-171450">
                        <a:buFont typeface="Arial" panose="020B0604020202020204" pitchFamily="34" charset="0"/>
                        <a:buChar char="•"/>
                      </a:pPr>
                      <a:r>
                        <a:rPr lang="en-US" sz="1100" dirty="0"/>
                        <a:t>Can store more so increase access speed to more frequently used instructions / programs / data</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r>
                        <a:rPr lang="en-US" sz="1100" dirty="0"/>
                        <a:t>New graphics card</a:t>
                      </a:r>
                    </a:p>
                    <a:p>
                      <a:pPr marL="171450" indent="-171450">
                        <a:buFont typeface="Arial" panose="020B0604020202020204" pitchFamily="34" charset="0"/>
                        <a:buChar char="•"/>
                      </a:pPr>
                      <a:r>
                        <a:rPr lang="en-US" sz="1100" dirty="0"/>
                        <a:t>Can carry out more processes for CPU</a:t>
                      </a:r>
                    </a:p>
                    <a:p>
                      <a:pPr marL="171450" indent="-171450">
                        <a:buFont typeface="Arial" panose="020B0604020202020204" pitchFamily="34" charset="0"/>
                        <a:buChar char="•"/>
                      </a:pPr>
                      <a:r>
                        <a:rPr lang="en-US" sz="1100" dirty="0"/>
                        <a:t>Can improve speed and quality of graphics</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r>
                        <a:rPr lang="en-US" sz="1100" dirty="0"/>
                        <a:t>Change hard disk drive to SSD</a:t>
                      </a:r>
                    </a:p>
                    <a:p>
                      <a:pPr marL="171450" indent="-171450">
                        <a:buFont typeface="Arial" panose="020B0604020202020204" pitchFamily="34" charset="0"/>
                        <a:buChar char="•"/>
                      </a:pPr>
                      <a:r>
                        <a:rPr lang="en-US" sz="1100" dirty="0"/>
                        <a:t>faster read / write speed</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r>
                        <a:rPr lang="en-US" sz="1100" dirty="0"/>
                        <a:t>Marks: </a:t>
                      </a:r>
                      <a:r>
                        <a:rPr lang="en-US" sz="1100" dirty="0" err="1"/>
                        <a:t>i</a:t>
                      </a:r>
                      <a:r>
                        <a:rPr lang="en-US" sz="1100" dirty="0"/>
                        <a:t>) 4</a:t>
                      </a:r>
                    </a:p>
                    <a:p>
                      <a:pPr marL="171450" indent="-171450">
                        <a:buFont typeface="Arial" panose="020B0604020202020204" pitchFamily="34" charset="0"/>
                        <a:buChar char="•"/>
                      </a:pPr>
                      <a:r>
                        <a:rPr lang="en-US" sz="1100" dirty="0"/>
                        <a:t>ii) 2</a:t>
                      </a:r>
                    </a:p>
                    <a:p>
                      <a:pPr marL="171450" indent="-171450">
                        <a:buFont typeface="Arial" panose="020B0604020202020204" pitchFamily="34" charset="0"/>
                        <a:buChar char="•"/>
                      </a:pPr>
                      <a:r>
                        <a:rPr lang="en-US" sz="1100" dirty="0"/>
                        <a:t>iii) 6</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r>
                        <a:rPr lang="en-US" sz="1100" dirty="0"/>
                        <a:t>Guidance: </a:t>
                      </a:r>
                      <a:r>
                        <a:rPr lang="en-US" sz="1100" dirty="0" err="1"/>
                        <a:t>i</a:t>
                      </a:r>
                      <a:r>
                        <a:rPr lang="en-US" sz="1100" dirty="0"/>
                        <a:t>)Do not allow e.g. ROM is not for 2nd mark. Mark in pairs</a:t>
                      </a:r>
                    </a:p>
                    <a:p>
                      <a:pPr marL="0" indent="0">
                        <a:buFont typeface="Arial" panose="020B0604020202020204" pitchFamily="34" charset="0"/>
                        <a:buNone/>
                      </a:pP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
        <p:nvSpPr>
          <p:cNvPr id="7" name="Title 1">
            <a:extLst>
              <a:ext uri="{FF2B5EF4-FFF2-40B4-BE49-F238E27FC236}">
                <a16:creationId xmlns:a16="http://schemas.microsoft.com/office/drawing/2014/main" id="{0DE8C6FE-AEAD-4FE6-A56D-A16C43E8DE0C}"/>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622108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1317716944"/>
              </p:ext>
            </p:extLst>
          </p:nvPr>
        </p:nvGraphicFramePr>
        <p:xfrm>
          <a:off x="347932" y="1186382"/>
          <a:ext cx="9238890" cy="185928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Gareth has a satellite navigation system (Sat Nav) which contains an embedded system. </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8. Define what is meant by an ‘embedded system’. </a:t>
                      </a:r>
                      <a:r>
                        <a:rPr lang="en-GB" sz="1100" b="1" dirty="0">
                          <a:solidFill>
                            <a:schemeClr val="tx1"/>
                          </a:solidFill>
                          <a:ea typeface="Calibri" panose="020F0502020204030204" pitchFamily="34" charset="0"/>
                          <a:cs typeface="Times New Roman" panose="02020603050405020304" pitchFamily="18" charset="0"/>
                        </a:rPr>
                        <a:t>[1]</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a:t>
                      </a:r>
                    </a:p>
                    <a:p>
                      <a:r>
                        <a:rPr lang="en-US" sz="1100" dirty="0"/>
                        <a:t>A computer system that is built into another device</a:t>
                      </a:r>
                    </a:p>
                    <a:p>
                      <a:endParaRPr lang="en-US" sz="1100" dirty="0"/>
                    </a:p>
                    <a:p>
                      <a:endParaRPr lang="en-US" sz="1100" dirty="0"/>
                    </a:p>
                    <a:p>
                      <a:r>
                        <a:rPr lang="en-US" sz="1100" dirty="0"/>
                        <a:t>Marks: 1</a:t>
                      </a:r>
                    </a:p>
                    <a:p>
                      <a:endParaRPr lang="en-US" sz="1100" dirty="0"/>
                    </a:p>
                    <a:p>
                      <a:r>
                        <a:rPr lang="en-US" sz="1100" dirty="0"/>
                        <a:t>Guidance:</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4184300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3863200980"/>
              </p:ext>
            </p:extLst>
          </p:nvPr>
        </p:nvGraphicFramePr>
        <p:xfrm>
          <a:off x="347932" y="1186382"/>
          <a:ext cx="9238890" cy="286512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Gareth has a satellite navigation system (Sat Nav) which contains an embedded system. </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9. Identify three devices, other than a Satellite Navigation system, that contain embedded systems. </a:t>
                      </a:r>
                      <a:r>
                        <a:rPr lang="en-GB" sz="1100" b="1" dirty="0">
                          <a:solidFill>
                            <a:schemeClr val="tx1"/>
                          </a:solidFill>
                          <a:ea typeface="Calibri" panose="020F0502020204030204" pitchFamily="34" charset="0"/>
                          <a:cs typeface="Times New Roman" panose="02020603050405020304" pitchFamily="18" charset="0"/>
                        </a:rPr>
                        <a:t>[3]</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Three devices from:</a:t>
                      </a:r>
                    </a:p>
                    <a:p>
                      <a:pPr marL="171450" indent="-171450">
                        <a:buFont typeface="Arial" panose="020B0604020202020204" pitchFamily="34" charset="0"/>
                        <a:buChar char="•"/>
                      </a:pPr>
                      <a:r>
                        <a:rPr lang="en-US" sz="1100" dirty="0"/>
                        <a:t>Dishwasher</a:t>
                      </a:r>
                    </a:p>
                    <a:p>
                      <a:pPr marL="171450" indent="-171450">
                        <a:buFont typeface="Arial" panose="020B0604020202020204" pitchFamily="34" charset="0"/>
                        <a:buChar char="•"/>
                      </a:pPr>
                      <a:r>
                        <a:rPr lang="en-US" sz="1100" dirty="0"/>
                        <a:t>MP3 player</a:t>
                      </a:r>
                    </a:p>
                    <a:p>
                      <a:pPr marL="171450" indent="-171450">
                        <a:buFont typeface="Arial" panose="020B0604020202020204" pitchFamily="34" charset="0"/>
                        <a:buChar char="•"/>
                      </a:pPr>
                      <a:r>
                        <a:rPr lang="en-US" sz="1100" dirty="0"/>
                        <a:t>Washing machine</a:t>
                      </a:r>
                    </a:p>
                    <a:p>
                      <a:pPr marL="171450" indent="-171450">
                        <a:buFont typeface="Arial" panose="020B0604020202020204" pitchFamily="34" charset="0"/>
                        <a:buChar char="•"/>
                      </a:pPr>
                      <a:r>
                        <a:rPr lang="en-US" sz="1100" dirty="0"/>
                        <a:t>Mobile phone (not Smartphone)</a:t>
                      </a:r>
                    </a:p>
                    <a:p>
                      <a:pPr marL="171450" indent="-171450">
                        <a:buFont typeface="Arial" panose="020B0604020202020204" pitchFamily="34" charset="0"/>
                        <a:buChar char="•"/>
                      </a:pPr>
                      <a:r>
                        <a:rPr lang="en-US" sz="1100" dirty="0"/>
                        <a:t>Manufacturing equipment</a:t>
                      </a:r>
                    </a:p>
                    <a:p>
                      <a:endParaRPr lang="en-US" sz="1100" dirty="0"/>
                    </a:p>
                    <a:p>
                      <a:endParaRPr lang="en-US" sz="1100" dirty="0"/>
                    </a:p>
                    <a:p>
                      <a:r>
                        <a:rPr lang="en-US" sz="1100" dirty="0"/>
                        <a:t>Marks: 3</a:t>
                      </a:r>
                    </a:p>
                    <a:p>
                      <a:endParaRPr lang="en-US" sz="1100" dirty="0"/>
                    </a:p>
                    <a:p>
                      <a:r>
                        <a:rPr lang="en-US" sz="1100" dirty="0"/>
                        <a:t>Guidance: 1 mark to be awarded for each correct example identified to a maximum of 3 marks.</a:t>
                      </a:r>
                    </a:p>
                    <a:p>
                      <a:endParaRPr lang="en-US" sz="1100" dirty="0"/>
                    </a:p>
                    <a:p>
                      <a:r>
                        <a:rPr lang="en-US" sz="1100" dirty="0"/>
                        <a:t>There are many other examples of devices with embedded systems which may be acceptable.</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043825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4">
            <a:extLst>
              <a:ext uri="{FF2B5EF4-FFF2-40B4-BE49-F238E27FC236}">
                <a16:creationId xmlns:a16="http://schemas.microsoft.com/office/drawing/2014/main" id="{385D7EFF-4B48-4DA6-B685-619E346E069D}"/>
              </a:ext>
            </a:extLst>
          </p:cNvPr>
          <p:cNvGraphicFramePr>
            <a:graphicFrameLocks noGrp="1"/>
          </p:cNvGraphicFramePr>
          <p:nvPr>
            <p:extLst>
              <p:ext uri="{D42A27DB-BD31-4B8C-83A1-F6EECF244321}">
                <p14:modId xmlns:p14="http://schemas.microsoft.com/office/powerpoint/2010/main" val="3255988030"/>
              </p:ext>
            </p:extLst>
          </p:nvPr>
        </p:nvGraphicFramePr>
        <p:xfrm>
          <a:off x="347932" y="1186382"/>
          <a:ext cx="9238890" cy="48768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The following paragraph describes embedded systems.</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Complete the paragraph by selecting terms from the list and writing them in the correct places. Not all terms are used.</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actuator	applications	change	functions	laptop	larger</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lights	microprocessor	processor	range	smaller	washing machine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Embedded systems have limited ........................................................ They are often</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built into a ........................................................ machine. Two examples of embedded</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systems are a ........................................................ and automated</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 in a car. </a:t>
                      </a:r>
                      <a:r>
                        <a:rPr lang="en-GB" sz="1100" b="1" dirty="0">
                          <a:solidFill>
                            <a:schemeClr val="tx1"/>
                          </a:solidFill>
                          <a:ea typeface="Calibri" panose="020F0502020204030204" pitchFamily="34" charset="0"/>
                          <a:cs typeface="Times New Roman" panose="02020603050405020304" pitchFamily="18" charset="0"/>
                        </a:rPr>
                        <a:t>[4]</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1 mark for each completed term</a:t>
                      </a:r>
                    </a:p>
                    <a:p>
                      <a:endParaRPr lang="en-US" sz="1100" dirty="0"/>
                    </a:p>
                    <a:p>
                      <a:r>
                        <a:rPr lang="en-US" sz="1100" dirty="0"/>
                        <a:t>Embedded systems have limited functions. They are</a:t>
                      </a:r>
                    </a:p>
                    <a:p>
                      <a:endParaRPr lang="en-US" sz="1100" dirty="0"/>
                    </a:p>
                    <a:p>
                      <a:r>
                        <a:rPr lang="en-US" sz="1100" dirty="0"/>
                        <a:t>often built into a larger machine. Two examples of</a:t>
                      </a:r>
                    </a:p>
                    <a:p>
                      <a:endParaRPr lang="en-US" sz="1100" dirty="0"/>
                    </a:p>
                    <a:p>
                      <a:r>
                        <a:rPr lang="en-US" sz="1100" dirty="0"/>
                        <a:t>embedded systems are a washing machine and</a:t>
                      </a:r>
                    </a:p>
                    <a:p>
                      <a:endParaRPr lang="en-US" sz="1100" dirty="0"/>
                    </a:p>
                    <a:p>
                      <a:r>
                        <a:rPr lang="en-US" sz="1100" dirty="0"/>
                        <a:t>automated lights in a car.</a:t>
                      </a:r>
                    </a:p>
                    <a:p>
                      <a:endParaRPr lang="en-US" sz="1100" dirty="0"/>
                    </a:p>
                    <a:p>
                      <a:r>
                        <a:rPr lang="en-US" sz="1100" dirty="0"/>
                        <a:t>Marks: 4</a:t>
                      </a:r>
                    </a:p>
                    <a:p>
                      <a:endParaRPr lang="en-US" sz="1100" dirty="0"/>
                    </a:p>
                    <a:p>
                      <a:r>
                        <a:rPr lang="en-US" sz="1100" dirty="0"/>
                        <a:t>Guidance:</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221789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1879157019"/>
              </p:ext>
            </p:extLst>
          </p:nvPr>
        </p:nvGraphicFramePr>
        <p:xfrm>
          <a:off x="347932" y="1186382"/>
          <a:ext cx="9238890" cy="25298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A computer has 1024 megabytes of RAM.</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11. State two items that will be stored in the RAM. </a:t>
                      </a:r>
                      <a:r>
                        <a:rPr lang="en-GB" sz="1100" b="1" dirty="0">
                          <a:solidFill>
                            <a:schemeClr val="tx1"/>
                          </a:solidFill>
                          <a:ea typeface="Calibri" panose="020F0502020204030204" pitchFamily="34" charset="0"/>
                          <a:cs typeface="Times New Roman" panose="02020603050405020304" pitchFamily="18" charset="0"/>
                        </a:rPr>
                        <a:t>[2]</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a:t>
                      </a:r>
                    </a:p>
                    <a:p>
                      <a:r>
                        <a:rPr lang="en-US" sz="1100" dirty="0"/>
                        <a:t>Operating system</a:t>
                      </a:r>
                    </a:p>
                    <a:p>
                      <a:r>
                        <a:rPr lang="en-US" sz="1100" dirty="0"/>
                        <a:t>Other programs that are running / in current use</a:t>
                      </a:r>
                    </a:p>
                    <a:p>
                      <a:r>
                        <a:rPr lang="en-US" sz="1100" dirty="0"/>
                        <a:t>Data in current use</a:t>
                      </a:r>
                    </a:p>
                    <a:p>
                      <a:endParaRPr lang="en-US" sz="1100" dirty="0"/>
                    </a:p>
                    <a:p>
                      <a:endParaRPr lang="en-US" sz="1100" dirty="0"/>
                    </a:p>
                    <a:p>
                      <a:r>
                        <a:rPr lang="en-US" sz="1100" dirty="0"/>
                        <a:t>Marks: 2</a:t>
                      </a:r>
                    </a:p>
                    <a:p>
                      <a:endParaRPr lang="en-US" sz="1100" dirty="0"/>
                    </a:p>
                    <a:p>
                      <a:r>
                        <a:rPr lang="en-US" sz="1100" dirty="0"/>
                        <a:t>Guidance: Accept examples for the second and third bullet points as long as it is clear that the programs / data are currently in use</a:t>
                      </a:r>
                    </a:p>
                    <a:p>
                      <a:endParaRPr lang="en-US" sz="1100" dirty="0"/>
                    </a:p>
                    <a:p>
                      <a:r>
                        <a:rPr lang="en-US" sz="1100" dirty="0"/>
                        <a:t>Accept instructions for programs</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3115596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2376108629"/>
              </p:ext>
            </p:extLst>
          </p:nvPr>
        </p:nvGraphicFramePr>
        <p:xfrm>
          <a:off x="347932" y="1186382"/>
          <a:ext cx="9238890" cy="48768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Alicia has designed a computer using Von Neumann architecture.</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 computer only has 2GB of RAM. Alicia says that virtual memory can be used instead of adding more RAM. etc.</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12. Explain how virtual memory can compensate for the lack of RAM in Alicia’s computer. </a:t>
                      </a:r>
                      <a:r>
                        <a:rPr lang="en-GB" sz="1100" b="0" dirty="0">
                          <a:solidFill>
                            <a:schemeClr val="tx1"/>
                          </a:solidFill>
                          <a:ea typeface="Calibri" panose="020F0502020204030204" pitchFamily="34" charset="0"/>
                          <a:cs typeface="Times New Roman" panose="02020603050405020304" pitchFamily="18" charset="0"/>
                        </a:rPr>
                        <a:t>[3]</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Explain why it would be beneficial for Alicia to get more RAM instead of relying on virtual memory.</a:t>
                      </a:r>
                      <a:r>
                        <a:rPr lang="en-GB" sz="1100" b="0" dirty="0">
                          <a:solidFill>
                            <a:schemeClr val="tx1"/>
                          </a:solidFill>
                          <a:ea typeface="Calibri" panose="020F0502020204030204" pitchFamily="34" charset="0"/>
                          <a:cs typeface="Times New Roman" panose="02020603050405020304" pitchFamily="18" charset="0"/>
                        </a:rPr>
                        <a:t> [3]</a:t>
                      </a:r>
                      <a:endParaRPr lang="en-US" sz="1100" b="0"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a:t>
                      </a:r>
                      <a:r>
                        <a:rPr lang="en-US" sz="1100" dirty="0" err="1"/>
                        <a:t>i</a:t>
                      </a:r>
                      <a:r>
                        <a:rPr lang="en-US" sz="1100" dirty="0"/>
                        <a:t>)1 mark per bullet to max 3</a:t>
                      </a:r>
                    </a:p>
                    <a:p>
                      <a:r>
                        <a:rPr lang="en-US" sz="1100" dirty="0"/>
                        <a:t>VM is used when RAM is full</a:t>
                      </a:r>
                    </a:p>
                    <a:p>
                      <a:r>
                        <a:rPr lang="en-US" sz="1100" dirty="0"/>
                        <a:t>…part of the secondary storage used as (temporary) RAM/VM</a:t>
                      </a:r>
                    </a:p>
                    <a:p>
                      <a:r>
                        <a:rPr lang="en-US" sz="1100" dirty="0"/>
                        <a:t>Data from RAM is moved to the secondary storage/VM (to make space in RAM)</a:t>
                      </a:r>
                    </a:p>
                    <a:p>
                      <a:r>
                        <a:rPr lang="en-US" sz="1100" dirty="0"/>
                        <a:t>RAM can then be filled with new data</a:t>
                      </a:r>
                    </a:p>
                    <a:p>
                      <a:r>
                        <a:rPr lang="en-US" sz="1100" dirty="0"/>
                        <a:t>When data in VM is needed it is moved back to RAM</a:t>
                      </a:r>
                    </a:p>
                    <a:p>
                      <a:endParaRPr lang="en-US" sz="1100" dirty="0"/>
                    </a:p>
                    <a:p>
                      <a:r>
                        <a:rPr lang="en-US" sz="1100" dirty="0"/>
                        <a:t>ii)1 mark per bullet to max 2</a:t>
                      </a:r>
                    </a:p>
                    <a:p>
                      <a:r>
                        <a:rPr lang="en-US" sz="1100" dirty="0"/>
                        <a:t>More RAM will improve the performance of the computer // More RAM will speed up the access to data</a:t>
                      </a:r>
                    </a:p>
                    <a:p>
                      <a:r>
                        <a:rPr lang="en-US" sz="1100" dirty="0"/>
                        <a:t>Excessive use can cause disk thrashing …</a:t>
                      </a:r>
                    </a:p>
                    <a:p>
                      <a:r>
                        <a:rPr lang="en-US" sz="1100" dirty="0"/>
                        <a:t>…which decreases performance</a:t>
                      </a:r>
                    </a:p>
                    <a:p>
                      <a:r>
                        <a:rPr lang="en-US" sz="1100" dirty="0"/>
                        <a:t>VM is slower to access than RAM direct (because it has to go back to RAM first)</a:t>
                      </a:r>
                    </a:p>
                    <a:p>
                      <a:r>
                        <a:rPr lang="en-US" sz="1100" dirty="0"/>
                        <a:t>Moving data between RAM and VM takes processor time</a:t>
                      </a:r>
                    </a:p>
                    <a:p>
                      <a:endParaRPr lang="en-US" sz="1100" dirty="0"/>
                    </a:p>
                    <a:p>
                      <a:endParaRPr lang="en-US" sz="1100" dirty="0"/>
                    </a:p>
                    <a:p>
                      <a:r>
                        <a:rPr lang="en-US" sz="1100" dirty="0"/>
                        <a:t>Marks: </a:t>
                      </a:r>
                      <a:r>
                        <a:rPr lang="en-US" sz="1100" dirty="0" err="1"/>
                        <a:t>i</a:t>
                      </a:r>
                      <a:r>
                        <a:rPr lang="en-US" sz="1100" dirty="0"/>
                        <a:t>) 3</a:t>
                      </a:r>
                    </a:p>
                    <a:p>
                      <a:r>
                        <a:rPr lang="en-US" sz="1100" dirty="0"/>
                        <a:t>AO2 1a (1)</a:t>
                      </a:r>
                    </a:p>
                    <a:p>
                      <a:r>
                        <a:rPr lang="en-US" sz="1100" dirty="0"/>
                        <a:t>AO2 1b (2)</a:t>
                      </a:r>
                    </a:p>
                    <a:p>
                      <a:r>
                        <a:rPr lang="en-US" sz="1100" dirty="0"/>
                        <a:t>ii) 2</a:t>
                      </a:r>
                    </a:p>
                    <a:p>
                      <a:r>
                        <a:rPr lang="en-US" sz="1100" dirty="0"/>
                        <a:t>AO2 1b (2)</a:t>
                      </a:r>
                    </a:p>
                    <a:p>
                      <a:endParaRPr lang="en-US" sz="1100" dirty="0"/>
                    </a:p>
                    <a:p>
                      <a:r>
                        <a:rPr lang="en-US" sz="1100" dirty="0"/>
                        <a:t>Guidance: </a:t>
                      </a:r>
                      <a:r>
                        <a:rPr lang="en-US" sz="1100" dirty="0" err="1"/>
                        <a:t>i</a:t>
                      </a:r>
                      <a:r>
                        <a:rPr lang="en-US" sz="1100" dirty="0"/>
                        <a:t>)Many candidates are giving disadvantages of VM, or that the computer can now run more programs, which are NAQ</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2485892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150F6AF4-2C0F-4DC3-A351-90BE09911660}"/>
              </a:ext>
            </a:extLst>
          </p:cNvPr>
          <p:cNvGraphicFramePr>
            <a:graphicFrameLocks noGrp="1"/>
          </p:cNvGraphicFramePr>
          <p:nvPr>
            <p:extLst>
              <p:ext uri="{D42A27DB-BD31-4B8C-83A1-F6EECF244321}">
                <p14:modId xmlns:p14="http://schemas.microsoft.com/office/powerpoint/2010/main" val="2649137909"/>
              </p:ext>
            </p:extLst>
          </p:nvPr>
        </p:nvGraphicFramePr>
        <p:xfrm>
          <a:off x="347932" y="1186382"/>
          <a:ext cx="9238890" cy="32004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Ali’s tablet computer has an operating system.</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Ali’s tablet computer also has ROM (read only memory).</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b="0" dirty="0">
                          <a:solidFill>
                            <a:schemeClr val="tx1"/>
                          </a:solidFill>
                          <a:ea typeface="Calibri" panose="020F0502020204030204" pitchFamily="34" charset="0"/>
                          <a:cs typeface="Times New Roman" panose="02020603050405020304" pitchFamily="18" charset="0"/>
                        </a:rPr>
                        <a:t>13. Describe the purpose of ROM in Ali’s tablet computer. </a:t>
                      </a:r>
                      <a:r>
                        <a:rPr lang="en-GB" sz="1100" b="1" dirty="0">
                          <a:solidFill>
                            <a:schemeClr val="tx1"/>
                          </a:solidFill>
                          <a:ea typeface="Calibri" panose="020F0502020204030204" pitchFamily="34" charset="0"/>
                          <a:cs typeface="Times New Roman" panose="02020603050405020304" pitchFamily="18" charset="0"/>
                        </a:rPr>
                        <a:t>[3]</a:t>
                      </a: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1 mark per bullet to max 2</a:t>
                      </a:r>
                    </a:p>
                    <a:p>
                      <a:r>
                        <a:rPr lang="en-US" sz="1100" dirty="0"/>
                        <a:t>e.g.</a:t>
                      </a:r>
                    </a:p>
                    <a:p>
                      <a:r>
                        <a:rPr lang="en-US" sz="1100" dirty="0"/>
                        <a:t>Store BIOS</a:t>
                      </a:r>
                    </a:p>
                    <a:p>
                      <a:r>
                        <a:rPr lang="en-US" sz="1100" dirty="0"/>
                        <a:t>… the boot-up instructions</a:t>
                      </a:r>
                    </a:p>
                    <a:p>
                      <a:r>
                        <a:rPr lang="en-US" sz="1100" dirty="0"/>
                        <a:t>Stores data that should not be changed</a:t>
                      </a:r>
                    </a:p>
                    <a:p>
                      <a:r>
                        <a:rPr lang="en-US" sz="1100" dirty="0"/>
                        <a:t>Stores data that must be retained when the computer turns off</a:t>
                      </a:r>
                    </a:p>
                    <a:p>
                      <a:r>
                        <a:rPr lang="en-US" sz="1100" dirty="0"/>
                        <a:t>Store firmware/OS fundamentals</a:t>
                      </a:r>
                    </a:p>
                    <a:p>
                      <a:endParaRPr lang="en-US" sz="1100" dirty="0"/>
                    </a:p>
                    <a:p>
                      <a:endParaRPr lang="en-US" sz="1100" dirty="0"/>
                    </a:p>
                    <a:p>
                      <a:r>
                        <a:rPr lang="en-US" sz="1100" dirty="0"/>
                        <a:t>Marks: 2</a:t>
                      </a:r>
                    </a:p>
                    <a:p>
                      <a:endParaRPr lang="en-US" sz="1100" dirty="0"/>
                    </a:p>
                    <a:p>
                      <a:r>
                        <a:rPr lang="en-US" sz="1100" dirty="0"/>
                        <a:t>Guidance: BOD non-volatile</a:t>
                      </a:r>
                    </a:p>
                    <a:p>
                      <a:r>
                        <a:rPr lang="en-US" sz="1100" dirty="0"/>
                        <a:t>BOD cannot be changed</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221952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3399525156"/>
              </p:ext>
            </p:extLst>
          </p:nvPr>
        </p:nvGraphicFramePr>
        <p:xfrm>
          <a:off x="347932" y="1186382"/>
          <a:ext cx="9238890" cy="219456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Vicky has been on holiday and has taken lots of photos. The memory in her camera is now full and she needs to transfer her photos to an external secondary storage device.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14. Define what is meant by ‘secondary storage’. </a:t>
                      </a:r>
                      <a:r>
                        <a:rPr lang="en-US" sz="1100" b="1" dirty="0">
                          <a:solidFill>
                            <a:schemeClr val="tx1"/>
                          </a:solidFill>
                          <a:ea typeface="Calibri" panose="020F0502020204030204" pitchFamily="34" charset="0"/>
                          <a:cs typeface="Times New Roman" panose="02020603050405020304" pitchFamily="18" charset="0"/>
                        </a:rPr>
                        <a:t>[1]</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a:t>
                      </a:r>
                    </a:p>
                    <a:p>
                      <a:r>
                        <a:rPr lang="en-US" sz="1100" dirty="0"/>
                        <a:t>Long term/non-volatile storage of data/files</a:t>
                      </a:r>
                    </a:p>
                    <a:p>
                      <a:r>
                        <a:rPr lang="en-US" sz="1100" dirty="0"/>
                        <a:t>External/auxiliary storage of data</a:t>
                      </a:r>
                    </a:p>
                    <a:p>
                      <a:endParaRPr lang="en-US" sz="1100" dirty="0"/>
                    </a:p>
                    <a:p>
                      <a:endParaRPr lang="en-US" sz="1100" dirty="0"/>
                    </a:p>
                    <a:p>
                      <a:r>
                        <a:rPr lang="en-US" sz="1100" dirty="0"/>
                        <a:t>Marks: 1</a:t>
                      </a:r>
                    </a:p>
                    <a:p>
                      <a:endParaRPr lang="en-US" sz="1100" dirty="0"/>
                    </a:p>
                    <a:p>
                      <a:r>
                        <a:rPr lang="en-US" sz="1100" dirty="0"/>
                        <a:t>Guidance: 1 mark only to be awarded for a correct definition.</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992525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1682372767"/>
              </p:ext>
            </p:extLst>
          </p:nvPr>
        </p:nvGraphicFramePr>
        <p:xfrm>
          <a:off x="347932" y="1186382"/>
          <a:ext cx="9238890" cy="23622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Vicky has been on holiday and has taken lots of photos. The memory in her camera is now full and she needs to transfer her photos to an external secondary storage device.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15. Identify the three common storage technologies Vicky can choose from. </a:t>
                      </a:r>
                      <a:r>
                        <a:rPr lang="en-US" sz="1100" b="1" dirty="0">
                          <a:solidFill>
                            <a:schemeClr val="tx1"/>
                          </a:solidFill>
                          <a:ea typeface="Calibri" panose="020F0502020204030204" pitchFamily="34" charset="0"/>
                          <a:cs typeface="Times New Roman" panose="02020603050405020304" pitchFamily="18" charset="0"/>
                        </a:rPr>
                        <a:t>[3]</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a:t>
                      </a:r>
                    </a:p>
                    <a:p>
                      <a:r>
                        <a:rPr lang="en-US" sz="1100" dirty="0"/>
                        <a:t>Optical</a:t>
                      </a:r>
                    </a:p>
                    <a:p>
                      <a:r>
                        <a:rPr lang="en-US" sz="1100" dirty="0"/>
                        <a:t>Magnetic</a:t>
                      </a:r>
                    </a:p>
                    <a:p>
                      <a:r>
                        <a:rPr lang="en-US" sz="1100" dirty="0"/>
                        <a:t>Solid state</a:t>
                      </a:r>
                    </a:p>
                    <a:p>
                      <a:endParaRPr lang="en-US" sz="1100" dirty="0"/>
                    </a:p>
                    <a:p>
                      <a:endParaRPr lang="en-US" sz="1100" dirty="0"/>
                    </a:p>
                    <a:p>
                      <a:r>
                        <a:rPr lang="en-US" sz="1100" dirty="0"/>
                        <a:t>Marks: 3</a:t>
                      </a:r>
                    </a:p>
                    <a:p>
                      <a:endParaRPr lang="en-US" sz="1100" dirty="0"/>
                    </a:p>
                    <a:p>
                      <a:r>
                        <a:rPr lang="en-US" sz="1100" dirty="0"/>
                        <a:t>Guidance: 1 mark only to be awarded for each correct definition.</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84032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8385365-FDDC-4955-8BB2-EB6319158BFC}"/>
              </a:ext>
            </a:extLst>
          </p:cNvPr>
          <p:cNvGraphicFramePr>
            <a:graphicFrameLocks noGrp="1"/>
          </p:cNvGraphicFramePr>
          <p:nvPr>
            <p:extLst>
              <p:ext uri="{D42A27DB-BD31-4B8C-83A1-F6EECF244321}">
                <p14:modId xmlns:p14="http://schemas.microsoft.com/office/powerpoint/2010/main" val="509910968"/>
              </p:ext>
            </p:extLst>
          </p:nvPr>
        </p:nvGraphicFramePr>
        <p:xfrm>
          <a:off x="347932" y="1186382"/>
          <a:ext cx="9238890" cy="504444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2355725841"/>
                    </a:ext>
                  </a:extLst>
                </a:gridCol>
              </a:tblGrid>
              <a:tr h="338998">
                <a:tc gridSpan="2">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A law firm currently use a Local Area Network (LAN) linked to a Wide Area Network (WAN). They want to upgrade their system to </a:t>
                      </a:r>
                      <a:r>
                        <a:rPr lang="en-US" sz="1100" dirty="0" err="1">
                          <a:solidFill>
                            <a:schemeClr val="tx1"/>
                          </a:solidFill>
                          <a:ea typeface="Calibri" panose="020F0502020204030204" pitchFamily="34" charset="0"/>
                          <a:cs typeface="Times New Roman" panose="02020603050405020304" pitchFamily="18" charset="0"/>
                        </a:rPr>
                        <a:t>utilise</a:t>
                      </a:r>
                      <a:r>
                        <a:rPr lang="en-US" sz="1100" dirty="0">
                          <a:solidFill>
                            <a:schemeClr val="tx1"/>
                          </a:solidFill>
                          <a:ea typeface="Calibri" panose="020F0502020204030204" pitchFamily="34" charset="0"/>
                          <a:cs typeface="Times New Roman" panose="02020603050405020304" pitchFamily="18" charset="0"/>
                        </a:rPr>
                        <a:t> cloud storage.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16. Explain two advantages to the law firm of storing their data in the cloud. </a:t>
                      </a:r>
                      <a:r>
                        <a:rPr lang="en-US" sz="1100" b="1" dirty="0">
                          <a:solidFill>
                            <a:schemeClr val="tx1"/>
                          </a:solidFill>
                          <a:ea typeface="Calibri" panose="020F0502020204030204" pitchFamily="34" charset="0"/>
                          <a:cs typeface="Times New Roman" panose="02020603050405020304" pitchFamily="18" charset="0"/>
                        </a:rPr>
                        <a:t>[3]</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Explain two dis-advantages to the law firm of storing their data in the cloud. </a:t>
                      </a:r>
                      <a:r>
                        <a:rPr lang="en-US" sz="1100" b="1" dirty="0">
                          <a:solidFill>
                            <a:schemeClr val="tx1"/>
                          </a:solidFill>
                          <a:ea typeface="Calibri" panose="020F0502020204030204" pitchFamily="34" charset="0"/>
                          <a:cs typeface="Times New Roman" panose="02020603050405020304" pitchFamily="18" charset="0"/>
                        </a:rPr>
                        <a:t>[3]</a:t>
                      </a: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 Two advantages from:</a:t>
                      </a:r>
                    </a:p>
                    <a:p>
                      <a:endParaRPr lang="en-US" sz="1100" dirty="0"/>
                    </a:p>
                    <a:p>
                      <a:r>
                        <a:rPr lang="en-US" sz="1100" dirty="0"/>
                        <a:t>It would offer additional storage (1) so the firm can take on more cases (1)</a:t>
                      </a:r>
                    </a:p>
                    <a:p>
                      <a:r>
                        <a:rPr lang="en-US" sz="1100" dirty="0"/>
                        <a:t>It is a very efficient method of backing up data (1) and so saves the firm time and money (1)</a:t>
                      </a:r>
                    </a:p>
                    <a:p>
                      <a:r>
                        <a:rPr lang="en-US" sz="1100" dirty="0"/>
                        <a:t>It would allow their employees to work from anywhere (1) so they can take cases from other countries (1)</a:t>
                      </a:r>
                    </a:p>
                    <a:p>
                      <a:r>
                        <a:rPr lang="en-US" sz="1100" dirty="0"/>
                        <a:t>It is environmentally friendly (1)</a:t>
                      </a:r>
                    </a:p>
                    <a:p>
                      <a:r>
                        <a:rPr lang="en-US" sz="1100" dirty="0"/>
                        <a:t>Easy to increase availability of storage (1)</a:t>
                      </a:r>
                    </a:p>
                    <a:p>
                      <a:r>
                        <a:rPr lang="en-US" sz="1100" dirty="0"/>
                        <a:t>You don't need specialist network skills (1) so the firm don't need to employ more staff (1)</a:t>
                      </a:r>
                    </a:p>
                    <a:p>
                      <a:r>
                        <a:rPr lang="en-US" sz="1100" dirty="0"/>
                        <a:t>The third party provides security (1) so the firm saves money on staff and software/hardware (1)</a:t>
                      </a:r>
                    </a:p>
                    <a:p>
                      <a:r>
                        <a:rPr lang="en-US" sz="1100" dirty="0"/>
                        <a:t>The third party provides backup (1) so the firm saves money on staff and software/hardware (1)</a:t>
                      </a:r>
                    </a:p>
                    <a:p>
                      <a:r>
                        <a:rPr lang="en-US" sz="1100" dirty="0"/>
                        <a:t>Cheaper as don't need own infrastructure (1)</a:t>
                      </a:r>
                    </a:p>
                    <a:p>
                      <a:endParaRPr lang="en-US" sz="1100" dirty="0"/>
                    </a:p>
                    <a:p>
                      <a:endParaRPr lang="en-US" sz="1100" dirty="0"/>
                    </a:p>
                    <a:p>
                      <a:r>
                        <a:rPr lang="en-US" sz="1100" dirty="0"/>
                        <a:t>Each advantage needs to be </a:t>
                      </a:r>
                      <a:r>
                        <a:rPr lang="en-US" sz="1100" dirty="0" err="1"/>
                        <a:t>contextualised</a:t>
                      </a:r>
                      <a:r>
                        <a:rPr lang="en-US" sz="1100" dirty="0"/>
                        <a:t> to gain 2 marks.</a:t>
                      </a:r>
                      <a:endParaRPr lang="en-GB" sz="1100" dirty="0"/>
                    </a:p>
                  </a:txBody>
                  <a:tcPr>
                    <a:solidFill>
                      <a:schemeClr val="bg2"/>
                    </a:solidFill>
                  </a:tcPr>
                </a:tc>
                <a:tc>
                  <a:txBody>
                    <a:bodyPr/>
                    <a:lstStyle/>
                    <a:p>
                      <a:r>
                        <a:rPr lang="en-US" sz="1100" dirty="0"/>
                        <a:t>Answer: Two disadvantages from:</a:t>
                      </a:r>
                    </a:p>
                    <a:p>
                      <a:r>
                        <a:rPr lang="en-US" sz="1100" dirty="0"/>
                        <a:t>You need a constant internet connection (1) which lawyers who travel a lot may not always have (1)</a:t>
                      </a:r>
                    </a:p>
                    <a:p>
                      <a:r>
                        <a:rPr lang="en-US" sz="1100" dirty="0"/>
                        <a:t>Reliant on third party to carry out security procedures (1) but the firm are still legally responsible if things go wrong (1)</a:t>
                      </a:r>
                    </a:p>
                    <a:p>
                      <a:r>
                        <a:rPr lang="en-US" sz="1100" dirty="0"/>
                        <a:t>Reliant on third party for back up connection (1)</a:t>
                      </a:r>
                    </a:p>
                    <a:p>
                      <a:r>
                        <a:rPr lang="en-US" sz="1100" dirty="0"/>
                        <a:t>Data stored in the cloud will be vulnerable to hacking and other threats (1) which the firm have no control over (1)</a:t>
                      </a:r>
                    </a:p>
                    <a:p>
                      <a:r>
                        <a:rPr lang="en-US" sz="1100" dirty="0"/>
                        <a:t>Issues regarding data ownership (1)</a:t>
                      </a:r>
                    </a:p>
                    <a:p>
                      <a:r>
                        <a:rPr lang="en-US" sz="1100" dirty="0"/>
                        <a:t>Implications of Data Protection Act (1)</a:t>
                      </a:r>
                    </a:p>
                    <a:p>
                      <a:endParaRPr lang="en-US" sz="1100" dirty="0"/>
                    </a:p>
                    <a:p>
                      <a:endParaRPr lang="en-US" sz="1100" dirty="0"/>
                    </a:p>
                    <a:p>
                      <a:r>
                        <a:rPr lang="en-US" sz="1100" dirty="0"/>
                        <a:t>Each disadvantage need to be </a:t>
                      </a:r>
                      <a:r>
                        <a:rPr lang="en-US" sz="1100" dirty="0" err="1"/>
                        <a:t>contextualised</a:t>
                      </a:r>
                      <a:r>
                        <a:rPr lang="en-US" sz="1100" dirty="0"/>
                        <a:t> to gain 2 marks</a:t>
                      </a:r>
                    </a:p>
                    <a:p>
                      <a:endParaRPr lang="en-US" sz="1100" dirty="0"/>
                    </a:p>
                    <a:p>
                      <a:r>
                        <a:rPr lang="en-US" sz="1100" dirty="0"/>
                        <a:t>Marks: 4</a:t>
                      </a:r>
                    </a:p>
                    <a:p>
                      <a:endParaRPr lang="en-US" sz="1100" dirty="0"/>
                    </a:p>
                    <a:p>
                      <a:r>
                        <a:rPr lang="en-US" sz="1100" dirty="0"/>
                        <a:t>Guidance: 1 mark is to be awarded for each correct disadvantage with a mark for a discussion of the disadvantage related to the law firm. To a maximum of 2 disadvantages.</a:t>
                      </a:r>
                    </a:p>
                    <a:p>
                      <a:endParaRPr lang="en-US" sz="1100" dirty="0"/>
                    </a:p>
                    <a:p>
                      <a:r>
                        <a:rPr lang="en-US" sz="1100" dirty="0"/>
                        <a:t>The total number of marks to be awarded for this task is 4 marks.</a:t>
                      </a:r>
                    </a:p>
                    <a:p>
                      <a:endParaRPr lang="en-US" sz="1100" dirty="0"/>
                    </a:p>
                    <a:p>
                      <a:r>
                        <a:rPr lang="en-US" sz="1100" dirty="0"/>
                        <a:t>Responses which are not </a:t>
                      </a:r>
                      <a:r>
                        <a:rPr lang="en-US" sz="1100" dirty="0" err="1"/>
                        <a:t>contextualised</a:t>
                      </a:r>
                      <a:r>
                        <a:rPr lang="en-US" sz="1100" dirty="0"/>
                        <a:t> will gain a maximum of 1 mark per disadvantage (to a maximum of 2 disadvantages)</a:t>
                      </a:r>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3277608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3243962208"/>
              </p:ext>
            </p:extLst>
          </p:nvPr>
        </p:nvGraphicFramePr>
        <p:xfrm>
          <a:off x="347932" y="1270000"/>
          <a:ext cx="9238890" cy="16916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17. Order the following units from smallest to largest:</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 	GB	bit	PB	byte	nibble	MB </a:t>
                      </a:r>
                      <a:r>
                        <a:rPr lang="en-GB" sz="1100" b="1" dirty="0">
                          <a:ea typeface="Calibri" panose="020F0502020204030204" pitchFamily="34" charset="0"/>
                          <a:cs typeface="Times New Roman" panose="02020603050405020304" pitchFamily="18" charset="0"/>
                        </a:rPr>
                        <a:t>[1]</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bit, nibble, byte, MB, GB, PB 1</a:t>
                      </a:r>
                    </a:p>
                    <a:p>
                      <a:endParaRPr lang="en-US" sz="1100" dirty="0"/>
                    </a:p>
                    <a:p>
                      <a:r>
                        <a:rPr lang="en-US" sz="1100" dirty="0"/>
                        <a:t>Marks: 1</a:t>
                      </a:r>
                    </a:p>
                    <a:p>
                      <a:endParaRPr lang="en-US" sz="1100" dirty="0"/>
                    </a:p>
                    <a:p>
                      <a:r>
                        <a:rPr lang="en-US" sz="1100" dirty="0"/>
                        <a:t>Guidance: Correct Answer Only</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4156826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4095982625"/>
              </p:ext>
            </p:extLst>
          </p:nvPr>
        </p:nvGraphicFramePr>
        <p:xfrm>
          <a:off x="347932" y="1270000"/>
          <a:ext cx="9238890" cy="2440464"/>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18. Explain why data is stored in computers in a binary format. </a:t>
                      </a:r>
                      <a:r>
                        <a:rPr lang="en-GB" sz="1100" b="1" dirty="0">
                          <a:ea typeface="Calibri" panose="020F0502020204030204" pitchFamily="34" charset="0"/>
                          <a:cs typeface="Times New Roman" panose="02020603050405020304" pitchFamily="18" charset="0"/>
                        </a:rPr>
                        <a:t>[1]</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e.g.</a:t>
                      </a:r>
                    </a:p>
                    <a:p>
                      <a:r>
                        <a:rPr lang="en-US" sz="1100" dirty="0"/>
                        <a:t>Circuit only needs to check for two states / uses switches…</a:t>
                      </a:r>
                    </a:p>
                    <a:p>
                      <a:r>
                        <a:rPr lang="en-US" sz="1100" dirty="0"/>
                        <a:t>…electricity flowing or not flowing / on or off / 1 and 0</a:t>
                      </a:r>
                    </a:p>
                    <a:p>
                      <a:r>
                        <a:rPr lang="en-US" sz="1100" dirty="0"/>
                        <a:t>…resulting in more reliable circuits.</a:t>
                      </a:r>
                    </a:p>
                    <a:p>
                      <a:endParaRPr lang="en-US" sz="1100" dirty="0"/>
                    </a:p>
                    <a:p>
                      <a:endParaRPr lang="en-US" sz="1100" dirty="0"/>
                    </a:p>
                    <a:p>
                      <a:r>
                        <a:rPr lang="en-US" sz="1100" dirty="0"/>
                        <a:t>Marks: 2</a:t>
                      </a:r>
                    </a:p>
                    <a:p>
                      <a:endParaRPr lang="en-US" sz="1100" dirty="0"/>
                    </a:p>
                    <a:p>
                      <a:r>
                        <a:rPr lang="en-US" sz="1100" dirty="0"/>
                        <a:t>Guidance: Examiner's Comments</a:t>
                      </a:r>
                    </a:p>
                    <a:p>
                      <a:endParaRPr lang="en-US" sz="1100" dirty="0"/>
                    </a:p>
                    <a:p>
                      <a:r>
                        <a:rPr lang="en-US" sz="1100" dirty="0"/>
                        <a:t>A number of candidates were able to make the connection between the use of binary and the design of computer circuitry which is what was being addressed. Many other candidates made some relevant point which allowed them to gain one of the marks, but missed this crucial link.</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30620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60FCAA3E-793B-484C-AAE6-77A3D1F87510}"/>
              </a:ext>
            </a:extLst>
          </p:cNvPr>
          <p:cNvGraphicFramePr>
            <a:graphicFrameLocks noGrp="1"/>
          </p:cNvGraphicFramePr>
          <p:nvPr>
            <p:extLst>
              <p:ext uri="{D42A27DB-BD31-4B8C-83A1-F6EECF244321}">
                <p14:modId xmlns:p14="http://schemas.microsoft.com/office/powerpoint/2010/main" val="871222301"/>
              </p:ext>
            </p:extLst>
          </p:nvPr>
        </p:nvGraphicFramePr>
        <p:xfrm>
          <a:off x="347932" y="1270000"/>
          <a:ext cx="9238890" cy="269748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 computer has 1024 megabytes of RAM.</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19. How many gigabytes of RAM does the computer have? </a:t>
                      </a:r>
                      <a:r>
                        <a:rPr lang="en-GB" sz="1100" b="1" dirty="0">
                          <a:ea typeface="Calibri" panose="020F0502020204030204" pitchFamily="34" charset="0"/>
                          <a:cs typeface="Times New Roman" panose="02020603050405020304" pitchFamily="18" charset="0"/>
                        </a:rPr>
                        <a:t>[1]</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a:t>
                      </a:r>
                    </a:p>
                    <a:p>
                      <a:r>
                        <a:rPr lang="en-US" sz="1100" dirty="0"/>
                        <a:t>1GB</a:t>
                      </a:r>
                    </a:p>
                    <a:p>
                      <a:endParaRPr lang="en-US" sz="1100" dirty="0"/>
                    </a:p>
                    <a:p>
                      <a:endParaRPr lang="en-US" sz="1100" dirty="0"/>
                    </a:p>
                    <a:p>
                      <a:r>
                        <a:rPr lang="en-US" sz="1100" dirty="0"/>
                        <a:t>Marks: 1</a:t>
                      </a:r>
                    </a:p>
                    <a:p>
                      <a:endParaRPr lang="en-US" sz="1100" dirty="0"/>
                    </a:p>
                    <a:p>
                      <a:r>
                        <a:rPr lang="en-US" sz="1100" dirty="0"/>
                        <a:t>Guidance: Accept 1.024</a:t>
                      </a:r>
                    </a:p>
                    <a:p>
                      <a:r>
                        <a:rPr lang="en-US" sz="1100" dirty="0"/>
                        <a:t>The units are not necessary</a:t>
                      </a:r>
                    </a:p>
                    <a:p>
                      <a:endParaRPr lang="en-US" sz="1100" dirty="0"/>
                    </a:p>
                    <a:p>
                      <a:r>
                        <a:rPr lang="en-US" sz="1100" dirty="0"/>
                        <a:t>Examiner's Comments</a:t>
                      </a:r>
                    </a:p>
                    <a:p>
                      <a:endParaRPr lang="en-US" sz="1100" dirty="0"/>
                    </a:p>
                    <a:p>
                      <a:r>
                        <a:rPr lang="en-US" sz="1100" dirty="0"/>
                        <a:t>Was generally well answered.</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2684368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B3A61190-FF49-411B-BF47-DE34EE8A17B3}"/>
              </a:ext>
            </a:extLst>
          </p:cNvPr>
          <p:cNvGraphicFramePr>
            <a:graphicFrameLocks noGrp="1"/>
          </p:cNvGraphicFramePr>
          <p:nvPr>
            <p:extLst>
              <p:ext uri="{D42A27DB-BD31-4B8C-83A1-F6EECF244321}">
                <p14:modId xmlns:p14="http://schemas.microsoft.com/office/powerpoint/2010/main" val="1900357101"/>
              </p:ext>
            </p:extLst>
          </p:nvPr>
        </p:nvGraphicFramePr>
        <p:xfrm>
          <a:off x="347932" y="1270000"/>
          <a:ext cx="9238890" cy="437388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lvl="0" indent="0">
                        <a:buFont typeface="+mj-lt"/>
                        <a:buNone/>
                      </a:pPr>
                      <a:r>
                        <a:rPr lang="en-US" sz="1100" dirty="0">
                          <a:solidFill>
                            <a:schemeClr val="tx1"/>
                          </a:solidFill>
                        </a:rPr>
                        <a:t>Ali’s tablet computer has an operating system.</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Ali’s tablet computer has 100 GB of secondary storage. There is currently 80 GB available.</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Ali wants to transfer a series of video clips onto his tablet. Each video is, on average, 200 000 kilobytes.</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20. Calculate an estimate of the number of video clips Ali can fit onto his tablet. Show your working.</a:t>
                      </a:r>
                      <a:r>
                        <a:rPr lang="en-GB" sz="1100" b="1" dirty="0">
                          <a:solidFill>
                            <a:schemeClr val="tx1"/>
                          </a:solidFill>
                          <a:ea typeface="Calibri" panose="020F0502020204030204" pitchFamily="34" charset="0"/>
                          <a:cs typeface="Times New Roman" panose="02020603050405020304" pitchFamily="18" charset="0"/>
                        </a:rPr>
                        <a:t>[4]</a:t>
                      </a: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 1 mark per bullet</a:t>
                      </a:r>
                    </a:p>
                    <a:p>
                      <a:r>
                        <a:rPr lang="en-US" sz="1100" dirty="0"/>
                        <a:t>e.g.</a:t>
                      </a:r>
                    </a:p>
                    <a:p>
                      <a:r>
                        <a:rPr lang="en-US" sz="1100" dirty="0"/>
                        <a:t>200000 / 1000</a:t>
                      </a:r>
                    </a:p>
                    <a:p>
                      <a:r>
                        <a:rPr lang="en-US" sz="1100" dirty="0"/>
                        <a:t>200 / 1000</a:t>
                      </a:r>
                    </a:p>
                    <a:p>
                      <a:r>
                        <a:rPr lang="en-US" sz="1100" dirty="0"/>
                        <a:t>1Gb = 5 videos // 80 * 5 // 80 / 0.2</a:t>
                      </a:r>
                    </a:p>
                    <a:p>
                      <a:r>
                        <a:rPr lang="en-US" sz="1100" dirty="0"/>
                        <a:t>400 videos</a:t>
                      </a:r>
                    </a:p>
                    <a:p>
                      <a:r>
                        <a:rPr lang="en-US" sz="1100" dirty="0"/>
                        <a:t>or</a:t>
                      </a:r>
                    </a:p>
                    <a:p>
                      <a:r>
                        <a:rPr lang="en-US" sz="1100" dirty="0"/>
                        <a:t>80GB = 80000 MB</a:t>
                      </a:r>
                    </a:p>
                    <a:p>
                      <a:r>
                        <a:rPr lang="en-US" sz="1100" dirty="0"/>
                        <a:t>80000MB = 80000000KB</a:t>
                      </a:r>
                    </a:p>
                    <a:p>
                      <a:r>
                        <a:rPr lang="en-US" sz="1100" dirty="0"/>
                        <a:t>80000000 / 2000000</a:t>
                      </a:r>
                    </a:p>
                    <a:p>
                      <a:r>
                        <a:rPr lang="en-US" sz="1100" dirty="0"/>
                        <a:t>400 videos</a:t>
                      </a:r>
                    </a:p>
                    <a:p>
                      <a:endParaRPr lang="en-US" sz="1100" dirty="0"/>
                    </a:p>
                    <a:p>
                      <a:endParaRPr lang="en-US" sz="1100" dirty="0"/>
                    </a:p>
                    <a:p>
                      <a:r>
                        <a:rPr lang="en-US" sz="1100" dirty="0"/>
                        <a:t>Marks: 4</a:t>
                      </a:r>
                    </a:p>
                    <a:p>
                      <a:endParaRPr lang="en-US" sz="1100" dirty="0"/>
                    </a:p>
                    <a:p>
                      <a:r>
                        <a:rPr lang="en-US" sz="1100" dirty="0"/>
                        <a:t>Guidance: Accept bullets 1 and 2 as division by 1000000 or 1048576</a:t>
                      </a:r>
                    </a:p>
                    <a:p>
                      <a:endParaRPr lang="en-US" sz="1100" dirty="0"/>
                    </a:p>
                    <a:p>
                      <a:r>
                        <a:rPr lang="en-US" sz="1100" dirty="0"/>
                        <a:t>Bullets 1 and 2 may be combined</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262041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B3A61190-FF49-411B-BF47-DE34EE8A17B3}"/>
              </a:ext>
            </a:extLst>
          </p:cNvPr>
          <p:cNvGraphicFramePr>
            <a:graphicFrameLocks noGrp="1"/>
          </p:cNvGraphicFramePr>
          <p:nvPr>
            <p:extLst>
              <p:ext uri="{D42A27DB-BD31-4B8C-83A1-F6EECF244321}">
                <p14:modId xmlns:p14="http://schemas.microsoft.com/office/powerpoint/2010/main" val="1591115501"/>
              </p:ext>
            </p:extLst>
          </p:nvPr>
        </p:nvGraphicFramePr>
        <p:xfrm>
          <a:off x="347932" y="1270000"/>
          <a:ext cx="9238890" cy="3535680"/>
        </p:xfrm>
        <a:graphic>
          <a:graphicData uri="http://schemas.openxmlformats.org/drawingml/2006/table">
            <a:tbl>
              <a:tblPr bandRow="1">
                <a:tableStyleId>{F5AB1C69-6EDB-4FF4-983F-18BD219EF322}</a:tableStyleId>
              </a:tblPr>
              <a:tblGrid>
                <a:gridCol w="3079630">
                  <a:extLst>
                    <a:ext uri="{9D8B030D-6E8A-4147-A177-3AD203B41FA5}">
                      <a16:colId xmlns:a16="http://schemas.microsoft.com/office/drawing/2014/main" val="1883128953"/>
                    </a:ext>
                  </a:extLst>
                </a:gridCol>
                <a:gridCol w="3079630">
                  <a:extLst>
                    <a:ext uri="{9D8B030D-6E8A-4147-A177-3AD203B41FA5}">
                      <a16:colId xmlns:a16="http://schemas.microsoft.com/office/drawing/2014/main" val="2651850635"/>
                    </a:ext>
                  </a:extLst>
                </a:gridCol>
                <a:gridCol w="3079630">
                  <a:extLst>
                    <a:ext uri="{9D8B030D-6E8A-4147-A177-3AD203B41FA5}">
                      <a16:colId xmlns:a16="http://schemas.microsoft.com/office/drawing/2014/main" val="1183212531"/>
                    </a:ext>
                  </a:extLst>
                </a:gridCol>
              </a:tblGrid>
              <a:tr h="338998">
                <a:tc gridSpan="2">
                  <a:txBody>
                    <a:bodyPr/>
                    <a:lstStyle/>
                    <a:p>
                      <a:pPr marL="0" lvl="0" indent="0">
                        <a:buFont typeface="+mj-lt"/>
                        <a:buNone/>
                      </a:pPr>
                      <a:r>
                        <a:rPr lang="en-US" sz="1100" dirty="0">
                          <a:solidFill>
                            <a:schemeClr val="tx1"/>
                          </a:solidFill>
                        </a:rPr>
                        <a:t>21. Convert the decimal number 191 into an 8 bit binary number. </a:t>
                      </a:r>
                      <a:r>
                        <a:rPr lang="en-GB" sz="1100" b="1" dirty="0">
                          <a:solidFill>
                            <a:schemeClr val="tx1"/>
                          </a:solidFill>
                          <a:ea typeface="Calibri" panose="020F0502020204030204" pitchFamily="34" charset="0"/>
                          <a:cs typeface="Times New Roman" panose="02020603050405020304" pitchFamily="18" charset="0"/>
                        </a:rPr>
                        <a:t>[1]</a:t>
                      </a:r>
                    </a:p>
                    <a:p>
                      <a:pPr marL="0" lvl="0" indent="0">
                        <a:buFont typeface="+mj-lt"/>
                        <a:buNone/>
                      </a:pPr>
                      <a:endParaRPr lang="en-GB" sz="1100" b="1" dirty="0">
                        <a:solidFill>
                          <a:schemeClr val="tx1"/>
                        </a:solidFill>
                        <a:cs typeface="Times New Roman" panose="02020603050405020304" pitchFamily="18" charset="0"/>
                      </a:endParaRPr>
                    </a:p>
                    <a:p>
                      <a:pPr marL="0" lvl="0" indent="0">
                        <a:buFont typeface="+mj-lt"/>
                        <a:buNone/>
                      </a:pPr>
                      <a:r>
                        <a:rPr lang="en-US" sz="1100" dirty="0">
                          <a:solidFill>
                            <a:schemeClr val="tx1"/>
                          </a:solidFill>
                        </a:rPr>
                        <a:t>	</a:t>
                      </a:r>
                    </a:p>
                    <a:p>
                      <a:pPr marL="0" lvl="0" indent="0">
                        <a:buFont typeface="+mj-lt"/>
                        <a:buNone/>
                      </a:pPr>
                      <a:r>
                        <a:rPr lang="en-US" sz="1100" dirty="0">
                          <a:solidFill>
                            <a:schemeClr val="tx1"/>
                          </a:solidFill>
                        </a:rPr>
                        <a:t>Convert the hexadecimal number 3E into a decimal number. You must show your working. </a:t>
                      </a:r>
                      <a:r>
                        <a:rPr lang="en-US" sz="1100" b="1" dirty="0">
                          <a:solidFill>
                            <a:schemeClr val="tx1"/>
                          </a:solidFill>
                        </a:rPr>
                        <a:t>[2]</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Add together the following two 8 bit binary numbers. Express your response in an 8 bit binary form. </a:t>
                      </a:r>
                      <a:r>
                        <a:rPr lang="en-US" sz="1100" b="1" dirty="0">
                          <a:solidFill>
                            <a:schemeClr val="tx1"/>
                          </a:solidFill>
                        </a:rPr>
                        <a:t>[2]</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01101010</a:t>
                      </a:r>
                    </a:p>
                    <a:p>
                      <a:pPr marL="0" lvl="0" indent="0">
                        <a:buFont typeface="+mj-lt"/>
                        <a:buNone/>
                      </a:pPr>
                      <a:r>
                        <a:rPr lang="en-US" sz="1100" dirty="0">
                          <a:solidFill>
                            <a:schemeClr val="tx1"/>
                          </a:solidFill>
                        </a:rPr>
                        <a:t>10010110</a:t>
                      </a:r>
                    </a:p>
                    <a:p>
                      <a:pPr marL="0" lvl="0" indent="0">
                        <a:buFont typeface="+mj-lt"/>
                        <a:buNone/>
                      </a:pPr>
                      <a:endParaRPr lang="en-GB" sz="1100" dirty="0">
                        <a:solidFill>
                          <a:schemeClr val="tx1"/>
                        </a:solidFill>
                      </a:endParaRPr>
                    </a:p>
                  </a:txBody>
                  <a:tcPr anchor="ctr">
                    <a:solidFill>
                      <a:schemeClr val="bg1"/>
                    </a:solidFill>
                  </a:tcPr>
                </a:tc>
                <a:tc hMerge="1">
                  <a:txBody>
                    <a:bodyPr/>
                    <a:lstStyle/>
                    <a:p>
                      <a:pPr marL="0" lvl="0" indent="0">
                        <a:buFont typeface="+mj-lt"/>
                        <a:buNone/>
                      </a:pPr>
                      <a:endParaRPr lang="en-GB" sz="1100" dirty="0">
                        <a:solidFill>
                          <a:schemeClr val="tx1"/>
                        </a:solidFill>
                      </a:endParaRPr>
                    </a:p>
                  </a:txBody>
                  <a:tcPr anchor="ctr">
                    <a:solidFill>
                      <a:schemeClr val="bg1"/>
                    </a:solidFill>
                  </a:tcPr>
                </a:tc>
                <a:tc>
                  <a:txBody>
                    <a:bodyPr/>
                    <a:lstStyle/>
                    <a:p>
                      <a:pPr marL="0" lvl="0" indent="0">
                        <a:buFont typeface="+mj-lt"/>
                        <a:buNone/>
                      </a:pP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 10111111</a:t>
                      </a:r>
                    </a:p>
                    <a:p>
                      <a:endParaRPr lang="en-US" sz="1100" dirty="0"/>
                    </a:p>
                    <a:p>
                      <a:r>
                        <a:rPr lang="en-US" sz="1100" dirty="0"/>
                        <a:t>Marks: 1</a:t>
                      </a:r>
                    </a:p>
                    <a:p>
                      <a:endParaRPr lang="en-US" sz="1100" dirty="0"/>
                    </a:p>
                    <a:p>
                      <a:r>
                        <a:rPr lang="en-US" sz="1100" dirty="0"/>
                        <a:t>Guidance: Correct Answer Only</a:t>
                      </a:r>
                    </a:p>
                    <a:p>
                      <a:endParaRPr lang="en-US" sz="1100" dirty="0"/>
                    </a:p>
                    <a:p>
                      <a:endParaRPr lang="en-US" sz="1100" dirty="0"/>
                    </a:p>
                  </a:txBody>
                  <a:tcPr anchor="ctr">
                    <a:solidFill>
                      <a:schemeClr val="bg2"/>
                    </a:solidFill>
                  </a:tcPr>
                </a:tc>
                <a:tc>
                  <a:txBody>
                    <a:bodyPr/>
                    <a:lstStyle/>
                    <a:p>
                      <a:r>
                        <a:rPr lang="en-US" sz="1100" dirty="0"/>
                        <a:t>Answer:</a:t>
                      </a:r>
                    </a:p>
                    <a:p>
                      <a:r>
                        <a:rPr lang="en-US" sz="1100" dirty="0"/>
                        <a:t>Working; (3* 16) + 14 OR 00111110</a:t>
                      </a:r>
                    </a:p>
                    <a:p>
                      <a:r>
                        <a:rPr lang="en-US" sz="1100" dirty="0"/>
                        <a:t>62</a:t>
                      </a:r>
                    </a:p>
                    <a:p>
                      <a:endParaRPr lang="en-US" sz="1100" dirty="0"/>
                    </a:p>
                    <a:p>
                      <a:endParaRPr lang="en-US" sz="1100" dirty="0"/>
                    </a:p>
                    <a:p>
                      <a:r>
                        <a:rPr lang="en-US" sz="1100" dirty="0"/>
                        <a:t>Marks: 2</a:t>
                      </a:r>
                    </a:p>
                    <a:p>
                      <a:endParaRPr lang="en-US" sz="1100" dirty="0"/>
                    </a:p>
                    <a:p>
                      <a:r>
                        <a:rPr lang="en-US" sz="1100" dirty="0"/>
                        <a:t>Guidance: 1 mark for correct answer, 1 for valid method of working</a:t>
                      </a:r>
                    </a:p>
                    <a:p>
                      <a:endParaRPr lang="en-GB" sz="1100" dirty="0"/>
                    </a:p>
                  </a:txBody>
                  <a:tcPr anchor="ctr">
                    <a:solidFill>
                      <a:schemeClr val="bg2"/>
                    </a:solidFill>
                  </a:tcPr>
                </a:tc>
                <a:tc>
                  <a:txBody>
                    <a:bodyPr/>
                    <a:lstStyle/>
                    <a:p>
                      <a:r>
                        <a:rPr lang="en-US" sz="1100" dirty="0"/>
                        <a:t>Answer: </a:t>
                      </a:r>
                      <a:r>
                        <a:rPr lang="en-US" sz="1100" dirty="0" err="1"/>
                        <a:t>i</a:t>
                      </a:r>
                      <a:r>
                        <a:rPr lang="en-US" sz="1100" dirty="0"/>
                        <a:t>) 0000 0000</a:t>
                      </a:r>
                    </a:p>
                    <a:p>
                      <a:r>
                        <a:rPr lang="en-US" sz="1100" dirty="0"/>
                        <a:t>ii) overflow</a:t>
                      </a:r>
                    </a:p>
                    <a:p>
                      <a:endParaRPr lang="en-US" sz="1100" dirty="0"/>
                    </a:p>
                    <a:p>
                      <a:r>
                        <a:rPr lang="en-US" sz="1100" dirty="0"/>
                        <a:t>Marks: </a:t>
                      </a:r>
                      <a:r>
                        <a:rPr lang="en-US" sz="1100" dirty="0" err="1"/>
                        <a:t>i</a:t>
                      </a:r>
                      <a:r>
                        <a:rPr lang="en-US" sz="1100" dirty="0"/>
                        <a:t>) 2</a:t>
                      </a:r>
                    </a:p>
                    <a:p>
                      <a:r>
                        <a:rPr lang="en-US" sz="1100" dirty="0"/>
                        <a:t>ii) 1</a:t>
                      </a:r>
                    </a:p>
                    <a:p>
                      <a:endParaRPr lang="en-US" sz="1100" dirty="0"/>
                    </a:p>
                    <a:p>
                      <a:r>
                        <a:rPr lang="en-US" sz="1100" dirty="0"/>
                        <a:t>Guidance: </a:t>
                      </a:r>
                      <a:r>
                        <a:rPr lang="en-US" sz="1100" dirty="0" err="1"/>
                        <a:t>i</a:t>
                      </a:r>
                      <a:r>
                        <a:rPr lang="en-US" sz="1100" dirty="0"/>
                        <a:t>) Correct Answer Only</a:t>
                      </a:r>
                    </a:p>
                    <a:p>
                      <a:r>
                        <a:rPr lang="en-US" sz="1100" dirty="0"/>
                        <a:t>1 mark per nibble</a:t>
                      </a:r>
                    </a:p>
                    <a:p>
                      <a:r>
                        <a:rPr lang="en-US" sz="1100" dirty="0"/>
                        <a:t>ii) Correct Answer Only</a:t>
                      </a:r>
                      <a:endParaRPr lang="en-GB" sz="1100" dirty="0"/>
                    </a:p>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3336235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B3A61190-FF49-411B-BF47-DE34EE8A17B3}"/>
              </a:ext>
            </a:extLst>
          </p:cNvPr>
          <p:cNvGraphicFramePr>
            <a:graphicFrameLocks noGrp="1"/>
          </p:cNvGraphicFramePr>
          <p:nvPr>
            <p:extLst>
              <p:ext uri="{D42A27DB-BD31-4B8C-83A1-F6EECF244321}">
                <p14:modId xmlns:p14="http://schemas.microsoft.com/office/powerpoint/2010/main" val="3185531551"/>
              </p:ext>
            </p:extLst>
          </p:nvPr>
        </p:nvGraphicFramePr>
        <p:xfrm>
          <a:off x="347932" y="1270000"/>
          <a:ext cx="9238890" cy="5212080"/>
        </p:xfrm>
        <a:graphic>
          <a:graphicData uri="http://schemas.openxmlformats.org/drawingml/2006/table">
            <a:tbl>
              <a:tblPr bandRow="1">
                <a:tableStyleId>{F5AB1C69-6EDB-4FF4-983F-18BD219EF322}</a:tableStyleId>
              </a:tblPr>
              <a:tblGrid>
                <a:gridCol w="3079630">
                  <a:extLst>
                    <a:ext uri="{9D8B030D-6E8A-4147-A177-3AD203B41FA5}">
                      <a16:colId xmlns:a16="http://schemas.microsoft.com/office/drawing/2014/main" val="1883128953"/>
                    </a:ext>
                  </a:extLst>
                </a:gridCol>
                <a:gridCol w="3079630">
                  <a:extLst>
                    <a:ext uri="{9D8B030D-6E8A-4147-A177-3AD203B41FA5}">
                      <a16:colId xmlns:a16="http://schemas.microsoft.com/office/drawing/2014/main" val="2651850635"/>
                    </a:ext>
                  </a:extLst>
                </a:gridCol>
                <a:gridCol w="3079630">
                  <a:extLst>
                    <a:ext uri="{9D8B030D-6E8A-4147-A177-3AD203B41FA5}">
                      <a16:colId xmlns:a16="http://schemas.microsoft.com/office/drawing/2014/main" val="1183212531"/>
                    </a:ext>
                  </a:extLst>
                </a:gridCol>
              </a:tblGrid>
              <a:tr h="338998">
                <a:tc gridSpan="3">
                  <a:txBody>
                    <a:bodyPr/>
                    <a:lstStyle/>
                    <a:p>
                      <a:pPr marL="0" lvl="0" indent="0">
                        <a:buFont typeface="+mj-lt"/>
                        <a:buNone/>
                      </a:pPr>
                      <a:r>
                        <a:rPr lang="en-US" sz="1100" dirty="0">
                          <a:solidFill>
                            <a:schemeClr val="tx1"/>
                          </a:solidFill>
                        </a:rPr>
                        <a:t>	</a:t>
                      </a:r>
                    </a:p>
                    <a:p>
                      <a:pPr marL="0" lvl="0" indent="0">
                        <a:buFont typeface="+mj-lt"/>
                        <a:buNone/>
                      </a:pPr>
                      <a:r>
                        <a:rPr lang="en-US" sz="1100" dirty="0">
                          <a:solidFill>
                            <a:schemeClr val="tx1"/>
                          </a:solidFill>
                        </a:rPr>
                        <a:t>In the ASCII character set, the character codes for the first three capital letters are given below.</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  </a:t>
                      </a:r>
                      <a:r>
                        <a:rPr lang="en-US" sz="1100" b="1" dirty="0">
                          <a:solidFill>
                            <a:schemeClr val="tx1"/>
                          </a:solidFill>
                        </a:rPr>
                        <a:t>Letter	  ASCII character code</a:t>
                      </a:r>
                    </a:p>
                    <a:p>
                      <a:pPr marL="0" lvl="0" indent="0">
                        <a:buFont typeface="+mj-lt"/>
                        <a:buNone/>
                      </a:pPr>
                      <a:r>
                        <a:rPr lang="en-US" sz="1100" dirty="0">
                          <a:solidFill>
                            <a:schemeClr val="tx1"/>
                          </a:solidFill>
                        </a:rPr>
                        <a:t>  A	  0100 0001</a:t>
                      </a:r>
                    </a:p>
                    <a:p>
                      <a:pPr marL="0" lvl="0" indent="0">
                        <a:buFont typeface="+mj-lt"/>
                        <a:buNone/>
                      </a:pPr>
                      <a:r>
                        <a:rPr lang="en-US" sz="1100" dirty="0">
                          <a:solidFill>
                            <a:schemeClr val="tx1"/>
                          </a:solidFill>
                        </a:rPr>
                        <a:t>  B	  0100 0010</a:t>
                      </a:r>
                    </a:p>
                    <a:p>
                      <a:pPr marL="0" lvl="0" indent="0">
                        <a:buFont typeface="+mj-lt"/>
                        <a:buNone/>
                      </a:pPr>
                      <a:r>
                        <a:rPr lang="en-US" sz="1100" dirty="0">
                          <a:solidFill>
                            <a:schemeClr val="tx1"/>
                          </a:solidFill>
                        </a:rPr>
                        <a:t>  C	  0100 0011</a:t>
                      </a:r>
                    </a:p>
                    <a:p>
                      <a:pPr marL="0" lvl="0" indent="0">
                        <a:buFont typeface="+mj-lt"/>
                        <a:buNone/>
                      </a:pPr>
                      <a:r>
                        <a:rPr lang="en-US" sz="1100" dirty="0">
                          <a:solidFill>
                            <a:schemeClr val="tx1"/>
                          </a:solidFill>
                        </a:rPr>
                        <a:t> </a:t>
                      </a:r>
                    </a:p>
                    <a:p>
                      <a:pPr marL="0" lvl="0" indent="0">
                        <a:buFont typeface="+mj-lt"/>
                        <a:buNone/>
                      </a:pPr>
                      <a:r>
                        <a:rPr lang="en-US" sz="1100" dirty="0">
                          <a:solidFill>
                            <a:schemeClr val="tx1"/>
                          </a:solidFill>
                        </a:rPr>
                        <a:t>State how the ASCII character set is used to represent text in a computer. [1]</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Convert the word CAB into binary using the ASCII character set. [1]</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Explain why the ASCII character set is not suitable for representing text in all the languages of the world. [2]</a:t>
                      </a:r>
                    </a:p>
                    <a:p>
                      <a:pPr marL="0" lvl="0" indent="0">
                        <a:buFont typeface="+mj-lt"/>
                        <a:buNone/>
                      </a:pPr>
                      <a:endParaRPr lang="en-GB" sz="1100" dirty="0">
                        <a:solidFill>
                          <a:schemeClr val="tx1"/>
                        </a:solidFill>
                      </a:endParaRPr>
                    </a:p>
                  </a:txBody>
                  <a:tcPr anchor="ctr">
                    <a:solidFill>
                      <a:schemeClr val="bg1"/>
                    </a:solidFill>
                  </a:tcPr>
                </a:tc>
                <a:tc hMerge="1">
                  <a:txBody>
                    <a:bodyPr/>
                    <a:lstStyle/>
                    <a:p>
                      <a:pPr marL="0" lvl="0" indent="0">
                        <a:buFont typeface="+mj-lt"/>
                        <a:buNone/>
                      </a:pPr>
                      <a:endParaRPr lang="en-GB" sz="1100" dirty="0">
                        <a:solidFill>
                          <a:schemeClr val="tx1"/>
                        </a:solidFill>
                      </a:endParaRPr>
                    </a:p>
                  </a:txBody>
                  <a:tcPr anchor="ctr">
                    <a:solidFill>
                      <a:schemeClr val="bg1"/>
                    </a:solidFill>
                  </a:tcPr>
                </a:tc>
                <a:tc hMerge="1">
                  <a:txBody>
                    <a:bodyPr/>
                    <a:lstStyle/>
                    <a:p>
                      <a:pPr marL="0" lvl="0" indent="0">
                        <a:buFont typeface="+mj-lt"/>
                        <a:buNone/>
                      </a:pP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pPr algn="l"/>
                      <a:r>
                        <a:rPr lang="en-US" sz="1100" dirty="0"/>
                        <a:t>Answer: </a:t>
                      </a:r>
                      <a:r>
                        <a:rPr lang="en-US" sz="1100" dirty="0" err="1"/>
                        <a:t>i</a:t>
                      </a:r>
                      <a:r>
                        <a:rPr lang="en-US" sz="1100" dirty="0"/>
                        <a:t>)</a:t>
                      </a:r>
                    </a:p>
                    <a:p>
                      <a:pPr algn="l"/>
                      <a:r>
                        <a:rPr lang="en-US" sz="1100" dirty="0"/>
                        <a:t>Each character is assigned a unique character code</a:t>
                      </a:r>
                    </a:p>
                    <a:p>
                      <a:pPr algn="l"/>
                      <a:r>
                        <a:rPr lang="en-US" sz="1100" dirty="0"/>
                        <a:t>Each letter is converted to its character code (which is a binary number)</a:t>
                      </a:r>
                    </a:p>
                    <a:p>
                      <a:pPr algn="l"/>
                      <a:endParaRPr lang="en-US" sz="1100" dirty="0"/>
                    </a:p>
                    <a:p>
                      <a:pPr algn="l"/>
                      <a:r>
                        <a:rPr lang="en-US" sz="1100" dirty="0"/>
                        <a:t>Marks: </a:t>
                      </a:r>
                      <a:r>
                        <a:rPr lang="en-US" sz="1100" dirty="0" err="1"/>
                        <a:t>i</a:t>
                      </a:r>
                      <a:r>
                        <a:rPr lang="en-US" sz="1100" dirty="0"/>
                        <a:t>) 1</a:t>
                      </a:r>
                    </a:p>
                    <a:p>
                      <a:pPr algn="l"/>
                      <a:endParaRPr lang="en-US" sz="1100" dirty="0"/>
                    </a:p>
                    <a:p>
                      <a:pPr algn="l"/>
                      <a:endParaRPr lang="en-US" sz="1100" dirty="0"/>
                    </a:p>
                  </a:txBody>
                  <a:tcPr>
                    <a:solidFill>
                      <a:schemeClr val="bg2"/>
                    </a:solidFill>
                  </a:tcPr>
                </a:tc>
                <a:tc>
                  <a:txBody>
                    <a:bodyPr/>
                    <a:lstStyle/>
                    <a:p>
                      <a:pPr algn="l"/>
                      <a:r>
                        <a:rPr lang="en-US" sz="1100" dirty="0"/>
                        <a:t>ii)</a:t>
                      </a:r>
                    </a:p>
                    <a:p>
                      <a:pPr algn="l"/>
                      <a:r>
                        <a:rPr lang="en-US" sz="1100" dirty="0"/>
                        <a:t>0100 0011 0100 0001 0100 0010.</a:t>
                      </a:r>
                    </a:p>
                    <a:p>
                      <a:pPr algn="l"/>
                      <a:endParaRPr lang="en-US" sz="1100" dirty="0"/>
                    </a:p>
                    <a:p>
                      <a:pPr algn="l"/>
                      <a:r>
                        <a:rPr lang="en-US" sz="1100" dirty="0"/>
                        <a:t>ii) 1</a:t>
                      </a:r>
                    </a:p>
                    <a:p>
                      <a:pPr algn="l"/>
                      <a:endParaRPr lang="en-US" sz="1100" dirty="0"/>
                    </a:p>
                    <a:p>
                      <a:pPr algn="l"/>
                      <a:r>
                        <a:rPr lang="en-US" sz="1100" dirty="0"/>
                        <a:t>Guidance: ii)Correct answer only but spaces don't matter</a:t>
                      </a:r>
                    </a:p>
                    <a:p>
                      <a:pPr algn="l"/>
                      <a:endParaRPr lang="en-GB" sz="1100" dirty="0"/>
                    </a:p>
                  </a:txBody>
                  <a:tcPr>
                    <a:solidFill>
                      <a:schemeClr val="bg2"/>
                    </a:solidFill>
                  </a:tcPr>
                </a:tc>
                <a:tc>
                  <a:txBody>
                    <a:bodyPr/>
                    <a:lstStyle/>
                    <a:p>
                      <a:pPr algn="l"/>
                      <a:r>
                        <a:rPr lang="en-US" sz="1100" dirty="0"/>
                        <a:t>iii)</a:t>
                      </a:r>
                    </a:p>
                    <a:p>
                      <a:pPr algn="l"/>
                      <a:r>
                        <a:rPr lang="en-US" sz="1100" dirty="0"/>
                        <a:t>ASCII uses 8 bits…</a:t>
                      </a:r>
                    </a:p>
                    <a:p>
                      <a:pPr algn="l"/>
                      <a:r>
                        <a:rPr lang="en-US" sz="1100" dirty="0"/>
                        <a:t>…and so can only represent 255 / 256 distinct characters…</a:t>
                      </a:r>
                    </a:p>
                    <a:p>
                      <a:pPr algn="l"/>
                      <a:r>
                        <a:rPr lang="en-US" sz="1100" dirty="0"/>
                        <a:t>…many more characters are needed for coping with all languages (e.g. Unicode 16bits)</a:t>
                      </a:r>
                    </a:p>
                    <a:p>
                      <a:pPr algn="l"/>
                      <a:r>
                        <a:rPr lang="en-US" sz="1100" dirty="0"/>
                        <a:t>ASCII does contain characters used in some languages</a:t>
                      </a:r>
                    </a:p>
                    <a:p>
                      <a:pPr algn="l"/>
                      <a:endParaRPr lang="en-US" sz="1100" dirty="0"/>
                    </a:p>
                    <a:p>
                      <a:pPr algn="l"/>
                      <a:r>
                        <a:rPr lang="en-US" sz="1100" dirty="0"/>
                        <a:t>Marks:</a:t>
                      </a:r>
                    </a:p>
                    <a:p>
                      <a:pPr algn="l"/>
                      <a:r>
                        <a:rPr lang="en-US" sz="1100" dirty="0"/>
                        <a:t>iii) 2</a:t>
                      </a:r>
                    </a:p>
                    <a:p>
                      <a:pPr algn="l"/>
                      <a:endParaRPr lang="en-US" sz="1100" dirty="0"/>
                    </a:p>
                    <a:p>
                      <a:pPr algn="l"/>
                      <a:r>
                        <a:rPr lang="en-US" sz="1100" dirty="0"/>
                        <a:t>Guidance: iii)Accept answers referring to 7 bits are equally valid</a:t>
                      </a:r>
                    </a:p>
                    <a:p>
                      <a:pPr algn="l"/>
                      <a:endParaRPr lang="en-US" sz="1100" dirty="0"/>
                    </a:p>
                    <a:p>
                      <a:pPr algn="l"/>
                      <a:endParaRPr lang="en-GB"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3434023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B3A61190-FF49-411B-BF47-DE34EE8A17B3}"/>
              </a:ext>
            </a:extLst>
          </p:cNvPr>
          <p:cNvGraphicFramePr>
            <a:graphicFrameLocks noGrp="1"/>
          </p:cNvGraphicFramePr>
          <p:nvPr>
            <p:extLst>
              <p:ext uri="{D42A27DB-BD31-4B8C-83A1-F6EECF244321}">
                <p14:modId xmlns:p14="http://schemas.microsoft.com/office/powerpoint/2010/main" val="2207883290"/>
              </p:ext>
            </p:extLst>
          </p:nvPr>
        </p:nvGraphicFramePr>
        <p:xfrm>
          <a:off x="347932" y="1270000"/>
          <a:ext cx="9238890" cy="33680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lvl="0" indent="0">
                        <a:buFont typeface="+mj-lt"/>
                        <a:buNone/>
                      </a:pPr>
                      <a:r>
                        <a:rPr lang="en-US" sz="1100" dirty="0">
                          <a:solidFill>
                            <a:schemeClr val="tx1"/>
                          </a:solidFill>
                        </a:rPr>
                        <a:t>A radio station uses a digital camera to take a photograph of the computer scientist for their website. The photograph is stored as a bitmap image.</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23. Describe how bitmap images are represented in binary. [3]</a:t>
                      </a: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pPr algn="l"/>
                      <a:r>
                        <a:rPr lang="en-US" sz="1100" dirty="0"/>
                        <a:t>Answer: </a:t>
                      </a:r>
                      <a:r>
                        <a:rPr lang="en-US" sz="1100" dirty="0" err="1"/>
                        <a:t>i</a:t>
                      </a:r>
                      <a:r>
                        <a:rPr lang="en-US" sz="1100" dirty="0"/>
                        <a:t>)1 mark per bullet to max 3.</a:t>
                      </a:r>
                    </a:p>
                    <a:p>
                      <a:pPr algn="l"/>
                      <a:r>
                        <a:rPr lang="en-US" sz="1100" dirty="0"/>
                        <a:t>Image made of / split up into pixels</a:t>
                      </a:r>
                    </a:p>
                    <a:p>
                      <a:pPr algn="l"/>
                      <a:r>
                        <a:rPr lang="en-US" sz="1100" dirty="0"/>
                        <a:t>Each pixel given a binary code…</a:t>
                      </a:r>
                    </a:p>
                    <a:p>
                      <a:pPr algn="l"/>
                      <a:r>
                        <a:rPr lang="en-US" sz="1100" dirty="0"/>
                        <a:t>…which represents the </a:t>
                      </a:r>
                      <a:r>
                        <a:rPr lang="en-US" sz="1100" dirty="0" err="1"/>
                        <a:t>colour</a:t>
                      </a:r>
                      <a:r>
                        <a:rPr lang="en-US" sz="1100" dirty="0"/>
                        <a:t> of that pixel</a:t>
                      </a:r>
                    </a:p>
                    <a:p>
                      <a:pPr algn="l"/>
                      <a:r>
                        <a:rPr lang="en-US" sz="1100" dirty="0"/>
                        <a:t>Each </a:t>
                      </a:r>
                      <a:r>
                        <a:rPr lang="en-US" sz="1100" dirty="0" err="1"/>
                        <a:t>colour</a:t>
                      </a:r>
                      <a:r>
                        <a:rPr lang="en-US" sz="1100" dirty="0"/>
                        <a:t> is given a different/unique binary code.</a:t>
                      </a:r>
                    </a:p>
                    <a:p>
                      <a:pPr algn="l"/>
                      <a:r>
                        <a:rPr lang="en-US" sz="1100" dirty="0"/>
                        <a:t>Metadata stored alongside the image</a:t>
                      </a:r>
                    </a:p>
                    <a:p>
                      <a:pPr algn="l"/>
                      <a:endParaRPr lang="en-US" sz="1100" dirty="0"/>
                    </a:p>
                    <a:p>
                      <a:pPr algn="l"/>
                      <a:endParaRPr lang="en-US" sz="1100" dirty="0"/>
                    </a:p>
                    <a:p>
                      <a:pPr algn="l"/>
                      <a:r>
                        <a:rPr lang="en-US" sz="1100" dirty="0"/>
                        <a:t>Marks: </a:t>
                      </a:r>
                      <a:r>
                        <a:rPr lang="en-US" sz="1100" dirty="0" err="1"/>
                        <a:t>i</a:t>
                      </a:r>
                      <a:r>
                        <a:rPr lang="en-US" sz="1100" dirty="0"/>
                        <a:t>) 3</a:t>
                      </a:r>
                    </a:p>
                    <a:p>
                      <a:pPr algn="l"/>
                      <a:r>
                        <a:rPr lang="en-US" sz="1100" dirty="0"/>
                        <a:t>AO1 1b (3)</a:t>
                      </a:r>
                    </a:p>
                    <a:p>
                      <a:pPr algn="l"/>
                      <a:endParaRPr lang="en-US" sz="1100" dirty="0"/>
                    </a:p>
                    <a:p>
                      <a:pPr algn="l"/>
                      <a:r>
                        <a:rPr lang="en-US" sz="1100" dirty="0"/>
                        <a:t>Guidance: </a:t>
                      </a:r>
                      <a:r>
                        <a:rPr lang="en-US" sz="1100" dirty="0" err="1"/>
                        <a:t>i</a:t>
                      </a:r>
                      <a:r>
                        <a:rPr lang="en-US" sz="1100" dirty="0"/>
                        <a:t>)BP1 needs idea of picture made up of pixels, not just mention of the word “pixel”</a:t>
                      </a:r>
                    </a:p>
                    <a:p>
                      <a:pPr algn="l"/>
                      <a:endParaRPr lang="en-US" sz="1100" dirty="0"/>
                    </a:p>
                    <a:p>
                      <a:pPr algn="l"/>
                      <a:r>
                        <a:rPr lang="en-US" sz="1100" dirty="0"/>
                        <a:t>Not enough to say “each </a:t>
                      </a:r>
                      <a:r>
                        <a:rPr lang="en-US" sz="1100" dirty="0" err="1"/>
                        <a:t>colour</a:t>
                      </a:r>
                      <a:r>
                        <a:rPr lang="en-US" sz="1100" dirty="0"/>
                        <a:t> is given a binary code”, must have the idea of this being unique or different for each different </a:t>
                      </a:r>
                      <a:r>
                        <a:rPr lang="en-US" sz="1100" dirty="0" err="1"/>
                        <a:t>colour</a:t>
                      </a:r>
                      <a:r>
                        <a:rPr lang="en-US" sz="1100" dirty="0"/>
                        <a:t>.</a:t>
                      </a:r>
                    </a:p>
                    <a:p>
                      <a:pPr algn="l"/>
                      <a:endParaRPr lang="en-US" sz="1100" dirty="0"/>
                    </a:p>
                    <a:p>
                      <a:pPr algn="l"/>
                      <a:r>
                        <a:rPr lang="en-US" sz="1100" dirty="0"/>
                        <a:t>Accept examples of metadata such as height/width, geolocation, etc. Do not accept file size/file name.</a:t>
                      </a:r>
                      <a:endParaRPr lang="en-GB"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34649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B3A61190-FF49-411B-BF47-DE34EE8A17B3}"/>
              </a:ext>
            </a:extLst>
          </p:cNvPr>
          <p:cNvGraphicFramePr>
            <a:graphicFrameLocks noGrp="1"/>
          </p:cNvGraphicFramePr>
          <p:nvPr>
            <p:extLst>
              <p:ext uri="{D42A27DB-BD31-4B8C-83A1-F6EECF244321}">
                <p14:modId xmlns:p14="http://schemas.microsoft.com/office/powerpoint/2010/main" val="43789687"/>
              </p:ext>
            </p:extLst>
          </p:nvPr>
        </p:nvGraphicFramePr>
        <p:xfrm>
          <a:off x="347932" y="1270000"/>
          <a:ext cx="9238890" cy="303276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544329864"/>
                    </a:ext>
                  </a:extLst>
                </a:gridCol>
              </a:tblGrid>
              <a:tr h="338998">
                <a:tc gridSpan="2">
                  <a:txBody>
                    <a:bodyPr/>
                    <a:lstStyle/>
                    <a:p>
                      <a:pPr marL="0" lvl="0" indent="0">
                        <a:buFont typeface="+mj-lt"/>
                        <a:buNone/>
                      </a:pPr>
                      <a:r>
                        <a:rPr lang="en-US" sz="1100" dirty="0">
                          <a:solidFill>
                            <a:schemeClr val="tx1"/>
                          </a:solidFill>
                        </a:rPr>
                        <a:t>When recording a sound file on a computer, the sound needs to be sampled.</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24. Describe how sampling is used when storing sound. [2]</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Explain the effect of the sampling interval on the size and quality of the sound file recorded. [3]</a:t>
                      </a:r>
                      <a:endParaRPr lang="en-GB" sz="1100" dirty="0">
                        <a:solidFill>
                          <a:schemeClr val="tx1"/>
                        </a:solidFill>
                      </a:endParaRPr>
                    </a:p>
                  </a:txBody>
                  <a:tcPr anchor="ctr">
                    <a:solidFill>
                      <a:schemeClr val="bg1"/>
                    </a:solidFill>
                  </a:tcPr>
                </a:tc>
                <a:tc hMerge="1">
                  <a:txBody>
                    <a:bodyPr/>
                    <a:lstStyle/>
                    <a:p>
                      <a:pPr marL="0" lvl="0" indent="0">
                        <a:buFont typeface="+mj-lt"/>
                        <a:buNone/>
                      </a:pP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pPr algn="l"/>
                      <a:r>
                        <a:rPr lang="en-US" sz="1100" dirty="0"/>
                        <a:t>Answer: </a:t>
                      </a:r>
                      <a:r>
                        <a:rPr lang="en-US" sz="1100" dirty="0" err="1"/>
                        <a:t>i</a:t>
                      </a:r>
                      <a:r>
                        <a:rPr lang="en-US" sz="1100" dirty="0"/>
                        <a:t>)</a:t>
                      </a:r>
                    </a:p>
                    <a:p>
                      <a:pPr algn="l"/>
                      <a:r>
                        <a:rPr lang="en-US" sz="1100" dirty="0"/>
                        <a:t>The height / amplitude of the sound wave is measured</a:t>
                      </a:r>
                    </a:p>
                    <a:p>
                      <a:pPr algn="l"/>
                      <a:r>
                        <a:rPr lang="en-US" sz="1100" dirty="0"/>
                        <a:t>… at regular intervals</a:t>
                      </a:r>
                    </a:p>
                    <a:p>
                      <a:pPr algn="l"/>
                      <a:r>
                        <a:rPr lang="en-US" sz="1100" dirty="0"/>
                        <a:t>… and converted to binary.</a:t>
                      </a:r>
                    </a:p>
                    <a:p>
                      <a:pPr algn="l"/>
                      <a:endParaRPr lang="en-US" sz="1100" dirty="0"/>
                    </a:p>
                    <a:p>
                      <a:pPr algn="l"/>
                      <a:r>
                        <a:rPr lang="en-US" sz="1100" dirty="0"/>
                        <a:t>Marks: </a:t>
                      </a:r>
                      <a:r>
                        <a:rPr lang="en-US" sz="1100" dirty="0" err="1"/>
                        <a:t>i</a:t>
                      </a:r>
                      <a:r>
                        <a:rPr lang="en-US" sz="1100" dirty="0"/>
                        <a:t>) 2</a:t>
                      </a:r>
                    </a:p>
                    <a:p>
                      <a:pPr algn="l"/>
                      <a:endParaRPr lang="en-US" sz="1100" dirty="0"/>
                    </a:p>
                    <a:p>
                      <a:pPr algn="l"/>
                      <a:r>
                        <a:rPr lang="en-US" sz="1100" dirty="0"/>
                        <a:t>Guidance: </a:t>
                      </a:r>
                      <a:r>
                        <a:rPr lang="en-US" sz="1100" dirty="0" err="1"/>
                        <a:t>i</a:t>
                      </a:r>
                      <a:r>
                        <a:rPr lang="en-US" sz="1100" dirty="0"/>
                        <a:t>)Remember to transfer marks between (</a:t>
                      </a:r>
                      <a:r>
                        <a:rPr lang="en-US" sz="1100" dirty="0" err="1"/>
                        <a:t>i</a:t>
                      </a:r>
                      <a:r>
                        <a:rPr lang="en-US" sz="1100" dirty="0"/>
                        <a:t>) and (ii) if necessary… many candidates may make this point in their answer to part (ii)</a:t>
                      </a:r>
                      <a:endParaRPr lang="en-GB" sz="1100" dirty="0"/>
                    </a:p>
                  </a:txBody>
                  <a:tcPr>
                    <a:solidFill>
                      <a:schemeClr val="bg2"/>
                    </a:solidFill>
                  </a:tcPr>
                </a:tc>
                <a:tc>
                  <a:txBody>
                    <a:bodyPr/>
                    <a:lstStyle/>
                    <a:p>
                      <a:pPr algn="l"/>
                      <a:r>
                        <a:rPr lang="en-US" sz="1100" dirty="0"/>
                        <a:t>Answer: ii)</a:t>
                      </a:r>
                    </a:p>
                    <a:p>
                      <a:pPr algn="l"/>
                      <a:r>
                        <a:rPr lang="en-US" sz="1100" dirty="0"/>
                        <a:t>If the interval is smaller / if you sample more often you have more data to store…</a:t>
                      </a:r>
                    </a:p>
                    <a:p>
                      <a:pPr algn="l"/>
                      <a:r>
                        <a:rPr lang="en-US" sz="1100" dirty="0"/>
                        <a:t>… so larger file</a:t>
                      </a:r>
                    </a:p>
                    <a:p>
                      <a:pPr algn="l"/>
                      <a:r>
                        <a:rPr lang="en-US" sz="1100" dirty="0"/>
                        <a:t>but the sound reproduced is closer to the original…</a:t>
                      </a:r>
                    </a:p>
                    <a:p>
                      <a:pPr algn="l"/>
                      <a:r>
                        <a:rPr lang="en-US" sz="1100" dirty="0"/>
                        <a:t>…so better quality.</a:t>
                      </a:r>
                    </a:p>
                    <a:p>
                      <a:pPr algn="l"/>
                      <a:endParaRPr lang="en-US" sz="1100" dirty="0"/>
                    </a:p>
                    <a:p>
                      <a:pPr algn="l"/>
                      <a:endParaRPr lang="en-US" sz="1100" dirty="0"/>
                    </a:p>
                    <a:p>
                      <a:pPr algn="l"/>
                      <a:r>
                        <a:rPr lang="en-US" sz="1100" dirty="0"/>
                        <a:t>Marks: ii) 3</a:t>
                      </a:r>
                    </a:p>
                    <a:p>
                      <a:pPr algn="l"/>
                      <a:endParaRPr lang="en-US" sz="1100" dirty="0"/>
                    </a:p>
                    <a:p>
                      <a:pPr algn="l"/>
                      <a:r>
                        <a:rPr lang="en-US" sz="1100" dirty="0"/>
                        <a:t>Guidance: </a:t>
                      </a:r>
                      <a:r>
                        <a:rPr lang="en-US" sz="1100" dirty="0" err="1"/>
                        <a:t>i</a:t>
                      </a:r>
                      <a:r>
                        <a:rPr lang="en-US" sz="1100" dirty="0"/>
                        <a:t>)Remember to transfer marks between (</a:t>
                      </a:r>
                      <a:r>
                        <a:rPr lang="en-US" sz="1100" dirty="0" err="1"/>
                        <a:t>i</a:t>
                      </a:r>
                      <a:r>
                        <a:rPr lang="en-US" sz="1100" dirty="0"/>
                        <a:t>) and (ii) if necessary… many candidates may make this point in their answer to part (ii)</a:t>
                      </a:r>
                      <a:endParaRPr lang="en-GB"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923205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0533DBB-7A78-43AB-95B5-CC197AE48D43}"/>
              </a:ext>
            </a:extLst>
          </p:cNvPr>
          <p:cNvSpPr>
            <a:spLocks noGrp="1"/>
          </p:cNvSpPr>
          <p:nvPr>
            <p:ph type="title"/>
          </p:nvPr>
        </p:nvSpPr>
        <p:spPr>
          <a:xfrm>
            <a:off x="319178" y="757239"/>
            <a:ext cx="9238890" cy="512761"/>
          </a:xfrm>
        </p:spPr>
        <p:txBody>
          <a:bodyPr/>
          <a:lstStyle/>
          <a:p>
            <a:r>
              <a:rPr lang="en-GB" sz="1400" b="0" dirty="0">
                <a:solidFill>
                  <a:srgbClr val="C00000"/>
                </a:solidFill>
                <a:latin typeface="+mn-lt"/>
                <a:ea typeface="+mn-ea"/>
                <a:cs typeface="+mn-cs"/>
              </a:rPr>
              <a:t>Typical exam questions</a:t>
            </a:r>
          </a:p>
        </p:txBody>
      </p:sp>
      <p:graphicFrame>
        <p:nvGraphicFramePr>
          <p:cNvPr id="7" name="Table 14">
            <a:extLst>
              <a:ext uri="{FF2B5EF4-FFF2-40B4-BE49-F238E27FC236}">
                <a16:creationId xmlns:a16="http://schemas.microsoft.com/office/drawing/2014/main" id="{0AA4ECF1-A392-4C21-AE86-30535721C349}"/>
              </a:ext>
            </a:extLst>
          </p:cNvPr>
          <p:cNvGraphicFramePr>
            <a:graphicFrameLocks noGrp="1"/>
          </p:cNvGraphicFramePr>
          <p:nvPr>
            <p:extLst>
              <p:ext uri="{D42A27DB-BD31-4B8C-83A1-F6EECF244321}">
                <p14:modId xmlns:p14="http://schemas.microsoft.com/office/powerpoint/2010/main" val="3831245851"/>
              </p:ext>
            </p:extLst>
          </p:nvPr>
        </p:nvGraphicFramePr>
        <p:xfrm>
          <a:off x="347932" y="1270000"/>
          <a:ext cx="9238890" cy="370332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544329864"/>
                    </a:ext>
                  </a:extLst>
                </a:gridCol>
              </a:tblGrid>
              <a:tr h="338998">
                <a:tc gridSpan="2">
                  <a:txBody>
                    <a:bodyPr/>
                    <a:lstStyle/>
                    <a:p>
                      <a:pPr marL="0" lvl="0" indent="0">
                        <a:buFont typeface="+mj-lt"/>
                        <a:buNone/>
                      </a:pPr>
                      <a:r>
                        <a:rPr lang="en-US" sz="1100" dirty="0">
                          <a:solidFill>
                            <a:schemeClr val="tx1"/>
                          </a:solidFill>
                        </a:rPr>
                        <a:t>Layla is an artist. She draws images by hand. The image is then scanned and stored on a computer.</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Layla uploads her images and videos to a website.</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25. Explain why Layla compresses the images and videos before uploading them. [2]</a:t>
                      </a:r>
                    </a:p>
                    <a:p>
                      <a:pPr marL="0" lvl="0" indent="0">
                        <a:buFont typeface="+mj-lt"/>
                        <a:buNone/>
                      </a:pPr>
                      <a:endParaRPr lang="en-US" sz="1100" dirty="0">
                        <a:solidFill>
                          <a:schemeClr val="tx1"/>
                        </a:solidFill>
                      </a:endParaRP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Layla wants to reduce the file size of the images and videos by the largest amount possible.</a:t>
                      </a:r>
                    </a:p>
                    <a:p>
                      <a:pPr marL="0" lvl="0" indent="0">
                        <a:buFont typeface="+mj-lt"/>
                        <a:buNone/>
                      </a:pPr>
                      <a:endParaRPr lang="en-US" sz="1100" dirty="0">
                        <a:solidFill>
                          <a:schemeClr val="tx1"/>
                        </a:solidFill>
                      </a:endParaRPr>
                    </a:p>
                    <a:p>
                      <a:pPr marL="0" lvl="0" indent="0">
                        <a:buFont typeface="+mj-lt"/>
                        <a:buNone/>
                      </a:pPr>
                      <a:r>
                        <a:rPr lang="en-US" sz="1100" dirty="0">
                          <a:solidFill>
                            <a:schemeClr val="tx1"/>
                          </a:solidFill>
                        </a:rPr>
                        <a:t>Identify the method of compression that would be most appropriate. Justify your choice. [3]</a:t>
                      </a:r>
                    </a:p>
                  </a:txBody>
                  <a:tcPr anchor="ctr">
                    <a:solidFill>
                      <a:schemeClr val="bg1"/>
                    </a:solidFill>
                  </a:tcPr>
                </a:tc>
                <a:tc hMerge="1">
                  <a:txBody>
                    <a:bodyPr/>
                    <a:lstStyle/>
                    <a:p>
                      <a:pPr marL="0" lvl="0" indent="0">
                        <a:buFont typeface="+mj-lt"/>
                        <a:buNone/>
                      </a:pPr>
                      <a:endParaRPr lang="en-GB" sz="1100" dirty="0">
                        <a:solidFill>
                          <a:schemeClr val="tx1"/>
                        </a:solidFill>
                      </a:endParaRPr>
                    </a:p>
                  </a:txBody>
                  <a:tcPr anchor="ctr">
                    <a:solidFill>
                      <a:schemeClr val="bg1"/>
                    </a:solidFill>
                  </a:tcPr>
                </a:tc>
                <a:extLst>
                  <a:ext uri="{0D108BD9-81ED-4DB2-BD59-A6C34878D82A}">
                    <a16:rowId xmlns:a16="http://schemas.microsoft.com/office/drawing/2014/main" val="666655507"/>
                  </a:ext>
                </a:extLst>
              </a:tr>
              <a:tr h="338998">
                <a:tc>
                  <a:txBody>
                    <a:bodyPr/>
                    <a:lstStyle/>
                    <a:p>
                      <a:pPr algn="l"/>
                      <a:r>
                        <a:rPr lang="en-US" sz="1100" dirty="0"/>
                        <a:t>Answer: </a:t>
                      </a:r>
                      <a:r>
                        <a:rPr lang="en-US" sz="1100" dirty="0" err="1"/>
                        <a:t>i</a:t>
                      </a:r>
                      <a:r>
                        <a:rPr lang="en-US" sz="1100" dirty="0"/>
                        <a:t>) 1 mark per bullet to max 2</a:t>
                      </a:r>
                    </a:p>
                    <a:p>
                      <a:pPr algn="l"/>
                      <a:r>
                        <a:rPr lang="en-US" sz="1100" dirty="0"/>
                        <a:t>Reduces the file size…</a:t>
                      </a:r>
                    </a:p>
                    <a:p>
                      <a:pPr algn="l"/>
                      <a:r>
                        <a:rPr lang="en-US" sz="1100" dirty="0"/>
                        <a:t>…takes up less space on the server</a:t>
                      </a:r>
                    </a:p>
                    <a:p>
                      <a:pPr algn="l"/>
                      <a:r>
                        <a:rPr lang="en-US" sz="1100" dirty="0"/>
                        <a:t>Faster upload to server</a:t>
                      </a:r>
                    </a:p>
                    <a:p>
                      <a:pPr algn="l"/>
                      <a:r>
                        <a:rPr lang="en-US" sz="1100" dirty="0"/>
                        <a:t>Faster download for users</a:t>
                      </a:r>
                    </a:p>
                    <a:p>
                      <a:pPr algn="l"/>
                      <a:endParaRPr lang="en-US" sz="1100" dirty="0"/>
                    </a:p>
                    <a:p>
                      <a:pPr algn="l"/>
                      <a:r>
                        <a:rPr lang="en-US" sz="1100" dirty="0"/>
                        <a:t>Marks: </a:t>
                      </a:r>
                      <a:r>
                        <a:rPr lang="en-US" sz="1100" dirty="0" err="1"/>
                        <a:t>i</a:t>
                      </a:r>
                      <a:r>
                        <a:rPr lang="en-US" sz="1100" dirty="0"/>
                        <a:t>) 2</a:t>
                      </a:r>
                    </a:p>
                  </a:txBody>
                  <a:tcPr>
                    <a:solidFill>
                      <a:schemeClr val="bg2"/>
                    </a:solidFill>
                  </a:tcPr>
                </a:tc>
                <a:tc>
                  <a:txBody>
                    <a:bodyPr/>
                    <a:lstStyle/>
                    <a:p>
                      <a:pPr algn="l"/>
                      <a:r>
                        <a:rPr lang="en-US" sz="1100" dirty="0"/>
                        <a:t>Answer:</a:t>
                      </a:r>
                    </a:p>
                    <a:p>
                      <a:pPr algn="l"/>
                      <a:r>
                        <a:rPr lang="en-US" sz="1100" dirty="0"/>
                        <a:t>ii) 1 mark for lossy</a:t>
                      </a:r>
                    </a:p>
                    <a:p>
                      <a:pPr algn="l"/>
                      <a:r>
                        <a:rPr lang="en-US" sz="1100" dirty="0"/>
                        <a:t>1 mark per bullet to max 2</a:t>
                      </a:r>
                    </a:p>
                    <a:p>
                      <a:pPr algn="l"/>
                      <a:r>
                        <a:rPr lang="en-US" sz="1100" dirty="0"/>
                        <a:t>Lossy will most likely reduce the file size by a large amount than lossless</a:t>
                      </a:r>
                    </a:p>
                    <a:p>
                      <a:pPr algn="l"/>
                      <a:r>
                        <a:rPr lang="en-US" sz="1100" dirty="0"/>
                        <a:t>Lossy will remove data that is not noticeable // the changes will allow for further reduction without the user noticing</a:t>
                      </a:r>
                    </a:p>
                    <a:p>
                      <a:pPr algn="l"/>
                      <a:endParaRPr lang="en-US" sz="1100" dirty="0"/>
                    </a:p>
                    <a:p>
                      <a:pPr algn="l"/>
                      <a:endParaRPr lang="en-US" sz="1100" dirty="0"/>
                    </a:p>
                    <a:p>
                      <a:pPr algn="l"/>
                      <a:r>
                        <a:rPr lang="en-US" sz="1100" dirty="0"/>
                        <a:t>Marks: ii) 3</a:t>
                      </a:r>
                    </a:p>
                    <a:p>
                      <a:pPr algn="l"/>
                      <a:endParaRPr lang="en-US" sz="1100" dirty="0"/>
                    </a:p>
                    <a:p>
                      <a:pPr algn="l"/>
                      <a:r>
                        <a:rPr lang="en-US" sz="1100" dirty="0"/>
                        <a:t>Guidance: ii)Award FT marks for justifying lossless appropriately to max 2</a:t>
                      </a:r>
                      <a:endParaRPr lang="en-GB" sz="11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834417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D8D7F4F-8740-4C7A-A6C7-206FC8C3A3EE}"/>
              </a:ext>
            </a:extLst>
          </p:cNvPr>
          <p:cNvGraphicFramePr>
            <a:graphicFrameLocks noGrp="1"/>
          </p:cNvGraphicFramePr>
          <p:nvPr>
            <p:extLst>
              <p:ext uri="{D42A27DB-BD31-4B8C-83A1-F6EECF244321}">
                <p14:modId xmlns:p14="http://schemas.microsoft.com/office/powerpoint/2010/main" val="1178782691"/>
              </p:ext>
            </p:extLst>
          </p:nvPr>
        </p:nvGraphicFramePr>
        <p:xfrm>
          <a:off x="347932" y="1186382"/>
          <a:ext cx="9238890" cy="25298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Zoe is </a:t>
                      </a:r>
                      <a:r>
                        <a:rPr lang="en-US" sz="1100" dirty="0" err="1">
                          <a:solidFill>
                            <a:schemeClr val="tx1"/>
                          </a:solidFill>
                        </a:rPr>
                        <a:t>organising</a:t>
                      </a:r>
                      <a:r>
                        <a:rPr lang="en-US" sz="1100" dirty="0">
                          <a:solidFill>
                            <a:schemeClr val="tx1"/>
                          </a:solidFill>
                        </a:rPr>
                        <a:t> a LAN-party. Her friends will each bring a computer to the party so that they can play games against each other.</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26. Describe what is meant by a Local Area Network (LAN). </a:t>
                      </a:r>
                      <a:r>
                        <a:rPr lang="en-US" sz="1100" b="1" dirty="0">
                          <a:solidFill>
                            <a:schemeClr val="tx1"/>
                          </a:solidFill>
                        </a:rPr>
                        <a:t>[2]</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a:t>
                      </a:r>
                    </a:p>
                    <a:p>
                      <a:r>
                        <a:rPr lang="en-US" sz="1100" dirty="0"/>
                        <a:t>Computers are connected to each other</a:t>
                      </a:r>
                    </a:p>
                    <a:p>
                      <a:r>
                        <a:rPr lang="en-US" sz="1100" dirty="0"/>
                        <a:t>Restricted to a small geographical area / site / other suitable example</a:t>
                      </a:r>
                    </a:p>
                    <a:p>
                      <a:r>
                        <a:rPr lang="en-US" sz="1100" dirty="0"/>
                        <a:t>Dedicated wired or </a:t>
                      </a:r>
                      <a:r>
                        <a:rPr lang="en-US" sz="1100" dirty="0" err="1"/>
                        <a:t>WiFi</a:t>
                      </a:r>
                      <a:r>
                        <a:rPr lang="en-US" sz="1100" dirty="0"/>
                        <a:t> connections</a:t>
                      </a:r>
                    </a:p>
                    <a:p>
                      <a:endParaRPr lang="en-US" sz="1100" dirty="0"/>
                    </a:p>
                    <a:p>
                      <a:endParaRPr lang="en-US" sz="1100" dirty="0"/>
                    </a:p>
                    <a:p>
                      <a:r>
                        <a:rPr lang="en-US" sz="1100" dirty="0"/>
                        <a:t>Marks: 2</a:t>
                      </a:r>
                    </a:p>
                    <a:p>
                      <a:endParaRPr lang="en-US" sz="1100" dirty="0"/>
                    </a:p>
                    <a:p>
                      <a:r>
                        <a:rPr lang="en-US" sz="1100" dirty="0"/>
                        <a:t>Guidance: For the first bullet point candidates should be describing a network – just the idea that computers are connected to “something” is not enough.</a:t>
                      </a:r>
                    </a:p>
                    <a:p>
                      <a:endParaRPr lang="en-US" sz="1100" dirty="0"/>
                    </a:p>
                    <a:p>
                      <a:r>
                        <a:rPr lang="en-US" sz="1100" dirty="0"/>
                        <a:t>For the third bullet point, just “connected by cables” is not enough as there is no indication these are dedicated cables for the network.</a:t>
                      </a:r>
                      <a:r>
                        <a:rPr lang="en-GB" sz="1100" dirty="0"/>
                        <a:t>.</a:t>
                      </a:r>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62565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D8D7F4F-8740-4C7A-A6C7-206FC8C3A3EE}"/>
              </a:ext>
            </a:extLst>
          </p:cNvPr>
          <p:cNvGraphicFramePr>
            <a:graphicFrameLocks noGrp="1"/>
          </p:cNvGraphicFramePr>
          <p:nvPr>
            <p:extLst>
              <p:ext uri="{D42A27DB-BD31-4B8C-83A1-F6EECF244321}">
                <p14:modId xmlns:p14="http://schemas.microsoft.com/office/powerpoint/2010/main" val="1904431593"/>
              </p:ext>
            </p:extLst>
          </p:nvPr>
        </p:nvGraphicFramePr>
        <p:xfrm>
          <a:off x="347932" y="1186382"/>
          <a:ext cx="9238890" cy="403860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163080155"/>
                    </a:ext>
                  </a:extLst>
                </a:gridCol>
              </a:tblGrid>
              <a:tr h="338998">
                <a:tc gridSpan="2">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A company, OCR Supermarkets, has supermarket stores throughout the country. The computers for each store connect to the central office using a Wide Area Network (WAN).</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OCR Supermarkets use a client-server network to connect the checkout computers to the store's server.</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27. Describe two benefits to OCR Supermarkets of using a client-server network instead of a peer-to-peer network. [4]</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 2 marks per benefit</a:t>
                      </a:r>
                    </a:p>
                    <a:p>
                      <a:endParaRPr lang="en-US" sz="1100" dirty="0"/>
                    </a:p>
                    <a:p>
                      <a:r>
                        <a:rPr lang="en-US" sz="1100" dirty="0"/>
                        <a:t>E.g.</a:t>
                      </a:r>
                    </a:p>
                    <a:p>
                      <a:r>
                        <a:rPr lang="en-US" sz="1100" dirty="0"/>
                        <a:t>All files can be stored centrally</a:t>
                      </a:r>
                    </a:p>
                    <a:p>
                      <a:r>
                        <a:rPr lang="en-US" sz="1100" dirty="0"/>
                        <a:t>… so workers can access files from any computer</a:t>
                      </a:r>
                    </a:p>
                    <a:p>
                      <a:r>
                        <a:rPr lang="en-US" sz="1100" dirty="0"/>
                        <a:t>… all computers can update the central database / file</a:t>
                      </a:r>
                    </a:p>
                    <a:p>
                      <a:r>
                        <a:rPr lang="en-US" sz="1100" dirty="0"/>
                        <a:t>… Peer-to-peer files might be stored on their own computers / spread across many computers</a:t>
                      </a:r>
                    </a:p>
                    <a:p>
                      <a:endParaRPr lang="en-US" sz="1100" dirty="0"/>
                    </a:p>
                    <a:p>
                      <a:r>
                        <a:rPr lang="en-US" sz="1100" dirty="0"/>
                        <a:t>Backups are central</a:t>
                      </a:r>
                    </a:p>
                    <a:p>
                      <a:r>
                        <a:rPr lang="en-US" sz="1100" dirty="0"/>
                        <a:t>… all data is backed up each time</a:t>
                      </a:r>
                    </a:p>
                    <a:p>
                      <a:r>
                        <a:rPr lang="en-US" sz="1100" dirty="0"/>
                        <a:t>… individual computers do not need to backup their own data</a:t>
                      </a:r>
                    </a:p>
                    <a:p>
                      <a:r>
                        <a:rPr lang="en-US" sz="1100" dirty="0"/>
                        <a:t>… Peer-to-peer may need to perform their own backups.</a:t>
                      </a:r>
                    </a:p>
                    <a:p>
                      <a:endParaRPr lang="en-US" sz="1100" dirty="0"/>
                    </a:p>
                  </a:txBody>
                  <a:tcPr anchor="ctr">
                    <a:solidFill>
                      <a:schemeClr val="bg2"/>
                    </a:solidFill>
                  </a:tcPr>
                </a:tc>
                <a:tc>
                  <a:txBody>
                    <a:bodyPr/>
                    <a:lstStyle/>
                    <a:p>
                      <a:r>
                        <a:rPr lang="en-US" sz="1100" dirty="0"/>
                        <a:t>Monitor clients</a:t>
                      </a:r>
                    </a:p>
                    <a:p>
                      <a:r>
                        <a:rPr lang="en-US" sz="1100" dirty="0"/>
                        <a:t>…to ensure they are working correctly</a:t>
                      </a:r>
                    </a:p>
                    <a:p>
                      <a:endParaRPr lang="en-US" sz="1100" dirty="0"/>
                    </a:p>
                    <a:p>
                      <a:r>
                        <a:rPr lang="en-US" sz="1100" dirty="0"/>
                        <a:t>Upgrade software centrally</a:t>
                      </a:r>
                    </a:p>
                    <a:p>
                      <a:r>
                        <a:rPr lang="en-US" sz="1100" dirty="0"/>
                        <a:t>…so you do not have to install on each computer individually</a:t>
                      </a:r>
                    </a:p>
                    <a:p>
                      <a:r>
                        <a:rPr lang="en-US" sz="1100" dirty="0"/>
                        <a:t>Central security (antivirus / firewall)</a:t>
                      </a:r>
                    </a:p>
                    <a:p>
                      <a:r>
                        <a:rPr lang="en-US" sz="1100" dirty="0"/>
                        <a:t>… do not need to install protection on all computers</a:t>
                      </a:r>
                    </a:p>
                    <a:p>
                      <a:r>
                        <a:rPr lang="en-US" sz="1100" dirty="0"/>
                        <a:t>…Peer-to-peer individual security may need to be installed on individual computers</a:t>
                      </a:r>
                    </a:p>
                    <a:p>
                      <a:endParaRPr lang="en-US" sz="1100" dirty="0"/>
                    </a:p>
                    <a:p>
                      <a:endParaRPr lang="en-US" sz="1100" dirty="0"/>
                    </a:p>
                    <a:p>
                      <a:r>
                        <a:rPr lang="en-US" sz="1100" dirty="0"/>
                        <a:t>Marks: 4</a:t>
                      </a:r>
                    </a:p>
                    <a:p>
                      <a:endParaRPr lang="en-US" sz="1100" dirty="0"/>
                    </a:p>
                    <a:p>
                      <a:r>
                        <a:rPr lang="en-US" sz="1100" dirty="0"/>
                        <a:t>Guidance: Do not allow:</a:t>
                      </a:r>
                    </a:p>
                    <a:p>
                      <a:r>
                        <a:rPr lang="en-US" sz="1100" dirty="0"/>
                        <a:t>-easy to share data</a:t>
                      </a:r>
                    </a:p>
                    <a:p>
                      <a:r>
                        <a:rPr lang="en-US" sz="1100" dirty="0"/>
                        <a:t>-“more secure”</a:t>
                      </a:r>
                      <a:endParaRPr lang="en-GB" sz="1100" dirty="0"/>
                    </a:p>
                    <a:p>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2741006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D8D7F4F-8740-4C7A-A6C7-206FC8C3A3EE}"/>
              </a:ext>
            </a:extLst>
          </p:cNvPr>
          <p:cNvGraphicFramePr>
            <a:graphicFrameLocks noGrp="1"/>
          </p:cNvGraphicFramePr>
          <p:nvPr>
            <p:extLst>
              <p:ext uri="{D42A27DB-BD31-4B8C-83A1-F6EECF244321}">
                <p14:modId xmlns:p14="http://schemas.microsoft.com/office/powerpoint/2010/main" val="213803810"/>
              </p:ext>
            </p:extLst>
          </p:nvPr>
        </p:nvGraphicFramePr>
        <p:xfrm>
          <a:off x="347932" y="1186382"/>
          <a:ext cx="9238890" cy="454152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Computer 1 enters the URL www.ocr.org.uk into a web browser. This is then converted into the IP address of the webserver that hosts the website.</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solidFill>
                          <a:schemeClr val="tx1"/>
                        </a:solidFill>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solidFill>
                            <a:schemeClr val="tx1"/>
                          </a:solidFill>
                        </a:rPr>
                        <a:t>28. Explain how the URL www.ocr.org.uk is converted into the IP address.</a:t>
                      </a:r>
                      <a:r>
                        <a:rPr lang="en-US" sz="1100" b="1" dirty="0">
                          <a:solidFill>
                            <a:schemeClr val="tx1"/>
                          </a:solidFill>
                        </a:rPr>
                        <a:t> [3]</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 </a:t>
                      </a:r>
                      <a:r>
                        <a:rPr lang="en-US" sz="1100" dirty="0" err="1"/>
                        <a:t>i</a:t>
                      </a:r>
                      <a:r>
                        <a:rPr lang="en-US" sz="1100" dirty="0"/>
                        <a:t>)1 mark per bullet to max 3</a:t>
                      </a:r>
                    </a:p>
                    <a:p>
                      <a:r>
                        <a:rPr lang="en-US" sz="1100" dirty="0"/>
                        <a:t>URL sent to DNS // request sent to DNS for/with URL</a:t>
                      </a:r>
                    </a:p>
                    <a:p>
                      <a:r>
                        <a:rPr lang="en-US" sz="1100" dirty="0"/>
                        <a:t>DNS looks up/finds to IP in its database</a:t>
                      </a:r>
                    </a:p>
                    <a:p>
                      <a:r>
                        <a:rPr lang="en-US" sz="1100" dirty="0"/>
                        <a:t>DNS returns IP</a:t>
                      </a:r>
                    </a:p>
                    <a:p>
                      <a:r>
                        <a:rPr lang="en-US" sz="1100" dirty="0"/>
                        <a:t>IF not found, DNS sends to higher level DNS</a:t>
                      </a:r>
                    </a:p>
                    <a:p>
                      <a:endParaRPr lang="en-US" sz="1100" dirty="0"/>
                    </a:p>
                    <a:p>
                      <a:r>
                        <a:rPr lang="en-US" sz="1100" dirty="0"/>
                        <a:t>ii)1 mark per bullet to max 3</a:t>
                      </a:r>
                    </a:p>
                    <a:p>
                      <a:r>
                        <a:rPr lang="en-US" sz="1100" dirty="0"/>
                        <a:t>e.g.</a:t>
                      </a:r>
                    </a:p>
                    <a:p>
                      <a:r>
                        <a:rPr lang="en-US" sz="1100" dirty="0"/>
                        <a:t>Destination IP/address</a:t>
                      </a:r>
                    </a:p>
                    <a:p>
                      <a:r>
                        <a:rPr lang="en-US" sz="1100" dirty="0"/>
                        <a:t>Sender IP/address</a:t>
                      </a:r>
                    </a:p>
                    <a:p>
                      <a:r>
                        <a:rPr lang="en-US" sz="1100" dirty="0"/>
                        <a:t>Packet Number</a:t>
                      </a:r>
                    </a:p>
                    <a:p>
                      <a:r>
                        <a:rPr lang="en-US" sz="1100" dirty="0"/>
                        <a:t>Packet size</a:t>
                      </a:r>
                    </a:p>
                    <a:p>
                      <a:r>
                        <a:rPr lang="en-US" sz="1100" dirty="0"/>
                        <a:t>Number of packets</a:t>
                      </a:r>
                    </a:p>
                    <a:p>
                      <a:r>
                        <a:rPr lang="en-US" sz="1100" dirty="0"/>
                        <a:t>Error detection method/value</a:t>
                      </a:r>
                    </a:p>
                    <a:p>
                      <a:endParaRPr lang="en-US" sz="1100" dirty="0"/>
                    </a:p>
                    <a:p>
                      <a:endParaRPr lang="en-US" sz="1100" dirty="0"/>
                    </a:p>
                    <a:p>
                      <a:r>
                        <a:rPr lang="en-US" sz="1100" dirty="0"/>
                        <a:t>Marks: </a:t>
                      </a:r>
                      <a:r>
                        <a:rPr lang="en-US" sz="1100" dirty="0" err="1"/>
                        <a:t>i</a:t>
                      </a:r>
                      <a:r>
                        <a:rPr lang="en-US" sz="1100" dirty="0"/>
                        <a:t>) 3</a:t>
                      </a:r>
                    </a:p>
                    <a:p>
                      <a:r>
                        <a:rPr lang="en-US" sz="1100" dirty="0"/>
                        <a:t>ii) 3</a:t>
                      </a:r>
                    </a:p>
                    <a:p>
                      <a:endParaRPr lang="en-US" sz="1100" dirty="0"/>
                    </a:p>
                    <a:p>
                      <a:r>
                        <a:rPr lang="en-US" sz="1100" dirty="0"/>
                        <a:t>Guidance: </a:t>
                      </a:r>
                      <a:r>
                        <a:rPr lang="en-US" sz="1100" dirty="0" err="1"/>
                        <a:t>i</a:t>
                      </a:r>
                      <a:r>
                        <a:rPr lang="en-US" sz="1100" dirty="0"/>
                        <a:t>)Request sent to DNS is NE without saying the URL is sent.</a:t>
                      </a:r>
                    </a:p>
                    <a:p>
                      <a:endParaRPr lang="en-US" sz="1100" dirty="0"/>
                    </a:p>
                    <a:p>
                      <a:r>
                        <a:rPr lang="en-US" sz="1100" dirty="0"/>
                        <a:t>Only </a:t>
                      </a:r>
                      <a:r>
                        <a:rPr lang="en-US" sz="1100" dirty="0" err="1"/>
                        <a:t>penalise</a:t>
                      </a:r>
                      <a:r>
                        <a:rPr lang="en-US" sz="1100" dirty="0"/>
                        <a:t> missing or incorrect term for DNS once then FT</a:t>
                      </a:r>
                    </a:p>
                    <a:p>
                      <a:r>
                        <a:rPr lang="en-US" sz="1100" dirty="0"/>
                        <a:t>ii)Do not award MAC address</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781394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217390868"/>
              </p:ext>
            </p:extLst>
          </p:nvPr>
        </p:nvGraphicFramePr>
        <p:xfrm>
          <a:off x="347932" y="1270000"/>
          <a:ext cx="9238890" cy="219456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lvl="0" indent="0">
                        <a:buFont typeface="+mj-lt"/>
                        <a:buNone/>
                      </a:pPr>
                      <a:r>
                        <a:rPr lang="en-US" sz="1100" dirty="0"/>
                        <a:t>The owners of a large bakery have a Local Area Network (LAN) with a star topology. They order their supplies over the Internet. When data is transmitted from the bakery to the supplier, network protocols are used.</a:t>
                      </a:r>
                    </a:p>
                    <a:p>
                      <a:pPr marL="0" lvl="0" indent="0">
                        <a:buFont typeface="+mj-lt"/>
                        <a:buNone/>
                      </a:pPr>
                      <a:endParaRPr lang="en-US" sz="1100" dirty="0"/>
                    </a:p>
                    <a:p>
                      <a:pPr marL="0" lvl="0" indent="0">
                        <a:buFont typeface="+mj-lt"/>
                        <a:buNone/>
                      </a:pPr>
                      <a:r>
                        <a:rPr lang="en-US" sz="1100" dirty="0"/>
                        <a:t>29. Define what is meant by a ‘network protocol’. </a:t>
                      </a:r>
                      <a:r>
                        <a:rPr lang="en-GB" sz="1100" b="1" dirty="0"/>
                        <a:t>[1]</a:t>
                      </a: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a:t>
                      </a:r>
                    </a:p>
                    <a:p>
                      <a:r>
                        <a:rPr lang="en-US" sz="1100" dirty="0"/>
                        <a:t>A network protocol defines rules for data transmission</a:t>
                      </a:r>
                    </a:p>
                    <a:p>
                      <a:r>
                        <a:rPr lang="en-US" sz="1100" dirty="0"/>
                        <a:t>A network protocol defines standards for data transmission</a:t>
                      </a:r>
                    </a:p>
                    <a:p>
                      <a:endParaRPr lang="en-US" sz="1100" dirty="0"/>
                    </a:p>
                    <a:p>
                      <a:endParaRPr lang="en-US" sz="1100" dirty="0"/>
                    </a:p>
                    <a:p>
                      <a:r>
                        <a:rPr lang="en-US" sz="1100" dirty="0"/>
                        <a:t>Marks: 1</a:t>
                      </a:r>
                    </a:p>
                    <a:p>
                      <a:endParaRPr lang="en-US" sz="1100" dirty="0"/>
                    </a:p>
                    <a:p>
                      <a:r>
                        <a:rPr lang="en-US" sz="1100" dirty="0"/>
                        <a:t>Guidance: 1 mark only to be awarded for a correct definition.</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1285502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2240128059"/>
              </p:ext>
            </p:extLst>
          </p:nvPr>
        </p:nvGraphicFramePr>
        <p:xfrm>
          <a:off x="347932" y="1270000"/>
          <a:ext cx="9238890" cy="387096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lvl="0" indent="0">
                        <a:buFont typeface="+mj-lt"/>
                        <a:buNone/>
                      </a:pPr>
                      <a:r>
                        <a:rPr lang="en-US" sz="1100" dirty="0"/>
                        <a:t>When connecting computers into a network, the use of appropriate protocols are important.</a:t>
                      </a:r>
                    </a:p>
                    <a:p>
                      <a:pPr marL="0" lvl="0" indent="0">
                        <a:buFont typeface="+mj-lt"/>
                        <a:buNone/>
                      </a:pPr>
                      <a:r>
                        <a:rPr lang="en-US" sz="1100" dirty="0"/>
                        <a:t>For each of the scenarios below, identify the most appropriate protocol to be used and explain the function of the protocol.</a:t>
                      </a:r>
                    </a:p>
                    <a:p>
                      <a:pPr marL="0" lvl="0" indent="0">
                        <a:buFont typeface="+mj-lt"/>
                        <a:buNone/>
                      </a:pPr>
                      <a:endParaRPr lang="en-US" sz="1100" dirty="0"/>
                    </a:p>
                    <a:p>
                      <a:pPr marL="0" lvl="0" indent="0">
                        <a:buFont typeface="+mj-lt"/>
                        <a:buNone/>
                      </a:pPr>
                      <a:r>
                        <a:rPr lang="en-US" sz="1100" dirty="0"/>
                        <a:t>30. A user wants to transfer a file directly from his computer to his friend’s computer. </a:t>
                      </a:r>
                      <a:r>
                        <a:rPr lang="en-US" sz="1100" b="1" dirty="0"/>
                        <a:t>[2]</a:t>
                      </a:r>
                    </a:p>
                    <a:p>
                      <a:pPr marL="0" lvl="0" indent="0">
                        <a:buFont typeface="+mj-lt"/>
                        <a:buNone/>
                      </a:pPr>
                      <a:endParaRPr lang="en-US" sz="1100" b="1" dirty="0"/>
                    </a:p>
                    <a:p>
                      <a:pPr marL="0" lvl="0" indent="0">
                        <a:buFont typeface="+mj-lt"/>
                        <a:buNone/>
                      </a:pPr>
                      <a:r>
                        <a:rPr lang="en-US" sz="1100" dirty="0"/>
                        <a:t>A customer wants to securely log into her bank’s website to check her account balance. </a:t>
                      </a:r>
                      <a:r>
                        <a:rPr lang="en-US" sz="1100" b="1" dirty="0"/>
                        <a:t>[2]</a:t>
                      </a:r>
                    </a:p>
                  </a:txBody>
                  <a:tcPr anchor="ctr">
                    <a:solidFill>
                      <a:schemeClr val="bg1"/>
                    </a:solidFill>
                  </a:tcPr>
                </a:tc>
                <a:extLst>
                  <a:ext uri="{0D108BD9-81ED-4DB2-BD59-A6C34878D82A}">
                    <a16:rowId xmlns:a16="http://schemas.microsoft.com/office/drawing/2014/main" val="666655507"/>
                  </a:ext>
                </a:extLst>
              </a:tr>
              <a:tr h="338998">
                <a:tc>
                  <a:txBody>
                    <a:bodyPr/>
                    <a:lstStyle/>
                    <a:p>
                      <a:r>
                        <a:rPr lang="en-US" sz="1100" dirty="0"/>
                        <a:t>Answer: </a:t>
                      </a:r>
                      <a:r>
                        <a:rPr lang="en-US" sz="1100" dirty="0" err="1"/>
                        <a:t>i</a:t>
                      </a:r>
                      <a:r>
                        <a:rPr lang="en-US" sz="1100" dirty="0"/>
                        <a:t>)1 mark for protocol, 1 mark for description</a:t>
                      </a:r>
                    </a:p>
                    <a:p>
                      <a:r>
                        <a:rPr lang="en-US" sz="1100" dirty="0"/>
                        <a:t>FTP / file transfer protocol</a:t>
                      </a:r>
                    </a:p>
                    <a:p>
                      <a:r>
                        <a:rPr lang="en-US" sz="1100" dirty="0"/>
                        <a:t>Uses a client-server model // sends from client to server // sends from server to client</a:t>
                      </a:r>
                    </a:p>
                    <a:p>
                      <a:endParaRPr lang="en-US" sz="1100" dirty="0"/>
                    </a:p>
                    <a:p>
                      <a:r>
                        <a:rPr lang="en-US" sz="1100" dirty="0"/>
                        <a:t>ii)1 mark for protocol, 1 mark for description</a:t>
                      </a:r>
                    </a:p>
                    <a:p>
                      <a:r>
                        <a:rPr lang="en-US" sz="1100" dirty="0"/>
                        <a:t>e.g.</a:t>
                      </a:r>
                    </a:p>
                    <a:p>
                      <a:r>
                        <a:rPr lang="en-US" sz="1100" dirty="0"/>
                        <a:t>HTTPS / hyper text transfer protocol secure</a:t>
                      </a:r>
                    </a:p>
                    <a:p>
                      <a:r>
                        <a:rPr lang="en-US" sz="1100" dirty="0"/>
                        <a:t>Encrypts the connection/data // Uses SSL/secure socket layer</a:t>
                      </a:r>
                    </a:p>
                    <a:p>
                      <a:endParaRPr lang="en-US" sz="1100" dirty="0"/>
                    </a:p>
                    <a:p>
                      <a:endParaRPr lang="en-US" sz="1100" dirty="0"/>
                    </a:p>
                    <a:p>
                      <a:r>
                        <a:rPr lang="en-US" sz="1100" dirty="0"/>
                        <a:t>Marks: </a:t>
                      </a:r>
                      <a:r>
                        <a:rPr lang="en-US" sz="1100" dirty="0" err="1"/>
                        <a:t>i</a:t>
                      </a:r>
                      <a:r>
                        <a:rPr lang="en-US" sz="1100" dirty="0"/>
                        <a:t>) 2</a:t>
                      </a:r>
                    </a:p>
                    <a:p>
                      <a:r>
                        <a:rPr lang="en-US" sz="1100" dirty="0"/>
                        <a:t>AO2 1b (2)</a:t>
                      </a:r>
                    </a:p>
                    <a:p>
                      <a:r>
                        <a:rPr lang="en-US" sz="1100" dirty="0"/>
                        <a:t>ii) 2</a:t>
                      </a:r>
                    </a:p>
                    <a:p>
                      <a:r>
                        <a:rPr lang="en-US" sz="1100" dirty="0"/>
                        <a:t>AO2 1b (2)</a:t>
                      </a:r>
                    </a:p>
                    <a:p>
                      <a:endParaRPr lang="en-US" sz="1100" dirty="0"/>
                    </a:p>
                    <a:p>
                      <a:r>
                        <a:rPr lang="en-US" sz="1100" dirty="0"/>
                        <a:t>Guidance: </a:t>
                      </a:r>
                      <a:r>
                        <a:rPr lang="en-US" sz="1100" dirty="0" err="1"/>
                        <a:t>i</a:t>
                      </a:r>
                      <a:r>
                        <a:rPr lang="en-US" sz="1100" dirty="0"/>
                        <a:t>)If protocol wrong, no mark for description</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spTree>
    <p:extLst>
      <p:ext uri="{BB962C8B-B14F-4D97-AF65-F5344CB8AC3E}">
        <p14:creationId xmlns:p14="http://schemas.microsoft.com/office/powerpoint/2010/main" val="2434335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91B02DFC-908F-4390-9795-4E1B666F2AFC}"/>
              </a:ext>
            </a:extLst>
          </p:cNvPr>
          <p:cNvGraphicFramePr>
            <a:graphicFrameLocks noGrp="1"/>
          </p:cNvGraphicFramePr>
          <p:nvPr>
            <p:extLst>
              <p:ext uri="{D42A27DB-BD31-4B8C-83A1-F6EECF244321}">
                <p14:modId xmlns:p14="http://schemas.microsoft.com/office/powerpoint/2010/main" val="67836059"/>
              </p:ext>
            </p:extLst>
          </p:nvPr>
        </p:nvGraphicFramePr>
        <p:xfrm>
          <a:off x="347932" y="1270000"/>
          <a:ext cx="9238890" cy="437388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8998">
                <a:tc>
                  <a:txBody>
                    <a:bodyPr/>
                    <a:lstStyle/>
                    <a:p>
                      <a:pPr marL="0" lvl="0" indent="0">
                        <a:buFont typeface="+mj-lt"/>
                        <a:buNone/>
                      </a:pPr>
                      <a:r>
                        <a:rPr lang="en-US" sz="1100" dirty="0"/>
                        <a:t>Naomi’s office has five computers connected into a Local Area Network (LAN). There is also one printer that all the devices can print to.</a:t>
                      </a:r>
                    </a:p>
                    <a:p>
                      <a:pPr marL="0" lvl="0" indent="0">
                        <a:buFont typeface="+mj-lt"/>
                        <a:buNone/>
                      </a:pPr>
                      <a:r>
                        <a:rPr lang="en-US" sz="1100" dirty="0"/>
                        <a:t>Ethernet cables are used within the office building.</a:t>
                      </a:r>
                    </a:p>
                    <a:p>
                      <a:pPr marL="0" lvl="0" indent="0">
                        <a:buFont typeface="+mj-lt"/>
                        <a:buNone/>
                      </a:pPr>
                      <a:endParaRPr lang="en-US" sz="1100" dirty="0"/>
                    </a:p>
                    <a:p>
                      <a:pPr marL="0" lvl="0" indent="0">
                        <a:buFont typeface="+mj-lt"/>
                        <a:buNone/>
                      </a:pPr>
                      <a:r>
                        <a:rPr lang="en-US" sz="1100" dirty="0"/>
                        <a:t>Tick one box in each row to identify if the statement about Ethernet is True or False. </a:t>
                      </a:r>
                      <a:r>
                        <a:rPr lang="en-US" sz="1100" b="1" dirty="0"/>
                        <a:t>[4]</a:t>
                      </a:r>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txBody>
                  <a:tcPr anchor="ctr">
                    <a:solidFill>
                      <a:schemeClr val="bg1"/>
                    </a:solidFill>
                  </a:tcPr>
                </a:tc>
                <a:extLst>
                  <a:ext uri="{0D108BD9-81ED-4DB2-BD59-A6C34878D82A}">
                    <a16:rowId xmlns:a16="http://schemas.microsoft.com/office/drawing/2014/main" val="666655507"/>
                  </a:ext>
                </a:extLst>
              </a:tr>
              <a:tr h="0">
                <a:tc>
                  <a:txBody>
                    <a:bodyPr/>
                    <a:lstStyle/>
                    <a:p>
                      <a:r>
                        <a:rPr lang="en-US" sz="1100" dirty="0"/>
                        <a:t>Answer: 1 mark for each row.</a:t>
                      </a:r>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r>
                        <a:rPr lang="en-US" sz="1100" dirty="0"/>
                        <a:t>Marks: 4</a:t>
                      </a:r>
                    </a:p>
                    <a:p>
                      <a:endParaRPr lang="en-US" sz="1100" dirty="0"/>
                    </a:p>
                    <a:p>
                      <a:r>
                        <a:rPr lang="en-US" sz="1100" dirty="0"/>
                        <a:t>Guidance: 2 ticks in 1 row = 0 mark</a:t>
                      </a:r>
                    </a:p>
                  </a:txBody>
                  <a:tcPr anchor="ctr">
                    <a:solidFill>
                      <a:schemeClr val="bg2"/>
                    </a:solidFill>
                  </a:tcPr>
                </a:tc>
                <a:extLst>
                  <a:ext uri="{0D108BD9-81ED-4DB2-BD59-A6C34878D82A}">
                    <a16:rowId xmlns:a16="http://schemas.microsoft.com/office/drawing/2014/main" val="2074797646"/>
                  </a:ext>
                </a:extLst>
              </a:tr>
            </a:tbl>
          </a:graphicData>
        </a:graphic>
      </p:graphicFrame>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pic>
        <p:nvPicPr>
          <p:cNvPr id="4" name="Picture 3">
            <a:extLst>
              <a:ext uri="{FF2B5EF4-FFF2-40B4-BE49-F238E27FC236}">
                <a16:creationId xmlns:a16="http://schemas.microsoft.com/office/drawing/2014/main" id="{CE4FB115-2DD4-4C38-932F-24174E762927}"/>
              </a:ext>
            </a:extLst>
          </p:cNvPr>
          <p:cNvPicPr>
            <a:picLocks noChangeAspect="1"/>
          </p:cNvPicPr>
          <p:nvPr/>
        </p:nvPicPr>
        <p:blipFill>
          <a:blip r:embed="rId2"/>
          <a:stretch>
            <a:fillRect/>
          </a:stretch>
        </p:blipFill>
        <p:spPr>
          <a:xfrm>
            <a:off x="347932" y="2043404"/>
            <a:ext cx="6139834" cy="1222309"/>
          </a:xfrm>
          <a:prstGeom prst="rect">
            <a:avLst/>
          </a:prstGeom>
        </p:spPr>
      </p:pic>
      <p:pic>
        <p:nvPicPr>
          <p:cNvPr id="6" name="Picture 5">
            <a:extLst>
              <a:ext uri="{FF2B5EF4-FFF2-40B4-BE49-F238E27FC236}">
                <a16:creationId xmlns:a16="http://schemas.microsoft.com/office/drawing/2014/main" id="{95CCAF7C-E093-494C-BB60-F81CE175A3A3}"/>
              </a:ext>
            </a:extLst>
          </p:cNvPr>
          <p:cNvPicPr>
            <a:picLocks noChangeAspect="1"/>
          </p:cNvPicPr>
          <p:nvPr/>
        </p:nvPicPr>
        <p:blipFill>
          <a:blip r:embed="rId3"/>
          <a:stretch>
            <a:fillRect/>
          </a:stretch>
        </p:blipFill>
        <p:spPr>
          <a:xfrm>
            <a:off x="415605" y="3686013"/>
            <a:ext cx="6863804" cy="1035277"/>
          </a:xfrm>
          <a:prstGeom prst="rect">
            <a:avLst/>
          </a:prstGeom>
        </p:spPr>
      </p:pic>
    </p:spTree>
    <p:extLst>
      <p:ext uri="{BB962C8B-B14F-4D97-AF65-F5344CB8AC3E}">
        <p14:creationId xmlns:p14="http://schemas.microsoft.com/office/powerpoint/2010/main" val="25065373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1753770472"/>
              </p:ext>
            </p:extLst>
          </p:nvPr>
        </p:nvGraphicFramePr>
        <p:xfrm>
          <a:off x="347932" y="1186382"/>
          <a:ext cx="9238890" cy="40386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A doctor's surgery stores hundreds of patients' details on its computer network. The surgery is concerned about the security of its patients' sensitive medical data.</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32. Identify three errors that the surgery's staff could make, that may endanger the security of the network and outline a procedure that could be put in place to prevent each error. </a:t>
                      </a:r>
                      <a:r>
                        <a:rPr lang="en-US" sz="1100" b="1" dirty="0"/>
                        <a:t>[6</a:t>
                      </a:r>
                      <a:r>
                        <a:rPr lang="en-US" sz="1100" dirty="0"/>
                        <a:t>]</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a:t>
                      </a:r>
                    </a:p>
                    <a:p>
                      <a:r>
                        <a:rPr lang="en-US" sz="1100" dirty="0"/>
                        <a:t>Brings in files via any medium (1- AO2 1a)…</a:t>
                      </a:r>
                    </a:p>
                    <a:p>
                      <a:r>
                        <a:rPr lang="en-US" sz="1100" dirty="0"/>
                        <a:t>…not allowing/stopping external devices being used on the network (1-AO2 1b)</a:t>
                      </a:r>
                    </a:p>
                    <a:p>
                      <a:r>
                        <a:rPr lang="en-US" sz="1100" dirty="0"/>
                        <a:t>Downloading infected files from the internet (1 - AO2 1a)…</a:t>
                      </a:r>
                    </a:p>
                    <a:p>
                      <a:r>
                        <a:rPr lang="en-US" sz="1100" dirty="0"/>
                        <a:t>…blocking/restricting access </a:t>
                      </a:r>
                      <a:r>
                        <a:rPr lang="en-US" sz="1100" dirty="0" err="1"/>
                        <a:t>tinsecure</a:t>
                      </a:r>
                      <a:r>
                        <a:rPr lang="en-US" sz="1100" dirty="0"/>
                        <a:t> websites (1 - AO2 1b)</a:t>
                      </a:r>
                    </a:p>
                    <a:p>
                      <a:r>
                        <a:rPr lang="en-US" sz="1100" dirty="0"/>
                        <a:t>Allowing physical access to the surgery's network (1 - AO2 1a)…</a:t>
                      </a:r>
                    </a:p>
                    <a:p>
                      <a:r>
                        <a:rPr lang="en-US" sz="1100" dirty="0"/>
                        <a:t>…locking of doors/key cards/any physical security procedure (1 - AO2 1b)</a:t>
                      </a:r>
                    </a:p>
                    <a:p>
                      <a:r>
                        <a:rPr lang="en-US" sz="1100" dirty="0"/>
                        <a:t>Sending/sharing sensitive data with third parties (1- AO2 1a)…</a:t>
                      </a:r>
                    </a:p>
                    <a:p>
                      <a:r>
                        <a:rPr lang="en-US" sz="1100" dirty="0"/>
                        <a:t>… blocking/restricting access to USB ports/email/internet/printing (1 - AO2 1b)</a:t>
                      </a:r>
                    </a:p>
                    <a:p>
                      <a:endParaRPr lang="en-US" sz="1100" dirty="0"/>
                    </a:p>
                    <a:p>
                      <a:endParaRPr lang="en-US" sz="1100" dirty="0"/>
                    </a:p>
                    <a:p>
                      <a:r>
                        <a:rPr lang="en-US" sz="1100" dirty="0"/>
                        <a:t>Marks: 6</a:t>
                      </a:r>
                    </a:p>
                    <a:p>
                      <a:endParaRPr lang="en-US" sz="1100" dirty="0"/>
                    </a:p>
                    <a:p>
                      <a:r>
                        <a:rPr lang="en-US" sz="1100" dirty="0"/>
                        <a:t>Guidance: 1 mark to be awarded for each correct identification to a maximum of 3 marks. (AO2 1b)</a:t>
                      </a:r>
                    </a:p>
                    <a:p>
                      <a:endParaRPr lang="en-US" sz="1100" dirty="0"/>
                    </a:p>
                    <a:p>
                      <a:r>
                        <a:rPr lang="en-US" sz="1100" dirty="0"/>
                        <a:t>1 mark to be awarded for each correct outlining of a procedure to a maximum of 3 marks. (AO2 1b)</a:t>
                      </a:r>
                    </a:p>
                    <a:p>
                      <a:endParaRPr lang="en-US" sz="1100" dirty="0"/>
                    </a:p>
                    <a:p>
                      <a:r>
                        <a:rPr lang="en-US" sz="1100" dirty="0"/>
                        <a:t>Allow any reasonable combination of error and reasonable procedure to mitigate the risk.</a:t>
                      </a:r>
                      <a:endParaRPr lang="en-GB" sz="1100" dirty="0"/>
                    </a:p>
                  </a:txBody>
                  <a:tcPr anchor="ct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510923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1593407202"/>
              </p:ext>
            </p:extLst>
          </p:nvPr>
        </p:nvGraphicFramePr>
        <p:xfrm>
          <a:off x="347932" y="1186382"/>
          <a:ext cx="9238890" cy="4511040"/>
        </p:xfrm>
        <a:graphic>
          <a:graphicData uri="http://schemas.openxmlformats.org/drawingml/2006/table">
            <a:tbl>
              <a:tblPr bandRow="1">
                <a:tableStyleId>{F5AB1C69-6EDB-4FF4-983F-18BD219EF322}</a:tableStyleId>
              </a:tblPr>
              <a:tblGrid>
                <a:gridCol w="3079630">
                  <a:extLst>
                    <a:ext uri="{9D8B030D-6E8A-4147-A177-3AD203B41FA5}">
                      <a16:colId xmlns:a16="http://schemas.microsoft.com/office/drawing/2014/main" val="1883128953"/>
                    </a:ext>
                  </a:extLst>
                </a:gridCol>
                <a:gridCol w="3079630">
                  <a:extLst>
                    <a:ext uri="{9D8B030D-6E8A-4147-A177-3AD203B41FA5}">
                      <a16:colId xmlns:a16="http://schemas.microsoft.com/office/drawing/2014/main" val="1881104843"/>
                    </a:ext>
                  </a:extLst>
                </a:gridCol>
                <a:gridCol w="3079630">
                  <a:extLst>
                    <a:ext uri="{9D8B030D-6E8A-4147-A177-3AD203B41FA5}">
                      <a16:colId xmlns:a16="http://schemas.microsoft.com/office/drawing/2014/main" val="831961706"/>
                    </a:ext>
                  </a:extLst>
                </a:gridCol>
              </a:tblGrid>
              <a:tr h="337344">
                <a:tc gridSpan="3">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A house has computers in each room and a central router. Every room allows both Ethernet and </a:t>
                      </a:r>
                      <a:r>
                        <a:rPr lang="en-US" sz="1100" dirty="0" err="1"/>
                        <a:t>WiFi</a:t>
                      </a:r>
                      <a:r>
                        <a:rPr lang="en-US" sz="1100" dirty="0"/>
                        <a:t> connections to the router.</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The house owner is concerned about potential threats to the network from being connected to the Internet.</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33. Describe three possible threats to the computers connected to the network and give one way each threat can be reduced or prevented. </a:t>
                      </a:r>
                      <a:r>
                        <a:rPr lang="en-US" sz="1100" b="1" dirty="0"/>
                        <a:t>[9]</a:t>
                      </a: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000" dirty="0"/>
                        <a:t>Answer: 1 mark for naming threat, 1 for description, 1 for prevention.</a:t>
                      </a:r>
                    </a:p>
                    <a:p>
                      <a:r>
                        <a:rPr lang="en-US" sz="1000" dirty="0"/>
                        <a:t>Max 3 per threat</a:t>
                      </a:r>
                    </a:p>
                    <a:p>
                      <a:endParaRPr lang="en-US" sz="1000" dirty="0"/>
                    </a:p>
                    <a:p>
                      <a:r>
                        <a:rPr lang="en-US" sz="1000" dirty="0"/>
                        <a:t>e.g.</a:t>
                      </a:r>
                    </a:p>
                    <a:p>
                      <a:r>
                        <a:rPr lang="en-US" sz="1000" dirty="0"/>
                        <a:t>Virus / trojan / worm / malware</a:t>
                      </a:r>
                    </a:p>
                    <a:p>
                      <a:r>
                        <a:rPr lang="en-US" sz="1000" dirty="0"/>
                        <a:t>Piece of software/code/a program that replicates itself // causes damage e.g. editing/deleting files</a:t>
                      </a:r>
                    </a:p>
                    <a:p>
                      <a:r>
                        <a:rPr lang="en-US" sz="1000" dirty="0"/>
                        <a:t>Running anti-virus/anti-malware software // don’t download from unknown sources // don’t click on unknown links</a:t>
                      </a:r>
                    </a:p>
                    <a:p>
                      <a:endParaRPr lang="en-US" sz="1000" dirty="0"/>
                    </a:p>
                    <a:p>
                      <a:endParaRPr lang="en-US" sz="1000" dirty="0"/>
                    </a:p>
                    <a:p>
                      <a:r>
                        <a:rPr lang="en-US" sz="1000" dirty="0"/>
                        <a:t>Spyware / malware / keylogger</a:t>
                      </a:r>
                    </a:p>
                    <a:p>
                      <a:r>
                        <a:rPr lang="en-US" sz="1000" dirty="0"/>
                        <a:t>Piece of software/code/a program that records actions/key presses and sends this data to a third party for analysis</a:t>
                      </a:r>
                    </a:p>
                    <a:p>
                      <a:r>
                        <a:rPr lang="en-US" sz="1000" dirty="0"/>
                        <a:t>Running anti-spyware/anti-malware software/firewall</a:t>
                      </a:r>
                    </a:p>
                    <a:p>
                      <a:endParaRPr lang="en-US" sz="1000" dirty="0"/>
                    </a:p>
                  </a:txBody>
                  <a:tcPr>
                    <a:solidFill>
                      <a:schemeClr val="bg2"/>
                    </a:solidFill>
                  </a:tcPr>
                </a:tc>
                <a:tc>
                  <a:txBody>
                    <a:bodyPr/>
                    <a:lstStyle/>
                    <a:p>
                      <a:r>
                        <a:rPr lang="en-US" sz="1000" dirty="0"/>
                        <a:t>Data interception / passive</a:t>
                      </a:r>
                    </a:p>
                    <a:p>
                      <a:r>
                        <a:rPr lang="en-US" sz="1000" dirty="0"/>
                        <a:t>Data is sent to another device and is intercepted by a third party</a:t>
                      </a:r>
                    </a:p>
                    <a:p>
                      <a:r>
                        <a:rPr lang="en-US" sz="1000" dirty="0"/>
                        <a:t>Encryption</a:t>
                      </a:r>
                    </a:p>
                    <a:p>
                      <a:endParaRPr lang="en-US" sz="1000" dirty="0"/>
                    </a:p>
                    <a:p>
                      <a:endParaRPr lang="en-US" sz="1000" dirty="0"/>
                    </a:p>
                    <a:p>
                      <a:r>
                        <a:rPr lang="en-US" sz="1000" dirty="0"/>
                        <a:t>Phishing</a:t>
                      </a:r>
                    </a:p>
                    <a:p>
                      <a:r>
                        <a:rPr lang="en-US" sz="1000" dirty="0"/>
                        <a:t>An e-mail has a link that when clicked directs the user to a fake website that collects personal data</a:t>
                      </a:r>
                    </a:p>
                    <a:p>
                      <a:r>
                        <a:rPr lang="en-US" sz="1000" dirty="0"/>
                        <a:t>Network policy // firewall</a:t>
                      </a:r>
                    </a:p>
                    <a:p>
                      <a:endParaRPr lang="en-US" sz="1000" dirty="0"/>
                    </a:p>
                    <a:p>
                      <a:endParaRPr lang="en-US" sz="1000" dirty="0"/>
                    </a:p>
                    <a:p>
                      <a:r>
                        <a:rPr lang="en-US" sz="1000" dirty="0"/>
                        <a:t>Pharming</a:t>
                      </a:r>
                    </a:p>
                    <a:p>
                      <a:r>
                        <a:rPr lang="en-US" sz="1000" dirty="0"/>
                        <a:t>A piece of code installed that redirects user to fake website that collects personal data</a:t>
                      </a:r>
                    </a:p>
                    <a:p>
                      <a:r>
                        <a:rPr lang="en-US" sz="1000" dirty="0"/>
                        <a:t>Anti-malware // firewall</a:t>
                      </a:r>
                    </a:p>
                    <a:p>
                      <a:endParaRPr lang="en-US" sz="1000" dirty="0"/>
                    </a:p>
                    <a:p>
                      <a:endParaRPr lang="en-US" sz="1000" dirty="0"/>
                    </a:p>
                    <a:p>
                      <a:r>
                        <a:rPr lang="en-US" sz="1000" dirty="0"/>
                        <a:t>Hacker</a:t>
                      </a:r>
                    </a:p>
                    <a:p>
                      <a:r>
                        <a:rPr lang="en-US" sz="1000" dirty="0"/>
                        <a:t>Person attempting to gain </a:t>
                      </a:r>
                      <a:r>
                        <a:rPr lang="en-US" sz="1000" dirty="0" err="1"/>
                        <a:t>unauthorised</a:t>
                      </a:r>
                      <a:r>
                        <a:rPr lang="en-US" sz="1000" dirty="0"/>
                        <a:t> access to the network/computers/ data/files // </a:t>
                      </a:r>
                      <a:r>
                        <a:rPr lang="en-US" sz="1000" dirty="0" err="1"/>
                        <a:t>unauthorised</a:t>
                      </a:r>
                      <a:r>
                        <a:rPr lang="en-US" sz="1000" dirty="0"/>
                        <a:t> access and then deleting/editing data/files</a:t>
                      </a:r>
                    </a:p>
                    <a:p>
                      <a:r>
                        <a:rPr lang="en-US" sz="1000" dirty="0"/>
                        <a:t>Firewall // strong password // biometrics // penetration testing</a:t>
                      </a:r>
                    </a:p>
                  </a:txBody>
                  <a:tcPr>
                    <a:solidFill>
                      <a:schemeClr val="bg2"/>
                    </a:solidFill>
                  </a:tcPr>
                </a:tc>
                <a:tc>
                  <a:txBody>
                    <a:bodyPr/>
                    <a:lstStyle/>
                    <a:p>
                      <a:endParaRPr lang="en-US" sz="1000" dirty="0"/>
                    </a:p>
                    <a:p>
                      <a:r>
                        <a:rPr lang="en-US" sz="1000" dirty="0"/>
                        <a:t>Brute force attack</a:t>
                      </a:r>
                    </a:p>
                    <a:p>
                      <a:r>
                        <a:rPr lang="en-US" sz="1000" dirty="0"/>
                        <a:t>Person/software using every combination of passwords to gain access</a:t>
                      </a:r>
                    </a:p>
                    <a:p>
                      <a:r>
                        <a:rPr lang="en-US" sz="1000" dirty="0"/>
                        <a:t>Firewall//strong passwords</a:t>
                      </a:r>
                    </a:p>
                    <a:p>
                      <a:endParaRPr lang="en-US" sz="1000" dirty="0"/>
                    </a:p>
                    <a:p>
                      <a:endParaRPr lang="en-US" sz="1000" dirty="0"/>
                    </a:p>
                    <a:p>
                      <a:r>
                        <a:rPr lang="en-US" sz="1000" dirty="0"/>
                        <a:t>Social engineering</a:t>
                      </a:r>
                    </a:p>
                    <a:p>
                      <a:r>
                        <a:rPr lang="en-US" sz="1000" dirty="0"/>
                        <a:t>Person being the weak point of the system // by example e.g. any example of deception</a:t>
                      </a:r>
                    </a:p>
                    <a:p>
                      <a:r>
                        <a:rPr lang="en-US" sz="1000" dirty="0"/>
                        <a:t>e.g. Strong passwords // check validity of sources</a:t>
                      </a:r>
                    </a:p>
                    <a:p>
                      <a:endParaRPr lang="en-US" sz="1000" dirty="0"/>
                    </a:p>
                    <a:p>
                      <a:endParaRPr lang="en-US" sz="1000" dirty="0"/>
                    </a:p>
                    <a:p>
                      <a:r>
                        <a:rPr lang="en-US" sz="1000" dirty="0"/>
                        <a:t>Marks: 9</a:t>
                      </a:r>
                    </a:p>
                    <a:p>
                      <a:r>
                        <a:rPr lang="en-US" sz="1000" dirty="0"/>
                        <a:t>AO1 1b (3)</a:t>
                      </a:r>
                    </a:p>
                    <a:p>
                      <a:r>
                        <a:rPr lang="en-US" sz="1000" dirty="0"/>
                        <a:t>AO2 1a (3)</a:t>
                      </a:r>
                    </a:p>
                    <a:p>
                      <a:r>
                        <a:rPr lang="en-US" sz="1000" dirty="0"/>
                        <a:t>AO2 1b (3)</a:t>
                      </a:r>
                    </a:p>
                    <a:p>
                      <a:endParaRPr lang="en-US" sz="1000" dirty="0"/>
                    </a:p>
                    <a:p>
                      <a:endParaRPr lang="en-US" sz="1000" dirty="0"/>
                    </a:p>
                  </a:txBody>
                  <a:tcPr>
                    <a:solidFill>
                      <a:schemeClr val="bg2"/>
                    </a:solidFill>
                  </a:tcPr>
                </a:tc>
                <a:extLst>
                  <a:ext uri="{0D108BD9-81ED-4DB2-BD59-A6C34878D82A}">
                    <a16:rowId xmlns:a16="http://schemas.microsoft.com/office/drawing/2014/main" val="2074797646"/>
                  </a:ext>
                </a:extLst>
              </a:tr>
            </a:tbl>
          </a:graphicData>
        </a:graphic>
      </p:graphicFrame>
    </p:spTree>
    <p:extLst>
      <p:ext uri="{BB962C8B-B14F-4D97-AF65-F5344CB8AC3E}">
        <p14:creationId xmlns:p14="http://schemas.microsoft.com/office/powerpoint/2010/main" val="17803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8BB23B33-8240-4B32-8008-03443885365F}"/>
              </a:ext>
            </a:extLst>
          </p:cNvPr>
          <p:cNvGraphicFramePr>
            <a:graphicFrameLocks noGrp="1"/>
          </p:cNvGraphicFramePr>
          <p:nvPr>
            <p:extLst>
              <p:ext uri="{D42A27DB-BD31-4B8C-83A1-F6EECF244321}">
                <p14:modId xmlns:p14="http://schemas.microsoft.com/office/powerpoint/2010/main" val="2620091715"/>
              </p:ext>
            </p:extLst>
          </p:nvPr>
        </p:nvGraphicFramePr>
        <p:xfrm>
          <a:off x="347932" y="1186382"/>
          <a:ext cx="9238890" cy="448056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Data in computer systems is valuable and at risk of loss, damage or being stolen.</a:t>
                      </a:r>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The table has four potential threats to data.</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dirty="0"/>
                    </a:p>
                    <a:p>
                      <a:pPr marL="0" marR="0" lvl="0" indent="0" algn="l" defTabSz="1280160" rtl="0" eaLnBrk="1" fontAlgn="auto" latinLnBrk="0" hangingPunct="1">
                        <a:lnSpc>
                          <a:spcPct val="100000"/>
                        </a:lnSpc>
                        <a:spcBef>
                          <a:spcPts val="0"/>
                        </a:spcBef>
                        <a:spcAft>
                          <a:spcPts val="0"/>
                        </a:spcAft>
                        <a:buClrTx/>
                        <a:buSzTx/>
                        <a:buFont typeface="+mj-lt"/>
                        <a:buNone/>
                        <a:tabLst/>
                        <a:defRPr/>
                      </a:pPr>
                      <a:r>
                        <a:rPr lang="en-US" sz="1100" dirty="0"/>
                        <a:t>34. Write one prevention method for each threat in the table. Each prevention method must be different. </a:t>
                      </a:r>
                      <a:r>
                        <a:rPr lang="en-US" sz="1100" b="1" dirty="0"/>
                        <a:t>[4]</a:t>
                      </a: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US" sz="1100" b="1" dirty="0">
                        <a:solidFill>
                          <a:schemeClr val="tx1"/>
                        </a:solidFill>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 typeface="+mj-lt"/>
                        <a:buNone/>
                        <a:tabLst/>
                        <a:defRPr/>
                      </a:pPr>
                      <a:endParaRPr lang="en-GB" sz="1100" b="1" dirty="0">
                        <a:solidFill>
                          <a:schemeClr val="tx1"/>
                        </a:solidFill>
                        <a:ea typeface="Calibri" panose="020F0502020204030204" pitchFamily="34" charset="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000" dirty="0"/>
                        <a:t>Answer: 1 mark for a suitable prevention</a:t>
                      </a:r>
                    </a:p>
                    <a:p>
                      <a:endParaRPr lang="en-US" sz="1000" dirty="0"/>
                    </a:p>
                    <a:p>
                      <a:endParaRPr lang="en-US" sz="1000" dirty="0"/>
                    </a:p>
                    <a:p>
                      <a:endParaRPr lang="en-US" sz="1000" dirty="0"/>
                    </a:p>
                    <a:p>
                      <a:endParaRPr lang="en-US" sz="1000" dirty="0"/>
                    </a:p>
                    <a:p>
                      <a:endParaRPr lang="en-US" sz="1000" dirty="0"/>
                    </a:p>
                    <a:p>
                      <a:endParaRPr lang="en-US" sz="1000" dirty="0"/>
                    </a:p>
                    <a:p>
                      <a:endParaRPr lang="en-US" sz="1000" dirty="0"/>
                    </a:p>
                    <a:p>
                      <a:endParaRPr lang="en-US" sz="1000" dirty="0"/>
                    </a:p>
                    <a:p>
                      <a:endParaRPr lang="en-US" sz="1000" dirty="0"/>
                    </a:p>
                    <a:p>
                      <a:endParaRPr lang="en-US" sz="1000" dirty="0"/>
                    </a:p>
                    <a:p>
                      <a:r>
                        <a:rPr lang="en-US" sz="1000" dirty="0"/>
                        <a:t>Marks: 4</a:t>
                      </a:r>
                    </a:p>
                    <a:p>
                      <a:endParaRPr lang="en-US" sz="1000" dirty="0"/>
                    </a:p>
                    <a:p>
                      <a:r>
                        <a:rPr lang="en-US" sz="1000" dirty="0"/>
                        <a:t>Guidance: Mark first in box</a:t>
                      </a:r>
                    </a:p>
                    <a:p>
                      <a:r>
                        <a:rPr lang="en-US" sz="1000" dirty="0"/>
                        <a:t>Do not mark repeat</a:t>
                      </a:r>
                    </a:p>
                  </a:txBody>
                  <a:tcPr>
                    <a:solidFill>
                      <a:schemeClr val="bg2"/>
                    </a:solidFill>
                  </a:tcPr>
                </a:tc>
                <a:extLst>
                  <a:ext uri="{0D108BD9-81ED-4DB2-BD59-A6C34878D82A}">
                    <a16:rowId xmlns:a16="http://schemas.microsoft.com/office/drawing/2014/main" val="2074797646"/>
                  </a:ext>
                </a:extLst>
              </a:tr>
            </a:tbl>
          </a:graphicData>
        </a:graphic>
      </p:graphicFrame>
      <p:pic>
        <p:nvPicPr>
          <p:cNvPr id="5" name="Picture 4">
            <a:extLst>
              <a:ext uri="{FF2B5EF4-FFF2-40B4-BE49-F238E27FC236}">
                <a16:creationId xmlns:a16="http://schemas.microsoft.com/office/drawing/2014/main" id="{D1087545-3204-48A8-8F7D-5192E5BEDBB1}"/>
              </a:ext>
            </a:extLst>
          </p:cNvPr>
          <p:cNvPicPr>
            <a:picLocks noChangeAspect="1"/>
          </p:cNvPicPr>
          <p:nvPr/>
        </p:nvPicPr>
        <p:blipFill>
          <a:blip r:embed="rId2"/>
          <a:stretch>
            <a:fillRect/>
          </a:stretch>
        </p:blipFill>
        <p:spPr>
          <a:xfrm>
            <a:off x="347932" y="1984116"/>
            <a:ext cx="5904723" cy="1263270"/>
          </a:xfrm>
          <a:prstGeom prst="rect">
            <a:avLst/>
          </a:prstGeom>
        </p:spPr>
      </p:pic>
      <p:pic>
        <p:nvPicPr>
          <p:cNvPr id="7" name="Picture 6">
            <a:extLst>
              <a:ext uri="{FF2B5EF4-FFF2-40B4-BE49-F238E27FC236}">
                <a16:creationId xmlns:a16="http://schemas.microsoft.com/office/drawing/2014/main" id="{0E59194E-9E3B-4329-A794-7D78B9269897}"/>
              </a:ext>
            </a:extLst>
          </p:cNvPr>
          <p:cNvPicPr>
            <a:picLocks noChangeAspect="1"/>
          </p:cNvPicPr>
          <p:nvPr/>
        </p:nvPicPr>
        <p:blipFill>
          <a:blip r:embed="rId3"/>
          <a:stretch>
            <a:fillRect/>
          </a:stretch>
        </p:blipFill>
        <p:spPr>
          <a:xfrm>
            <a:off x="347932" y="3541551"/>
            <a:ext cx="5978223" cy="1347818"/>
          </a:xfrm>
          <a:prstGeom prst="rect">
            <a:avLst/>
          </a:prstGeom>
        </p:spPr>
      </p:pic>
    </p:spTree>
    <p:extLst>
      <p:ext uri="{BB962C8B-B14F-4D97-AF65-F5344CB8AC3E}">
        <p14:creationId xmlns:p14="http://schemas.microsoft.com/office/powerpoint/2010/main" val="2431642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1991866635"/>
              </p:ext>
            </p:extLst>
          </p:nvPr>
        </p:nvGraphicFramePr>
        <p:xfrm>
          <a:off x="347932" y="1186382"/>
          <a:ext cx="9238890" cy="303276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 hospital stores patients’ details on its computer network. The hospital is concerned about the security of its patients’ details.</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35. Staff already use strong passwords to protect systems. Explain, with reference to system security, three other ways that the hospital could protect the network system. </a:t>
                      </a:r>
                      <a:r>
                        <a:rPr lang="en-GB" sz="1100" b="1" dirty="0">
                          <a:ea typeface="Calibri" panose="020F0502020204030204" pitchFamily="34" charset="0"/>
                          <a:cs typeface="Times New Roman" panose="02020603050405020304" pitchFamily="18" charset="0"/>
                        </a:rPr>
                        <a:t>[6]</a:t>
                      </a:r>
                    </a:p>
                  </a:txBody>
                  <a:tcPr anchor="ctr">
                    <a:solidFill>
                      <a:schemeClr val="bg1"/>
                    </a:solidFill>
                  </a:tcPr>
                </a:tc>
                <a:extLst>
                  <a:ext uri="{0D108BD9-81ED-4DB2-BD59-A6C34878D82A}">
                    <a16:rowId xmlns:a16="http://schemas.microsoft.com/office/drawing/2014/main" val="1019481880"/>
                  </a:ext>
                </a:extLst>
              </a:tr>
              <a:tr h="168672">
                <a:tc>
                  <a:txBody>
                    <a:bodyPr/>
                    <a:lstStyle/>
                    <a:p>
                      <a:r>
                        <a:rPr lang="en-GB" sz="1100" dirty="0"/>
                        <a:t>Answer:</a:t>
                      </a:r>
                    </a:p>
                    <a:p>
                      <a:r>
                        <a:rPr lang="en-GB" sz="1100" dirty="0"/>
                        <a:t>Firewall (1 – AO2 1a) prevents unauthorised access (1 – AO2 1b)</a:t>
                      </a:r>
                    </a:p>
                    <a:p>
                      <a:r>
                        <a:rPr lang="en-GB" sz="1100" dirty="0"/>
                        <a:t>Anti-malware (1 – AO2 1a) removes viruses/spyware from infecting the system (1 – AO2 1b)</a:t>
                      </a:r>
                    </a:p>
                    <a:p>
                      <a:r>
                        <a:rPr lang="en-GB" sz="1100" dirty="0"/>
                        <a:t>Encryption (1 – AO2 1a) any intercepted data is rendered useless (1 – AO2 1b)</a:t>
                      </a:r>
                    </a:p>
                    <a:p>
                      <a:r>
                        <a:rPr lang="en-GB" sz="1100" dirty="0"/>
                        <a:t>User access levels (1 – AO2 1a) users have restricted access (1 – AO2 1b)</a:t>
                      </a:r>
                    </a:p>
                    <a:p>
                      <a:r>
                        <a:rPr lang="en-GB" sz="1100" dirty="0"/>
                        <a:t>Network policies (1 – AO2 1a) rules that define acceptable use (1 – AO2 1b)</a:t>
                      </a:r>
                    </a:p>
                    <a:p>
                      <a:endParaRPr lang="en-GB" sz="1100" dirty="0"/>
                    </a:p>
                    <a:p>
                      <a:endParaRPr lang="en-GB" sz="1100" dirty="0"/>
                    </a:p>
                    <a:p>
                      <a:r>
                        <a:rPr lang="en-GB" sz="1100" dirty="0"/>
                        <a:t>Marks: 6</a:t>
                      </a:r>
                    </a:p>
                    <a:p>
                      <a:r>
                        <a:rPr lang="en-GB" sz="1100" dirty="0"/>
                        <a:t>AO2 1a (3)</a:t>
                      </a:r>
                    </a:p>
                    <a:p>
                      <a:r>
                        <a:rPr lang="en-GB" sz="1100" dirty="0"/>
                        <a:t>AO2 1b (3)</a:t>
                      </a:r>
                    </a:p>
                    <a:p>
                      <a:endParaRPr lang="en-GB" sz="1100" dirty="0"/>
                    </a:p>
                    <a:p>
                      <a:r>
                        <a:rPr lang="en-GB" sz="1100" dirty="0"/>
                        <a:t>Guidance: 1 mark to be awarded for each correct type to a maximum of 3 marks. (AO2 1a)</a:t>
                      </a:r>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1857188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3028107680"/>
              </p:ext>
            </p:extLst>
          </p:nvPr>
        </p:nvGraphicFramePr>
        <p:xfrm>
          <a:off x="347932" y="1186382"/>
          <a:ext cx="9238890" cy="370332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Data in computer systems is valuable and at risk of loss, damage or being stolen.</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36. Name two other threats to the data in a computer system and give a method of preventing each. </a:t>
                      </a:r>
                      <a:r>
                        <a:rPr lang="en-GB" sz="1100" b="1" dirty="0">
                          <a:ea typeface="Calibri" panose="020F0502020204030204" pitchFamily="34" charset="0"/>
                          <a:cs typeface="Times New Roman" panose="02020603050405020304" pitchFamily="18" charset="0"/>
                        </a:rPr>
                        <a:t>[6]</a:t>
                      </a:r>
                    </a:p>
                  </a:txBody>
                  <a:tcPr anchor="ctr">
                    <a:solidFill>
                      <a:schemeClr val="bg1"/>
                    </a:solidFill>
                  </a:tcPr>
                </a:tc>
                <a:extLst>
                  <a:ext uri="{0D108BD9-81ED-4DB2-BD59-A6C34878D82A}">
                    <a16:rowId xmlns:a16="http://schemas.microsoft.com/office/drawing/2014/main" val="1019481880"/>
                  </a:ext>
                </a:extLst>
              </a:tr>
              <a:tr h="168672">
                <a:tc>
                  <a:txBody>
                    <a:bodyPr/>
                    <a:lstStyle/>
                    <a:p>
                      <a:r>
                        <a:rPr lang="en-US" sz="1100" dirty="0"/>
                        <a:t>Answer: 1 mark for each suitable threat, and 1 mark for suitable prevention</a:t>
                      </a:r>
                    </a:p>
                    <a:p>
                      <a:r>
                        <a:rPr lang="en-US" sz="1100" dirty="0"/>
                        <a:t>e.g.</a:t>
                      </a:r>
                    </a:p>
                    <a:p>
                      <a:r>
                        <a:rPr lang="en-US" sz="1100" dirty="0"/>
                        <a:t>Spyware (1) anti-spyware (1)</a:t>
                      </a:r>
                    </a:p>
                    <a:p>
                      <a:r>
                        <a:rPr lang="en-US" sz="1100" dirty="0"/>
                        <a:t>Pharming (1) Check web address is valid(1)</a:t>
                      </a:r>
                    </a:p>
                    <a:p>
                      <a:r>
                        <a:rPr lang="en-US" sz="1100" dirty="0"/>
                        <a:t>DOS/DDOS (1) Use of proxy server/firewall (1)</a:t>
                      </a:r>
                    </a:p>
                    <a:p>
                      <a:r>
                        <a:rPr lang="en-US" sz="1100" dirty="0"/>
                        <a:t>Ransomware (1) Use of antimalware (1)</a:t>
                      </a:r>
                    </a:p>
                    <a:p>
                      <a:r>
                        <a:rPr lang="en-US" sz="1100" dirty="0"/>
                        <a:t>SQL injection (1) Network forensics/suitable form validation (1)</a:t>
                      </a:r>
                    </a:p>
                    <a:p>
                      <a:r>
                        <a:rPr lang="en-US" sz="1100" dirty="0"/>
                        <a:t>Social engineering // people as a weak point (1) training (1)</a:t>
                      </a:r>
                    </a:p>
                    <a:p>
                      <a:r>
                        <a:rPr lang="en-US" sz="1100" dirty="0"/>
                        <a:t>Poor network policy (1) education/setting rules (1)</a:t>
                      </a:r>
                    </a:p>
                    <a:p>
                      <a:r>
                        <a:rPr lang="en-US" sz="1100" dirty="0"/>
                        <a:t>Hardware failure/loss (1) Backup (1)</a:t>
                      </a:r>
                    </a:p>
                    <a:p>
                      <a:endParaRPr lang="en-US" sz="1100" dirty="0"/>
                    </a:p>
                    <a:p>
                      <a:r>
                        <a:rPr lang="en-US" sz="1100" dirty="0"/>
                        <a:t>Marks: 4</a:t>
                      </a:r>
                    </a:p>
                    <a:p>
                      <a:endParaRPr lang="en-US" sz="1100" dirty="0"/>
                    </a:p>
                    <a:p>
                      <a:r>
                        <a:rPr lang="en-US" sz="1100" dirty="0"/>
                        <a:t>Guidance: Award different types of virus e.g. worm, trojan separately.</a:t>
                      </a:r>
                    </a:p>
                    <a:p>
                      <a:endParaRPr lang="en-US" sz="1100" dirty="0"/>
                    </a:p>
                    <a:p>
                      <a:r>
                        <a:rPr lang="en-US" sz="1100" dirty="0"/>
                        <a:t>Do not award hacking, brute-force - both covered in </a:t>
                      </a:r>
                      <a:r>
                        <a:rPr lang="en-US" sz="1100" dirty="0" err="1"/>
                        <a:t>unauthorised</a:t>
                      </a:r>
                      <a:r>
                        <a:rPr lang="en-US" sz="1100" dirty="0"/>
                        <a:t> access.</a:t>
                      </a:r>
                    </a:p>
                    <a:p>
                      <a:endParaRPr lang="en-US" sz="1100" dirty="0"/>
                    </a:p>
                    <a:p>
                      <a:r>
                        <a:rPr lang="en-US" sz="1100" dirty="0"/>
                        <a:t>BOD malware</a:t>
                      </a:r>
                      <a:endParaRPr lang="en-GB"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1175951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AA28E865-0CF8-48B2-9032-04FB666A5C2B}"/>
              </a:ext>
            </a:extLst>
          </p:cNvPr>
          <p:cNvGraphicFramePr>
            <a:graphicFrameLocks noGrp="1"/>
          </p:cNvGraphicFramePr>
          <p:nvPr>
            <p:extLst>
              <p:ext uri="{D42A27DB-BD31-4B8C-83A1-F6EECF244321}">
                <p14:modId xmlns:p14="http://schemas.microsoft.com/office/powerpoint/2010/main" val="2509101242"/>
              </p:ext>
            </p:extLst>
          </p:nvPr>
        </p:nvGraphicFramePr>
        <p:xfrm>
          <a:off x="347932" y="1186382"/>
          <a:ext cx="9238890" cy="336804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 school has all of its computers in a local area network (LAN).</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37. Explain two measures which the school will need to take to ensure the security of the network. </a:t>
                      </a:r>
                      <a:r>
                        <a:rPr lang="en-GB" sz="1100" b="1" dirty="0">
                          <a:ea typeface="Calibri" panose="020F0502020204030204" pitchFamily="34" charset="0"/>
                          <a:cs typeface="Times New Roman" panose="02020603050405020304" pitchFamily="18" charset="0"/>
                        </a:rPr>
                        <a:t>[4]</a:t>
                      </a:r>
                    </a:p>
                  </a:txBody>
                  <a:tcPr anchor="ctr">
                    <a:solidFill>
                      <a:schemeClr val="bg1"/>
                    </a:solidFill>
                  </a:tcPr>
                </a:tc>
                <a:extLst>
                  <a:ext uri="{0D108BD9-81ED-4DB2-BD59-A6C34878D82A}">
                    <a16:rowId xmlns:a16="http://schemas.microsoft.com/office/drawing/2014/main" val="1019481880"/>
                  </a:ext>
                </a:extLst>
              </a:tr>
              <a:tr h="168672">
                <a:tc>
                  <a:txBody>
                    <a:bodyPr/>
                    <a:lstStyle/>
                    <a:p>
                      <a:r>
                        <a:rPr lang="en-US" sz="1100" dirty="0"/>
                        <a:t>Answer: e.g.</a:t>
                      </a:r>
                    </a:p>
                    <a:p>
                      <a:r>
                        <a:rPr lang="en-US" sz="1100" dirty="0"/>
                        <a:t>Passwords protected user accounts</a:t>
                      </a:r>
                    </a:p>
                    <a:p>
                      <a:r>
                        <a:rPr lang="en-US" sz="1100" dirty="0"/>
                        <a:t>… to ensure that only </a:t>
                      </a:r>
                      <a:r>
                        <a:rPr lang="en-US" sz="1100" dirty="0" err="1"/>
                        <a:t>authorised</a:t>
                      </a:r>
                      <a:r>
                        <a:rPr lang="en-US" sz="1100" dirty="0"/>
                        <a:t> people can access the network.</a:t>
                      </a:r>
                    </a:p>
                    <a:p>
                      <a:r>
                        <a:rPr lang="en-US" sz="1100" dirty="0"/>
                        <a:t>Network policy restrictions e.g. students only allowed to log in during school hours, from certain computers</a:t>
                      </a:r>
                    </a:p>
                    <a:p>
                      <a:r>
                        <a:rPr lang="en-US" sz="1100" dirty="0"/>
                        <a:t>… ensures that attempts to enter in the system are likely to be genuine.</a:t>
                      </a:r>
                    </a:p>
                    <a:p>
                      <a:r>
                        <a:rPr lang="en-US" sz="1100" dirty="0"/>
                        <a:t>Different levels of access / each user can only access the files they need</a:t>
                      </a:r>
                    </a:p>
                    <a:p>
                      <a:r>
                        <a:rPr lang="en-US" sz="1100" dirty="0"/>
                        <a:t>… prevents accidental damage to files.</a:t>
                      </a:r>
                    </a:p>
                    <a:p>
                      <a:r>
                        <a:rPr lang="en-US" sz="1100" dirty="0"/>
                        <a:t>Firewall…</a:t>
                      </a:r>
                    </a:p>
                    <a:p>
                      <a:r>
                        <a:rPr lang="en-US" sz="1100" dirty="0"/>
                        <a:t>… to prevent </a:t>
                      </a:r>
                      <a:r>
                        <a:rPr lang="en-US" sz="1100" dirty="0" err="1"/>
                        <a:t>unauthorised</a:t>
                      </a:r>
                      <a:r>
                        <a:rPr lang="en-US" sz="1100" dirty="0"/>
                        <a:t> access / hacking into the network.</a:t>
                      </a:r>
                    </a:p>
                    <a:p>
                      <a:r>
                        <a:rPr lang="en-US" sz="1100" dirty="0"/>
                        <a:t>Marks in pairs. Award one mark for a correctly identified measure and another mark for an appropriate expansion explaining how this measure improves security</a:t>
                      </a:r>
                    </a:p>
                    <a:p>
                      <a:endParaRPr lang="en-US" sz="1100" dirty="0"/>
                    </a:p>
                    <a:p>
                      <a:r>
                        <a:rPr lang="en-US" sz="1100" dirty="0"/>
                        <a:t>Marks: 4</a:t>
                      </a:r>
                    </a:p>
                    <a:p>
                      <a:endParaRPr lang="en-US" sz="1100" dirty="0"/>
                    </a:p>
                    <a:p>
                      <a:r>
                        <a:rPr lang="en-US" sz="1100" dirty="0"/>
                        <a:t>Guidance: Filtering / censoring is not answering the question (unless candidates explain that web sites known to pose a security threat – e.g. because they are known to distribute viruses – are filtered)</a:t>
                      </a:r>
                      <a:endParaRPr lang="en-GB" sz="1100" dirty="0"/>
                    </a:p>
                  </a:txBody>
                  <a:tcPr anchor="ctr">
                    <a:solidFill>
                      <a:schemeClr val="bg1">
                        <a:lumMod val="85000"/>
                      </a:schemeClr>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634895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1972929724"/>
              </p:ext>
            </p:extLst>
          </p:nvPr>
        </p:nvGraphicFramePr>
        <p:xfrm>
          <a:off x="347932" y="1186382"/>
          <a:ext cx="9238890" cy="202692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lvl="0" indent="0">
                        <a:buFont typeface="+mj-lt"/>
                        <a:buNone/>
                      </a:pPr>
                      <a:r>
                        <a:rPr lang="en-US" sz="1100" dirty="0"/>
                        <a:t>Amin buys a new computer with an operating system and some utilities.</a:t>
                      </a:r>
                    </a:p>
                    <a:p>
                      <a:pPr marL="0" lvl="0" indent="0">
                        <a:buFont typeface="+mj-lt"/>
                        <a:buNone/>
                      </a:pPr>
                      <a:endParaRPr lang="en-US" sz="1100" dirty="0"/>
                    </a:p>
                    <a:p>
                      <a:pPr marL="0" lvl="0" indent="0">
                        <a:buFont typeface="+mj-lt"/>
                        <a:buNone/>
                      </a:pPr>
                      <a:r>
                        <a:rPr lang="en-US" sz="1100" dirty="0"/>
                        <a:t>38. State two functions of the operating system. </a:t>
                      </a:r>
                      <a:r>
                        <a:rPr lang="en-GB" sz="1100" b="1" dirty="0"/>
                        <a:t>[2]</a:t>
                      </a:r>
                      <a:endParaRPr lang="en-GB" sz="1100" dirty="0"/>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e.g.</a:t>
                      </a:r>
                    </a:p>
                    <a:p>
                      <a:r>
                        <a:rPr lang="en-US" sz="1100" dirty="0"/>
                        <a:t>Provides interfaces between user and computer / Determines look and feel of the computer</a:t>
                      </a:r>
                    </a:p>
                    <a:p>
                      <a:r>
                        <a:rPr lang="en-US" sz="1100" dirty="0"/>
                        <a:t>Provides a platform for software to run</a:t>
                      </a:r>
                    </a:p>
                    <a:p>
                      <a:r>
                        <a:rPr lang="en-US" sz="1100" dirty="0"/>
                        <a:t>Manages peripherals used by the system</a:t>
                      </a:r>
                    </a:p>
                    <a:p>
                      <a:r>
                        <a:rPr lang="en-US" sz="1100" dirty="0"/>
                        <a:t>Manages memory</a:t>
                      </a:r>
                    </a:p>
                    <a:p>
                      <a:endParaRPr lang="en-US" sz="1100" dirty="0"/>
                    </a:p>
                    <a:p>
                      <a:endParaRPr lang="en-US" sz="1100" dirty="0"/>
                    </a:p>
                    <a:p>
                      <a:r>
                        <a:rPr lang="en-US" sz="1100" dirty="0"/>
                        <a:t>Marks: 2</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21571989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2849644083"/>
              </p:ext>
            </p:extLst>
          </p:nvPr>
        </p:nvGraphicFramePr>
        <p:xfrm>
          <a:off x="347932" y="1186382"/>
          <a:ext cx="9238890" cy="48768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lvl="0" indent="0">
                        <a:buFont typeface="+mj-lt"/>
                        <a:buNone/>
                      </a:pPr>
                      <a:r>
                        <a:rPr lang="en-US" sz="1100" dirty="0"/>
                        <a:t>	</a:t>
                      </a:r>
                    </a:p>
                    <a:p>
                      <a:pPr marL="0" lvl="0" indent="0">
                        <a:buFont typeface="+mj-lt"/>
                        <a:buNone/>
                      </a:pPr>
                      <a:r>
                        <a:rPr lang="en-US" sz="1100" dirty="0"/>
                        <a:t>Julian buys a new laptop with a system information utility and a diagnosis utility.</a:t>
                      </a:r>
                    </a:p>
                    <a:p>
                      <a:pPr marL="0" lvl="0" indent="0">
                        <a:buFont typeface="+mj-lt"/>
                        <a:buNone/>
                      </a:pPr>
                      <a:endParaRPr lang="en-US" sz="1100" dirty="0"/>
                    </a:p>
                    <a:p>
                      <a:pPr marL="0" lvl="0" indent="0">
                        <a:buFont typeface="+mj-lt"/>
                        <a:buNone/>
                      </a:pPr>
                      <a:r>
                        <a:rPr lang="en-US" sz="1100" dirty="0"/>
                        <a:t>39. Describe, using examples, the purpose of the system information and diagnosis utilities. </a:t>
                      </a:r>
                      <a:r>
                        <a:rPr lang="en-US" sz="1100" b="1" dirty="0"/>
                        <a:t>[4]</a:t>
                      </a:r>
                    </a:p>
                    <a:p>
                      <a:pPr marL="0" lvl="0" indent="0">
                        <a:buFont typeface="+mj-lt"/>
                        <a:buNone/>
                      </a:pPr>
                      <a:endParaRPr lang="en-US" sz="1100" dirty="0"/>
                    </a:p>
                    <a:p>
                      <a:pPr marL="0" lvl="0" indent="0">
                        <a:buFont typeface="+mj-lt"/>
                        <a:buNone/>
                      </a:pPr>
                      <a:r>
                        <a:rPr lang="en-US" sz="1100" dirty="0"/>
                        <a:t>System information utility</a:t>
                      </a:r>
                    </a:p>
                    <a:p>
                      <a:pPr marL="0" lvl="0" indent="0">
                        <a:buFont typeface="+mj-lt"/>
                        <a:buNone/>
                      </a:pPr>
                      <a:endParaRPr lang="en-US" sz="1100" dirty="0"/>
                    </a:p>
                    <a:p>
                      <a:pPr marL="0" lvl="0" indent="0">
                        <a:buFont typeface="+mj-lt"/>
                        <a:buNone/>
                      </a:pPr>
                      <a:r>
                        <a:rPr lang="en-US" sz="1100" dirty="0"/>
                        <a:t>Example</a:t>
                      </a:r>
                    </a:p>
                    <a:p>
                      <a:pPr marL="0" lvl="0" indent="0">
                        <a:buFont typeface="+mj-lt"/>
                        <a:buNone/>
                      </a:pPr>
                      <a:endParaRPr lang="en-US" sz="1100" dirty="0"/>
                    </a:p>
                    <a:p>
                      <a:pPr marL="0" lvl="0" indent="0">
                        <a:buFont typeface="+mj-lt"/>
                        <a:buNone/>
                      </a:pPr>
                      <a:r>
                        <a:rPr lang="en-US" sz="1100" dirty="0"/>
                        <a:t>Diagnosis utility</a:t>
                      </a:r>
                    </a:p>
                    <a:p>
                      <a:pPr marL="0" lvl="0" indent="0">
                        <a:buFont typeface="+mj-lt"/>
                        <a:buNone/>
                      </a:pPr>
                      <a:endParaRPr lang="en-US" sz="1100" dirty="0"/>
                    </a:p>
                    <a:p>
                      <a:pPr marL="0" lvl="0" indent="0">
                        <a:buFont typeface="+mj-lt"/>
                        <a:buNone/>
                      </a:pPr>
                      <a:r>
                        <a:rPr lang="en-US" sz="1100" dirty="0"/>
                        <a:t>Example</a:t>
                      </a:r>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System information:</a:t>
                      </a:r>
                    </a:p>
                    <a:p>
                      <a:r>
                        <a:rPr lang="en-US" sz="1100" dirty="0"/>
                        <a:t>displays important data about the current state of the computer</a:t>
                      </a:r>
                    </a:p>
                    <a:p>
                      <a:r>
                        <a:rPr lang="en-US" sz="1100" dirty="0"/>
                        <a:t>e.g. temperature, free memory, network speed, % processor used</a:t>
                      </a:r>
                    </a:p>
                    <a:p>
                      <a:endParaRPr lang="en-US" sz="1100" dirty="0"/>
                    </a:p>
                    <a:p>
                      <a:endParaRPr lang="en-US" sz="1100" dirty="0"/>
                    </a:p>
                    <a:p>
                      <a:r>
                        <a:rPr lang="en-US" sz="1100" dirty="0"/>
                        <a:t>Diagnosis:</a:t>
                      </a:r>
                    </a:p>
                    <a:p>
                      <a:r>
                        <a:rPr lang="en-US" sz="1100" dirty="0"/>
                        <a:t>attempts to detect / resolve items that are not working correctly</a:t>
                      </a:r>
                    </a:p>
                    <a:p>
                      <a:r>
                        <a:rPr lang="en-US" sz="1100" dirty="0"/>
                        <a:t>e.g. missing drivers, network connection</a:t>
                      </a:r>
                    </a:p>
                    <a:p>
                      <a:endParaRPr lang="en-US" sz="1100" dirty="0"/>
                    </a:p>
                    <a:p>
                      <a:endParaRPr lang="en-US" sz="1100" dirty="0"/>
                    </a:p>
                    <a:p>
                      <a:r>
                        <a:rPr lang="en-US" sz="1100" dirty="0"/>
                        <a:t>Marks: 4</a:t>
                      </a:r>
                    </a:p>
                    <a:p>
                      <a:endParaRPr lang="en-US" sz="1100" dirty="0"/>
                    </a:p>
                    <a:p>
                      <a:r>
                        <a:rPr lang="en-US" sz="1100" dirty="0"/>
                        <a:t>Guidance: 1 mark each for explaining “system information” and “diagnosis” + 1 mark for each example – accept relevant examples, but not examples related to virus / malware for diagnosis.</a:t>
                      </a:r>
                    </a:p>
                    <a:p>
                      <a:endParaRPr lang="en-US" sz="1100" dirty="0"/>
                    </a:p>
                    <a:p>
                      <a:r>
                        <a:rPr lang="en-US" sz="1100" dirty="0"/>
                        <a:t>Examples should be specific examples of the use of these utilities rather than general descriptions.</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spTree>
    <p:extLst>
      <p:ext uri="{BB962C8B-B14F-4D97-AF65-F5344CB8AC3E}">
        <p14:creationId xmlns:p14="http://schemas.microsoft.com/office/powerpoint/2010/main" val="4137503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4" name="Table 14">
            <a:extLst>
              <a:ext uri="{FF2B5EF4-FFF2-40B4-BE49-F238E27FC236}">
                <a16:creationId xmlns:a16="http://schemas.microsoft.com/office/drawing/2014/main" id="{9A6E2599-B85E-430A-B2B7-27F271276686}"/>
              </a:ext>
            </a:extLst>
          </p:cNvPr>
          <p:cNvGraphicFramePr>
            <a:graphicFrameLocks noGrp="1"/>
          </p:cNvGraphicFramePr>
          <p:nvPr>
            <p:extLst>
              <p:ext uri="{D42A27DB-BD31-4B8C-83A1-F6EECF244321}">
                <p14:modId xmlns:p14="http://schemas.microsoft.com/office/powerpoint/2010/main" val="707282893"/>
              </p:ext>
            </p:extLst>
          </p:nvPr>
        </p:nvGraphicFramePr>
        <p:xfrm>
          <a:off x="347932" y="1186382"/>
          <a:ext cx="9238890" cy="521208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lvl="0" indent="0">
                        <a:buFont typeface="+mj-lt"/>
                        <a:buNone/>
                      </a:pPr>
                      <a:r>
                        <a:rPr lang="en-US" sz="1100" dirty="0"/>
                        <a:t>Eve’s computer has system software including an Operating System and Utility Software.</a:t>
                      </a:r>
                    </a:p>
                    <a:p>
                      <a:pPr marL="0" lvl="0" indent="0">
                        <a:buFont typeface="+mj-lt"/>
                        <a:buNone/>
                      </a:pPr>
                      <a:endParaRPr lang="en-US" sz="1100" dirty="0"/>
                    </a:p>
                    <a:p>
                      <a:pPr marL="0" lvl="0" indent="0">
                        <a:buFont typeface="+mj-lt"/>
                        <a:buNone/>
                      </a:pPr>
                      <a:r>
                        <a:rPr lang="en-US" sz="1100" dirty="0"/>
                        <a:t>40. Tick (✓) one box in each row to identify which function of the Operating System deals with each action.</a:t>
                      </a:r>
                      <a:r>
                        <a:rPr lang="en-US" sz="1100" b="1" dirty="0"/>
                        <a:t> [5]</a:t>
                      </a:r>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p>
                      <a:pPr marL="0" lvl="0" indent="0">
                        <a:buFont typeface="+mj-lt"/>
                        <a:buNone/>
                      </a:pPr>
                      <a:endParaRPr lang="en-US" sz="1100" b="1" dirty="0"/>
                    </a:p>
                  </a:txBody>
                  <a:tcPr anchor="ctr">
                    <a:solidFill>
                      <a:schemeClr val="bg1"/>
                    </a:solidFill>
                  </a:tcPr>
                </a:tc>
                <a:extLst>
                  <a:ext uri="{0D108BD9-81ED-4DB2-BD59-A6C34878D82A}">
                    <a16:rowId xmlns:a16="http://schemas.microsoft.com/office/drawing/2014/main" val="666655507"/>
                  </a:ext>
                </a:extLst>
              </a:tr>
              <a:tr h="337344">
                <a:tc>
                  <a:txBody>
                    <a:bodyPr/>
                    <a:lstStyle/>
                    <a:p>
                      <a:r>
                        <a:rPr lang="en-US" sz="1100" dirty="0"/>
                        <a:t>Answer: 1 mark per row</a:t>
                      </a:r>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r>
                        <a:rPr lang="en-US" sz="1100" dirty="0"/>
                        <a:t>Marks: 5</a:t>
                      </a:r>
                    </a:p>
                    <a:p>
                      <a:endParaRPr lang="en-US" sz="1100" dirty="0"/>
                    </a:p>
                    <a:p>
                      <a:r>
                        <a:rPr lang="en-US" sz="1100" dirty="0"/>
                        <a:t>Guidance: No mark awarded if 2+ ticks on each row</a:t>
                      </a:r>
                      <a:endParaRPr lang="en-GB" sz="1100" dirty="0"/>
                    </a:p>
                  </a:txBody>
                  <a:tcPr anchor="ctr">
                    <a:solidFill>
                      <a:schemeClr val="bg2"/>
                    </a:solidFill>
                  </a:tcPr>
                </a:tc>
                <a:extLst>
                  <a:ext uri="{0D108BD9-81ED-4DB2-BD59-A6C34878D82A}">
                    <a16:rowId xmlns:a16="http://schemas.microsoft.com/office/drawing/2014/main" val="1448003791"/>
                  </a:ext>
                </a:extLst>
              </a:tr>
            </a:tbl>
          </a:graphicData>
        </a:graphic>
      </p:graphicFrame>
      <p:pic>
        <p:nvPicPr>
          <p:cNvPr id="5" name="Picture 4">
            <a:extLst>
              <a:ext uri="{FF2B5EF4-FFF2-40B4-BE49-F238E27FC236}">
                <a16:creationId xmlns:a16="http://schemas.microsoft.com/office/drawing/2014/main" id="{144A752C-70E0-4C2E-A788-31D63C037FB3}"/>
              </a:ext>
            </a:extLst>
          </p:cNvPr>
          <p:cNvPicPr>
            <a:picLocks noChangeAspect="1"/>
          </p:cNvPicPr>
          <p:nvPr/>
        </p:nvPicPr>
        <p:blipFill>
          <a:blip r:embed="rId2"/>
          <a:stretch>
            <a:fillRect/>
          </a:stretch>
        </p:blipFill>
        <p:spPr>
          <a:xfrm>
            <a:off x="347932" y="1924958"/>
            <a:ext cx="6040503" cy="1551623"/>
          </a:xfrm>
          <a:prstGeom prst="rect">
            <a:avLst/>
          </a:prstGeom>
        </p:spPr>
      </p:pic>
      <p:pic>
        <p:nvPicPr>
          <p:cNvPr id="7" name="Picture 6">
            <a:extLst>
              <a:ext uri="{FF2B5EF4-FFF2-40B4-BE49-F238E27FC236}">
                <a16:creationId xmlns:a16="http://schemas.microsoft.com/office/drawing/2014/main" id="{672AC4D2-3427-40BC-89D8-99B121FA4777}"/>
              </a:ext>
            </a:extLst>
          </p:cNvPr>
          <p:cNvPicPr>
            <a:picLocks noChangeAspect="1"/>
          </p:cNvPicPr>
          <p:nvPr/>
        </p:nvPicPr>
        <p:blipFill>
          <a:blip r:embed="rId3"/>
          <a:stretch>
            <a:fillRect/>
          </a:stretch>
        </p:blipFill>
        <p:spPr>
          <a:xfrm>
            <a:off x="347932" y="3905724"/>
            <a:ext cx="6040503" cy="1765894"/>
          </a:xfrm>
          <a:prstGeom prst="rect">
            <a:avLst/>
          </a:prstGeom>
        </p:spPr>
      </p:pic>
    </p:spTree>
    <p:extLst>
      <p:ext uri="{BB962C8B-B14F-4D97-AF65-F5344CB8AC3E}">
        <p14:creationId xmlns:p14="http://schemas.microsoft.com/office/powerpoint/2010/main" val="3937161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A26213ED-A1E6-40CD-8268-A0A350F67FAC}"/>
              </a:ext>
            </a:extLst>
          </p:cNvPr>
          <p:cNvGraphicFramePr>
            <a:graphicFrameLocks noGrp="1"/>
          </p:cNvGraphicFramePr>
          <p:nvPr>
            <p:extLst>
              <p:ext uri="{D42A27DB-BD31-4B8C-83A1-F6EECF244321}">
                <p14:modId xmlns:p14="http://schemas.microsoft.com/office/powerpoint/2010/main" val="628912367"/>
              </p:ext>
            </p:extLst>
          </p:nvPr>
        </p:nvGraphicFramePr>
        <p:xfrm>
          <a:off x="347932" y="1186382"/>
          <a:ext cx="9238890" cy="1948561"/>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Security on a computer can be provided directly by the operating system or by using utility programs.</a:t>
                      </a: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Utility programs include antivirus, file transfer, firewall and system cleanup.</a:t>
                      </a: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41. State which two of these utilities can be used for security.</a:t>
                      </a:r>
                      <a:r>
                        <a:rPr lang="en-US" sz="1100" b="1" dirty="0">
                          <a:solidFill>
                            <a:schemeClr val="tx1"/>
                          </a:solidFill>
                          <a:ea typeface="Calibri" panose="020F0502020204030204" pitchFamily="34" charset="0"/>
                          <a:cs typeface="Times New Roman" panose="02020603050405020304" pitchFamily="18" charset="0"/>
                        </a:rPr>
                        <a:t> [2]</a:t>
                      </a:r>
                      <a:endParaRPr lang="en-GB" altLang="en-US" sz="1100" b="1" dirty="0">
                        <a:solidFill>
                          <a:schemeClr val="tx1"/>
                        </a:solidFill>
                      </a:endParaRPr>
                    </a:p>
                  </a:txBody>
                  <a:tcPr anchor="ctr">
                    <a:solidFill>
                      <a:schemeClr val="bg1"/>
                    </a:solidFill>
                  </a:tcPr>
                </a:tc>
                <a:extLst>
                  <a:ext uri="{0D108BD9-81ED-4DB2-BD59-A6C34878D82A}">
                    <a16:rowId xmlns:a16="http://schemas.microsoft.com/office/drawing/2014/main" val="1019481880"/>
                  </a:ext>
                </a:extLst>
              </a:tr>
              <a:tr h="337344">
                <a:tc>
                  <a:txBody>
                    <a:bodyPr/>
                    <a:lstStyle/>
                    <a:p>
                      <a:r>
                        <a:rPr lang="en-US" sz="1100" dirty="0"/>
                        <a:t>Answer:</a:t>
                      </a:r>
                    </a:p>
                    <a:p>
                      <a:r>
                        <a:rPr lang="en-US" sz="1100" dirty="0"/>
                        <a:t>antivirus</a:t>
                      </a:r>
                    </a:p>
                    <a:p>
                      <a:r>
                        <a:rPr lang="en-US" sz="1100" dirty="0"/>
                        <a:t>firewall</a:t>
                      </a:r>
                    </a:p>
                    <a:p>
                      <a:endParaRPr lang="en-US" sz="1100" dirty="0"/>
                    </a:p>
                    <a:p>
                      <a:endParaRPr lang="en-US" sz="1100" dirty="0"/>
                    </a:p>
                    <a:p>
                      <a:r>
                        <a:rPr lang="en-US" sz="1100" dirty="0"/>
                        <a:t>Marks: 2</a:t>
                      </a:r>
                      <a:endParaRPr lang="en-GB" sz="1100" dirty="0"/>
                    </a:p>
                  </a:txBody>
                  <a:tcPr anchor="ctr">
                    <a:solidFill>
                      <a:schemeClr val="bg2"/>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4229298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A26213ED-A1E6-40CD-8268-A0A350F67FAC}"/>
              </a:ext>
            </a:extLst>
          </p:cNvPr>
          <p:cNvGraphicFramePr>
            <a:graphicFrameLocks noGrp="1"/>
          </p:cNvGraphicFramePr>
          <p:nvPr>
            <p:extLst>
              <p:ext uri="{D42A27DB-BD31-4B8C-83A1-F6EECF244321}">
                <p14:modId xmlns:p14="http://schemas.microsoft.com/office/powerpoint/2010/main" val="2387336918"/>
              </p:ext>
            </p:extLst>
          </p:nvPr>
        </p:nvGraphicFramePr>
        <p:xfrm>
          <a:off x="347932" y="1186382"/>
          <a:ext cx="9238890" cy="2811907"/>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Eve’s computer has system software including an Operating System and Utility Software.</a:t>
                      </a: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Eve runs the defragmentation program on her computer.</a:t>
                      </a: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42. Explain why Eve’s computer is more efficient after the program has been run. </a:t>
                      </a:r>
                      <a:r>
                        <a:rPr lang="en-US" sz="1100" b="1" dirty="0">
                          <a:solidFill>
                            <a:schemeClr val="tx1"/>
                          </a:solidFill>
                          <a:ea typeface="Calibri" panose="020F0502020204030204" pitchFamily="34" charset="0"/>
                          <a:cs typeface="Times New Roman" panose="02020603050405020304" pitchFamily="18" charset="0"/>
                        </a:rPr>
                        <a:t>[3]</a:t>
                      </a:r>
                      <a:endParaRPr lang="en-GB" altLang="en-US" sz="1100" b="1" dirty="0">
                        <a:solidFill>
                          <a:schemeClr val="tx1"/>
                        </a:solidFill>
                      </a:endParaRPr>
                    </a:p>
                  </a:txBody>
                  <a:tcPr anchor="ctr">
                    <a:solidFill>
                      <a:schemeClr val="bg1"/>
                    </a:solidFill>
                  </a:tcPr>
                </a:tc>
                <a:extLst>
                  <a:ext uri="{0D108BD9-81ED-4DB2-BD59-A6C34878D82A}">
                    <a16:rowId xmlns:a16="http://schemas.microsoft.com/office/drawing/2014/main" val="1019481880"/>
                  </a:ext>
                </a:extLst>
              </a:tr>
              <a:tr h="337344">
                <a:tc>
                  <a:txBody>
                    <a:bodyPr/>
                    <a:lstStyle/>
                    <a:p>
                      <a:r>
                        <a:rPr lang="en-US" sz="1100" dirty="0"/>
                        <a:t>Answer: 1 mark per bullet to max 3</a:t>
                      </a:r>
                    </a:p>
                    <a:p>
                      <a:r>
                        <a:rPr lang="en-US" sz="1100" dirty="0"/>
                        <a:t>Takes less time to read/access a file because the data/files/pages are contiguous</a:t>
                      </a:r>
                    </a:p>
                    <a:p>
                      <a:r>
                        <a:rPr lang="en-US" sz="1100" dirty="0"/>
                        <a:t>…. so it does not need to move as far to read the next piece of data/file/page</a:t>
                      </a:r>
                    </a:p>
                    <a:p>
                      <a:r>
                        <a:rPr lang="en-US" sz="1100" dirty="0"/>
                        <a:t>…because it is in the next memory location</a:t>
                      </a:r>
                    </a:p>
                    <a:p>
                      <a:r>
                        <a:rPr lang="en-US" sz="1100" dirty="0"/>
                        <a:t>Takes less time to save new data/files because there is larger free space together</a:t>
                      </a:r>
                    </a:p>
                    <a:p>
                      <a:r>
                        <a:rPr lang="en-US" sz="1100" dirty="0"/>
                        <a:t>…so it does not need to split the data/file</a:t>
                      </a:r>
                    </a:p>
                    <a:p>
                      <a:r>
                        <a:rPr lang="en-US" sz="1100" dirty="0"/>
                        <a:t>… and can store them in contiguous spaces</a:t>
                      </a:r>
                    </a:p>
                    <a:p>
                      <a:endParaRPr lang="en-US" sz="1100" dirty="0"/>
                    </a:p>
                    <a:p>
                      <a:endParaRPr lang="en-US" sz="1100" dirty="0"/>
                    </a:p>
                    <a:p>
                      <a:r>
                        <a:rPr lang="en-US" sz="1100" dirty="0"/>
                        <a:t>Marks: 3</a:t>
                      </a:r>
                      <a:endParaRPr lang="en-GB" sz="1100" dirty="0"/>
                    </a:p>
                  </a:txBody>
                  <a:tcPr anchor="ctr">
                    <a:solidFill>
                      <a:schemeClr val="bg2"/>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29727639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A26213ED-A1E6-40CD-8268-A0A350F67FAC}"/>
              </a:ext>
            </a:extLst>
          </p:cNvPr>
          <p:cNvGraphicFramePr>
            <a:graphicFrameLocks noGrp="1"/>
          </p:cNvGraphicFramePr>
          <p:nvPr>
            <p:extLst>
              <p:ext uri="{D42A27DB-BD31-4B8C-83A1-F6EECF244321}">
                <p14:modId xmlns:p14="http://schemas.microsoft.com/office/powerpoint/2010/main" val="2666572811"/>
              </p:ext>
            </p:extLst>
          </p:nvPr>
        </p:nvGraphicFramePr>
        <p:xfrm>
          <a:off x="347932" y="1186382"/>
          <a:ext cx="9238890" cy="5494147"/>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William is creating a film for a school project using a digital video camera.</a:t>
                      </a: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William can choose between a full or incremental backup.</a:t>
                      </a: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100" dirty="0">
                        <a:solidFill>
                          <a:schemeClr val="tx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r>
                        <a:rPr lang="en-US" sz="1100" dirty="0">
                          <a:solidFill>
                            <a:schemeClr val="tx1"/>
                          </a:solidFill>
                          <a:ea typeface="Calibri" panose="020F0502020204030204" pitchFamily="34" charset="0"/>
                          <a:cs typeface="Times New Roman" panose="02020603050405020304" pitchFamily="18" charset="0"/>
                        </a:rPr>
                        <a:t>43. Identify the backup method William should use to backup the computer, justifying your choice. </a:t>
                      </a:r>
                      <a:r>
                        <a:rPr lang="en-US" sz="1100" b="1" dirty="0">
                          <a:solidFill>
                            <a:schemeClr val="tx1"/>
                          </a:solidFill>
                          <a:ea typeface="Calibri" panose="020F0502020204030204" pitchFamily="34" charset="0"/>
                          <a:cs typeface="Times New Roman" panose="02020603050405020304" pitchFamily="18" charset="0"/>
                        </a:rPr>
                        <a:t>[3]</a:t>
                      </a:r>
                      <a:endParaRPr lang="en-GB" altLang="en-US" sz="1100" b="1" dirty="0">
                        <a:solidFill>
                          <a:schemeClr val="tx1"/>
                        </a:solidFill>
                      </a:endParaRPr>
                    </a:p>
                  </a:txBody>
                  <a:tcPr anchor="ctr">
                    <a:solidFill>
                      <a:schemeClr val="bg1"/>
                    </a:solidFill>
                  </a:tcPr>
                </a:tc>
                <a:extLst>
                  <a:ext uri="{0D108BD9-81ED-4DB2-BD59-A6C34878D82A}">
                    <a16:rowId xmlns:a16="http://schemas.microsoft.com/office/drawing/2014/main" val="1019481880"/>
                  </a:ext>
                </a:extLst>
              </a:tr>
              <a:tr h="337344">
                <a:tc>
                  <a:txBody>
                    <a:bodyPr/>
                    <a:lstStyle/>
                    <a:p>
                      <a:r>
                        <a:rPr lang="en-US" sz="1100" dirty="0"/>
                        <a:t>Answer: </a:t>
                      </a:r>
                      <a:r>
                        <a:rPr lang="en-US" sz="1100" dirty="0" err="1"/>
                        <a:t>i</a:t>
                      </a:r>
                      <a:r>
                        <a:rPr lang="en-US" sz="1100" dirty="0"/>
                        <a:t>)1 mark per bullet to max 3</a:t>
                      </a:r>
                    </a:p>
                    <a:p>
                      <a:r>
                        <a:rPr lang="en-US" sz="1100" dirty="0"/>
                        <a:t>e.g.</a:t>
                      </a:r>
                    </a:p>
                    <a:p>
                      <a:r>
                        <a:rPr lang="en-US" sz="1100" dirty="0"/>
                        <a:t>Incremental:</a:t>
                      </a:r>
                    </a:p>
                    <a:p>
                      <a:r>
                        <a:rPr lang="en-US" sz="1100" dirty="0"/>
                        <a:t>Only the changes need to be backed up</a:t>
                      </a:r>
                    </a:p>
                    <a:p>
                      <a:r>
                        <a:rPr lang="en-US" sz="1100" dirty="0"/>
                        <a:t>The software/OS/settings are unlikely to have changed between backups</a:t>
                      </a:r>
                    </a:p>
                    <a:p>
                      <a:r>
                        <a:rPr lang="en-US" sz="1100" dirty="0"/>
                        <a:t>Small number of files likely to be used/edited between backups</a:t>
                      </a:r>
                    </a:p>
                    <a:p>
                      <a:r>
                        <a:rPr lang="en-US" sz="1100" dirty="0"/>
                        <a:t>Take less time to backup</a:t>
                      </a:r>
                    </a:p>
                    <a:p>
                      <a:r>
                        <a:rPr lang="en-US" sz="1100" dirty="0"/>
                        <a:t>Each backup will take less memory space to store</a:t>
                      </a:r>
                    </a:p>
                    <a:p>
                      <a:endParaRPr lang="en-US" sz="1100" dirty="0"/>
                    </a:p>
                    <a:p>
                      <a:r>
                        <a:rPr lang="en-US" sz="1100" dirty="0"/>
                        <a:t>Full:</a:t>
                      </a:r>
                    </a:p>
                    <a:p>
                      <a:r>
                        <a:rPr lang="en-US" sz="1100" dirty="0"/>
                        <a:t>Backup all the data/files and software</a:t>
                      </a:r>
                    </a:p>
                    <a:p>
                      <a:r>
                        <a:rPr lang="en-US" sz="1100" dirty="0"/>
                        <a:t>It might not take a significant time to back up entire system</a:t>
                      </a:r>
                    </a:p>
                    <a:p>
                      <a:r>
                        <a:rPr lang="en-US" sz="1100" dirty="0"/>
                        <a:t>He might only have a small number of files to be backed up each time</a:t>
                      </a:r>
                    </a:p>
                    <a:p>
                      <a:r>
                        <a:rPr lang="en-US" sz="1100" dirty="0"/>
                        <a:t>Safer as have more past versions to revert to</a:t>
                      </a:r>
                    </a:p>
                    <a:p>
                      <a:r>
                        <a:rPr lang="en-US" sz="1100" dirty="0"/>
                        <a:t>User may have changed settings on computer</a:t>
                      </a:r>
                    </a:p>
                    <a:p>
                      <a:r>
                        <a:rPr lang="en-US" sz="1100" dirty="0"/>
                        <a:t>Faster to restore the backup</a:t>
                      </a:r>
                    </a:p>
                    <a:p>
                      <a:r>
                        <a:rPr lang="en-US" sz="1100" dirty="0"/>
                        <a:t>Needs to do a full before he can do an incremental</a:t>
                      </a:r>
                    </a:p>
                    <a:p>
                      <a:endParaRPr lang="en-US" sz="1100" dirty="0"/>
                    </a:p>
                    <a:p>
                      <a:r>
                        <a:rPr lang="en-US" sz="1100" dirty="0"/>
                        <a:t>Marks: </a:t>
                      </a:r>
                      <a:r>
                        <a:rPr lang="en-US" sz="1100" dirty="0" err="1"/>
                        <a:t>i</a:t>
                      </a:r>
                      <a:r>
                        <a:rPr lang="en-US" sz="1100" dirty="0"/>
                        <a:t>) 3</a:t>
                      </a:r>
                    </a:p>
                    <a:p>
                      <a:r>
                        <a:rPr lang="en-US" sz="1100" dirty="0"/>
                        <a:t>AO2 1a (1)</a:t>
                      </a:r>
                    </a:p>
                    <a:p>
                      <a:r>
                        <a:rPr lang="en-US" sz="1100" dirty="0"/>
                        <a:t>AO2 1b (2)</a:t>
                      </a:r>
                    </a:p>
                    <a:p>
                      <a:endParaRPr lang="en-US" sz="1100" dirty="0"/>
                    </a:p>
                    <a:p>
                      <a:r>
                        <a:rPr lang="en-US" sz="1100" dirty="0"/>
                        <a:t>Guidance: </a:t>
                      </a:r>
                      <a:r>
                        <a:rPr lang="en-US" sz="1100" dirty="0" err="1"/>
                        <a:t>i</a:t>
                      </a:r>
                      <a:r>
                        <a:rPr lang="en-US" sz="1100" dirty="0"/>
                        <a:t>)Discussion must match the backup given.</a:t>
                      </a:r>
                    </a:p>
                    <a:p>
                      <a:r>
                        <a:rPr lang="en-US" sz="1100" dirty="0"/>
                        <a:t>Either method is acceptable, marks are awarded for the justification.</a:t>
                      </a:r>
                    </a:p>
                    <a:p>
                      <a:r>
                        <a:rPr lang="en-US" sz="1100" dirty="0"/>
                        <a:t>Allow marks for why the other is not appropriate.</a:t>
                      </a:r>
                    </a:p>
                    <a:p>
                      <a:r>
                        <a:rPr lang="en-US" sz="1100" dirty="0"/>
                        <a:t>If there is no method given, or both, then read the answer and mark their justifications. It must be clearly given which method each point refers to.</a:t>
                      </a:r>
                    </a:p>
                  </a:txBody>
                  <a:tcPr anchor="ctr">
                    <a:solidFill>
                      <a:schemeClr val="bg2"/>
                    </a:solidFill>
                  </a:tcPr>
                </a:tc>
                <a:extLst>
                  <a:ext uri="{0D108BD9-81ED-4DB2-BD59-A6C34878D82A}">
                    <a16:rowId xmlns:a16="http://schemas.microsoft.com/office/drawing/2014/main" val="3664106581"/>
                  </a:ext>
                </a:extLst>
              </a:tr>
            </a:tbl>
          </a:graphicData>
        </a:graphic>
      </p:graphicFrame>
    </p:spTree>
    <p:extLst>
      <p:ext uri="{BB962C8B-B14F-4D97-AF65-F5344CB8AC3E}">
        <p14:creationId xmlns:p14="http://schemas.microsoft.com/office/powerpoint/2010/main" val="1169982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11ECF45F-F207-4C38-8794-136AB5D80989}"/>
              </a:ext>
            </a:extLst>
          </p:cNvPr>
          <p:cNvGraphicFramePr>
            <a:graphicFrameLocks noGrp="1"/>
          </p:cNvGraphicFramePr>
          <p:nvPr>
            <p:extLst>
              <p:ext uri="{D42A27DB-BD31-4B8C-83A1-F6EECF244321}">
                <p14:modId xmlns:p14="http://schemas.microsoft.com/office/powerpoint/2010/main" val="633256501"/>
              </p:ext>
            </p:extLst>
          </p:nvPr>
        </p:nvGraphicFramePr>
        <p:xfrm>
          <a:off x="347932" y="1186382"/>
          <a:ext cx="9238890" cy="219456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indent="0">
                        <a:buFont typeface="+mj-lt"/>
                        <a:buNone/>
                      </a:pPr>
                      <a:r>
                        <a:rPr lang="en-US" sz="1100" dirty="0"/>
                        <a:t>Amin buys a new computer with an operating system and some utilities.</a:t>
                      </a:r>
                    </a:p>
                    <a:p>
                      <a:pPr marL="0" indent="0">
                        <a:buFont typeface="+mj-lt"/>
                        <a:buNone/>
                      </a:pPr>
                      <a:endParaRPr lang="en-US" sz="1100" dirty="0"/>
                    </a:p>
                    <a:p>
                      <a:pPr marL="0" indent="0">
                        <a:buFont typeface="+mj-lt"/>
                        <a:buNone/>
                      </a:pPr>
                      <a:r>
                        <a:rPr lang="en-US" sz="1100" dirty="0"/>
                        <a:t>Some of the software in Amin's computer is open source.</a:t>
                      </a:r>
                    </a:p>
                    <a:p>
                      <a:pPr marL="0" indent="0">
                        <a:buFont typeface="+mj-lt"/>
                        <a:buNone/>
                      </a:pPr>
                      <a:endParaRPr lang="en-US" sz="1100" dirty="0"/>
                    </a:p>
                    <a:p>
                      <a:pPr marL="0" indent="0">
                        <a:buFont typeface="+mj-lt"/>
                        <a:buNone/>
                      </a:pPr>
                      <a:r>
                        <a:rPr lang="en-US" sz="1100" dirty="0"/>
                        <a:t>44. Describe what is meant by open-source software. </a:t>
                      </a:r>
                      <a:r>
                        <a:rPr lang="en-GB" sz="1100" b="1" dirty="0"/>
                        <a:t>[2]</a:t>
                      </a:r>
                      <a:endParaRPr lang="en-GB" sz="1100" dirty="0"/>
                    </a:p>
                  </a:txBody>
                  <a:tcPr anchor="ctr">
                    <a:solidFill>
                      <a:schemeClr val="bg1"/>
                    </a:solidFill>
                  </a:tcPr>
                </a:tc>
                <a:extLst>
                  <a:ext uri="{0D108BD9-81ED-4DB2-BD59-A6C34878D82A}">
                    <a16:rowId xmlns:a16="http://schemas.microsoft.com/office/drawing/2014/main" val="2577056623"/>
                  </a:ext>
                </a:extLst>
              </a:tr>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Answer:</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The source code is distributed with the software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The customer can modify the source code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The customer can redistribute the source code (with the same </a:t>
                      </a:r>
                      <a:r>
                        <a:rPr lang="en-US" sz="1100" dirty="0" err="1">
                          <a:ea typeface="Calibri" panose="020F0502020204030204" pitchFamily="34" charset="0"/>
                          <a:cs typeface="Times New Roman" panose="02020603050405020304" pitchFamily="18" charset="0"/>
                        </a:rPr>
                        <a:t>licence</a:t>
                      </a:r>
                      <a:r>
                        <a:rPr lang="en-US" sz="1100" dirty="0">
                          <a:ea typeface="Calibri" panose="020F0502020204030204" pitchFamily="34" charset="0"/>
                          <a:cs typeface="Times New Roman" panose="02020603050405020304" pitchFamily="18" charset="0"/>
                        </a:rPr>
                        <a:t> / restrictions)</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Marks: 2</a:t>
                      </a:r>
                      <a:endParaRPr lang="en-GB" sz="1100" dirty="0">
                        <a:ea typeface="Calibri" panose="020F0502020204030204" pitchFamily="34" charset="0"/>
                        <a:cs typeface="Times New Roman" panose="02020603050405020304" pitchFamily="18" charset="0"/>
                      </a:endParaRPr>
                    </a:p>
                  </a:txBody>
                  <a:tcPr anchor="ctr">
                    <a:solidFill>
                      <a:schemeClr val="bg2"/>
                    </a:solidFill>
                  </a:tcPr>
                </a:tc>
                <a:extLst>
                  <a:ext uri="{0D108BD9-81ED-4DB2-BD59-A6C34878D82A}">
                    <a16:rowId xmlns:a16="http://schemas.microsoft.com/office/drawing/2014/main" val="1972494603"/>
                  </a:ext>
                </a:extLst>
              </a:tr>
            </a:tbl>
          </a:graphicData>
        </a:graphic>
      </p:graphicFrame>
    </p:spTree>
    <p:extLst>
      <p:ext uri="{BB962C8B-B14F-4D97-AF65-F5344CB8AC3E}">
        <p14:creationId xmlns:p14="http://schemas.microsoft.com/office/powerpoint/2010/main" val="12139471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11ECF45F-F207-4C38-8794-136AB5D80989}"/>
              </a:ext>
            </a:extLst>
          </p:cNvPr>
          <p:cNvGraphicFramePr>
            <a:graphicFrameLocks noGrp="1"/>
          </p:cNvGraphicFramePr>
          <p:nvPr>
            <p:extLst>
              <p:ext uri="{D42A27DB-BD31-4B8C-83A1-F6EECF244321}">
                <p14:modId xmlns:p14="http://schemas.microsoft.com/office/powerpoint/2010/main" val="3320003500"/>
              </p:ext>
            </p:extLst>
          </p:nvPr>
        </p:nvGraphicFramePr>
        <p:xfrm>
          <a:off x="347932" y="1186382"/>
          <a:ext cx="9238890" cy="4038600"/>
        </p:xfrm>
        <a:graphic>
          <a:graphicData uri="http://schemas.openxmlformats.org/drawingml/2006/table">
            <a:tbl>
              <a:tblPr bandRow="1">
                <a:tableStyleId>{F5AB1C69-6EDB-4FF4-983F-18BD219EF322}</a:tableStyleId>
              </a:tblPr>
              <a:tblGrid>
                <a:gridCol w="9238890">
                  <a:extLst>
                    <a:ext uri="{9D8B030D-6E8A-4147-A177-3AD203B41FA5}">
                      <a16:colId xmlns:a16="http://schemas.microsoft.com/office/drawing/2014/main" val="1883128953"/>
                    </a:ext>
                  </a:extLst>
                </a:gridCol>
              </a:tblGrid>
              <a:tr h="337344">
                <a:tc>
                  <a:txBody>
                    <a:bodyPr/>
                    <a:lstStyle/>
                    <a:p>
                      <a:pPr marL="0" indent="0">
                        <a:buFont typeface="+mj-lt"/>
                        <a:buNone/>
                      </a:pPr>
                      <a:r>
                        <a:rPr lang="en-US" sz="1100" dirty="0"/>
                        <a:t>William is creating a film for a school project using a digital video camera.</a:t>
                      </a:r>
                    </a:p>
                    <a:p>
                      <a:pPr marL="0" indent="0">
                        <a:buFont typeface="+mj-lt"/>
                        <a:buNone/>
                      </a:pPr>
                      <a:endParaRPr lang="en-US" sz="1100" dirty="0"/>
                    </a:p>
                    <a:p>
                      <a:pPr marL="0" indent="0">
                        <a:buFont typeface="+mj-lt"/>
                        <a:buNone/>
                      </a:pPr>
                      <a:r>
                        <a:rPr lang="en-US" sz="1100" dirty="0"/>
                        <a:t>William wants to upload his videos on the Internet and is considering releasing them under a Creative Commons license.</a:t>
                      </a:r>
                    </a:p>
                    <a:p>
                      <a:pPr marL="0" indent="0">
                        <a:buFont typeface="+mj-lt"/>
                        <a:buNone/>
                      </a:pPr>
                      <a:endParaRPr lang="en-US" sz="1100" dirty="0"/>
                    </a:p>
                    <a:p>
                      <a:pPr marL="0" indent="0">
                        <a:buFont typeface="+mj-lt"/>
                        <a:buNone/>
                      </a:pPr>
                      <a:r>
                        <a:rPr lang="en-US" sz="1100" dirty="0"/>
                        <a:t>45 Explain how a Creative Commons license will impact the use of William’s videos by other people. </a:t>
                      </a:r>
                      <a:r>
                        <a:rPr lang="en-GB" sz="1100" b="1" dirty="0"/>
                        <a:t>[3]</a:t>
                      </a:r>
                      <a:endParaRPr lang="en-GB" sz="1100" dirty="0"/>
                    </a:p>
                  </a:txBody>
                  <a:tcPr anchor="ctr">
                    <a:solidFill>
                      <a:schemeClr val="bg1"/>
                    </a:solidFill>
                  </a:tcPr>
                </a:tc>
                <a:extLst>
                  <a:ext uri="{0D108BD9-81ED-4DB2-BD59-A6C34878D82A}">
                    <a16:rowId xmlns:a16="http://schemas.microsoft.com/office/drawing/2014/main" val="2577056623"/>
                  </a:ext>
                </a:extLst>
              </a:tr>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Answer: 1 mark per bullet to max</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Allows free distribution // other people can use/edit his work</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Other people can redistribute his work</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Can choose to restrict other people to be able to use/edit/share the videos</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Work is still copyrighted // others cannot claim it as their own</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No-derivative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…William can set that if others edit it they cannot redistribute it with the edits</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attribution</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…Can insist e.g. on having his name on it if re-used // referencing // must be credited</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Can insist on non-commercial use // others cannot sell/profit from his work // personal use only</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Marks: 3</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AO1 1b (1)</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AO2 1a (1)</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AO2 1b (1)</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US"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Guidance: “People need to ask to use it” is not enough.</a:t>
                      </a:r>
                      <a:endParaRPr lang="en-GB" sz="1100" dirty="0">
                        <a:ea typeface="Calibri" panose="020F0502020204030204" pitchFamily="34" charset="0"/>
                        <a:cs typeface="Times New Roman" panose="02020603050405020304" pitchFamily="18" charset="0"/>
                      </a:endParaRPr>
                    </a:p>
                  </a:txBody>
                  <a:tcPr anchor="ctr">
                    <a:solidFill>
                      <a:schemeClr val="bg2"/>
                    </a:solidFill>
                  </a:tcPr>
                </a:tc>
                <a:extLst>
                  <a:ext uri="{0D108BD9-81ED-4DB2-BD59-A6C34878D82A}">
                    <a16:rowId xmlns:a16="http://schemas.microsoft.com/office/drawing/2014/main" val="1972494603"/>
                  </a:ext>
                </a:extLst>
              </a:tr>
            </a:tbl>
          </a:graphicData>
        </a:graphic>
      </p:graphicFrame>
    </p:spTree>
    <p:extLst>
      <p:ext uri="{BB962C8B-B14F-4D97-AF65-F5344CB8AC3E}">
        <p14:creationId xmlns:p14="http://schemas.microsoft.com/office/powerpoint/2010/main" val="1853640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C6BF-6CB1-4CB3-96CE-9DE45E933036}"/>
              </a:ext>
            </a:extLst>
          </p:cNvPr>
          <p:cNvSpPr>
            <a:spLocks noGrp="1"/>
          </p:cNvSpPr>
          <p:nvPr>
            <p:ph type="title"/>
          </p:nvPr>
        </p:nvSpPr>
        <p:spPr/>
        <p:txBody>
          <a:bodyPr/>
          <a:lstStyle/>
          <a:p>
            <a:r>
              <a:rPr lang="en-GB" sz="1400" b="0" dirty="0">
                <a:solidFill>
                  <a:srgbClr val="C00000"/>
                </a:solidFill>
                <a:latin typeface="+mn-lt"/>
                <a:ea typeface="+mn-ea"/>
                <a:cs typeface="+mn-cs"/>
              </a:rPr>
              <a:t>Typical exam questions</a:t>
            </a:r>
          </a:p>
        </p:txBody>
      </p:sp>
      <p:graphicFrame>
        <p:nvGraphicFramePr>
          <p:cNvPr id="6" name="Table 14">
            <a:extLst>
              <a:ext uri="{FF2B5EF4-FFF2-40B4-BE49-F238E27FC236}">
                <a16:creationId xmlns:a16="http://schemas.microsoft.com/office/drawing/2014/main" id="{11ECF45F-F207-4C38-8794-136AB5D80989}"/>
              </a:ext>
            </a:extLst>
          </p:cNvPr>
          <p:cNvGraphicFramePr>
            <a:graphicFrameLocks noGrp="1"/>
          </p:cNvGraphicFramePr>
          <p:nvPr>
            <p:extLst>
              <p:ext uri="{D42A27DB-BD31-4B8C-83A1-F6EECF244321}">
                <p14:modId xmlns:p14="http://schemas.microsoft.com/office/powerpoint/2010/main" val="3025580877"/>
              </p:ext>
            </p:extLst>
          </p:nvPr>
        </p:nvGraphicFramePr>
        <p:xfrm>
          <a:off x="347932" y="1186382"/>
          <a:ext cx="9238890" cy="5212080"/>
        </p:xfrm>
        <a:graphic>
          <a:graphicData uri="http://schemas.openxmlformats.org/drawingml/2006/table">
            <a:tbl>
              <a:tblPr bandRow="1">
                <a:tableStyleId>{F5AB1C69-6EDB-4FF4-983F-18BD219EF322}</a:tableStyleId>
              </a:tblPr>
              <a:tblGrid>
                <a:gridCol w="4619445">
                  <a:extLst>
                    <a:ext uri="{9D8B030D-6E8A-4147-A177-3AD203B41FA5}">
                      <a16:colId xmlns:a16="http://schemas.microsoft.com/office/drawing/2014/main" val="1883128953"/>
                    </a:ext>
                  </a:extLst>
                </a:gridCol>
                <a:gridCol w="4619445">
                  <a:extLst>
                    <a:ext uri="{9D8B030D-6E8A-4147-A177-3AD203B41FA5}">
                      <a16:colId xmlns:a16="http://schemas.microsoft.com/office/drawing/2014/main" val="2764605394"/>
                    </a:ext>
                  </a:extLst>
                </a:gridCol>
              </a:tblGrid>
              <a:tr h="337344">
                <a:tc gridSpan="2">
                  <a:txBody>
                    <a:bodyPr/>
                    <a:lstStyle/>
                    <a:p>
                      <a:pPr marL="0" indent="0">
                        <a:buFont typeface="+mj-lt"/>
                        <a:buNone/>
                      </a:pPr>
                      <a:r>
                        <a:rPr lang="en-US" sz="1100" dirty="0"/>
                        <a:t>Daniel is a medical researcher trying to find a cure for a disease. He has a team of hundreds of people carrying out medical testing.</a:t>
                      </a:r>
                    </a:p>
                    <a:p>
                      <a:pPr marL="0" indent="0">
                        <a:buFont typeface="+mj-lt"/>
                        <a:buNone/>
                      </a:pPr>
                      <a:endParaRPr lang="en-US" sz="1100" dirty="0"/>
                    </a:p>
                    <a:p>
                      <a:pPr marL="0" indent="0">
                        <a:buFont typeface="+mj-lt"/>
                        <a:buNone/>
                      </a:pPr>
                      <a:r>
                        <a:rPr lang="en-US" sz="1100" dirty="0"/>
                        <a:t>Recent developments in Artificial Intelligence (AI) mean that a computer program could do the work of dozens of researchers in a much shorter time. Daniel decides to increase his use of Artificial Intelligence.</a:t>
                      </a:r>
                    </a:p>
                    <a:p>
                      <a:pPr marL="0" indent="0">
                        <a:buFont typeface="+mj-lt"/>
                        <a:buNone/>
                      </a:pPr>
                      <a:endParaRPr lang="en-US" sz="1100" dirty="0"/>
                    </a:p>
                    <a:p>
                      <a:pPr marL="0" indent="0">
                        <a:buFont typeface="+mj-lt"/>
                        <a:buNone/>
                      </a:pPr>
                      <a:r>
                        <a:rPr lang="en-US" sz="1100" dirty="0"/>
                        <a:t>Discuss the issues surrounding this decision. Consider the following in your answer: </a:t>
                      </a:r>
                      <a:r>
                        <a:rPr lang="en-US" sz="1100" b="1" dirty="0"/>
                        <a:t>[8]</a:t>
                      </a:r>
                    </a:p>
                    <a:p>
                      <a:pPr marL="0" indent="0">
                        <a:buFont typeface="+mj-lt"/>
                        <a:buNone/>
                      </a:pPr>
                      <a:r>
                        <a:rPr lang="en-US" sz="1100" dirty="0"/>
                        <a:t>ethical issues</a:t>
                      </a:r>
                    </a:p>
                    <a:p>
                      <a:pPr marL="0" indent="0">
                        <a:buFont typeface="+mj-lt"/>
                        <a:buNone/>
                      </a:pPr>
                      <a:r>
                        <a:rPr lang="en-US" sz="1100" dirty="0"/>
                        <a:t>legal issues</a:t>
                      </a:r>
                    </a:p>
                    <a:p>
                      <a:pPr marL="0" indent="0">
                        <a:buFont typeface="+mj-lt"/>
                        <a:buNone/>
                      </a:pPr>
                      <a:r>
                        <a:rPr lang="en-US" sz="1100" dirty="0"/>
                        <a:t>cultural issues </a:t>
                      </a:r>
                      <a:endParaRPr lang="en-GB" sz="1100" dirty="0"/>
                    </a:p>
                  </a:txBody>
                  <a:tcPr anchor="ctr">
                    <a:solidFill>
                      <a:schemeClr val="bg1"/>
                    </a:solidFill>
                  </a:tcPr>
                </a:tc>
                <a:tc hMerge="1">
                  <a:txBody>
                    <a:bodyPr/>
                    <a:lstStyle/>
                    <a:p>
                      <a:pPr marL="0" indent="0">
                        <a:buFont typeface="+mj-lt"/>
                        <a:buNone/>
                      </a:pPr>
                      <a:endParaRPr lang="en-GB" sz="1100" dirty="0"/>
                    </a:p>
                  </a:txBody>
                  <a:tcPr anchor="ctr">
                    <a:solidFill>
                      <a:schemeClr val="bg1"/>
                    </a:solidFill>
                  </a:tcPr>
                </a:tc>
                <a:extLst>
                  <a:ext uri="{0D108BD9-81ED-4DB2-BD59-A6C34878D82A}">
                    <a16:rowId xmlns:a16="http://schemas.microsoft.com/office/drawing/2014/main" val="2577056623"/>
                  </a:ext>
                </a:extLst>
              </a:tr>
              <a:tr h="337344">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Guidance: The following is indicative of possible factors/evidence that candidates may refer to but is not prescriptive or exhaustive: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Indicative Content:</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Ethical</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Replacing people with machines</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Loss of jobs</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Community will suffer</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Work will be completed faster</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May find a cure faster</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More reliable calculations</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Save more lives</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Legal</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More secure than people seeing personal data</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May be at risk if not backed up</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May be at risk of threats e.g. hackers</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Who is responsible if there is an error</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Cultural</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Removal of people from workforce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Change in demand for skills</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Need people to manage the hardware/software instead of medical expertise</a:t>
                      </a:r>
                    </a:p>
                    <a:p>
                      <a:pPr marL="0" marR="0" lvl="0" indent="0" algn="l" defTabSz="1280160" rtl="0" eaLnBrk="1" fontAlgn="auto" latinLnBrk="0" hangingPunct="1">
                        <a:lnSpc>
                          <a:spcPct val="100000"/>
                        </a:lnSpc>
                        <a:spcBef>
                          <a:spcPts val="0"/>
                        </a:spcBef>
                        <a:spcAft>
                          <a:spcPts val="0"/>
                        </a:spcAft>
                        <a:buClrTx/>
                        <a:buSzTx/>
                        <a:buFontTx/>
                        <a:buNone/>
                        <a:tabLst/>
                        <a:defRPr/>
                      </a:pPr>
                      <a:r>
                        <a:rPr lang="en-US" sz="1100" dirty="0">
                          <a:ea typeface="Calibri" panose="020F0502020204030204" pitchFamily="34" charset="0"/>
                          <a:cs typeface="Times New Roman" panose="02020603050405020304" pitchFamily="18" charset="0"/>
                        </a:rPr>
                        <a:t>Skills may be lost</a:t>
                      </a:r>
                      <a:endParaRPr lang="en-GB" sz="1100" dirty="0">
                        <a:ea typeface="Calibri" panose="020F0502020204030204" pitchFamily="34" charset="0"/>
                        <a:cs typeface="Times New Roman" panose="02020603050405020304" pitchFamily="18" charset="0"/>
                      </a:endParaRPr>
                    </a:p>
                  </a:txBody>
                  <a:tcPr anchor="c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pt-BR" sz="1100" dirty="0">
                          <a:ea typeface="Calibri" panose="020F0502020204030204" pitchFamily="34" charset="0"/>
                          <a:cs typeface="Times New Roman" panose="02020603050405020304" pitchFamily="18" charset="0"/>
                        </a:rPr>
                        <a:t>Marks: 8</a:t>
                      </a:r>
                    </a:p>
                    <a:p>
                      <a:pPr marL="0" marR="0" lvl="0" indent="0" algn="l" defTabSz="1280160" rtl="0" eaLnBrk="1" fontAlgn="auto" latinLnBrk="0" hangingPunct="1">
                        <a:lnSpc>
                          <a:spcPct val="100000"/>
                        </a:lnSpc>
                        <a:spcBef>
                          <a:spcPts val="0"/>
                        </a:spcBef>
                        <a:spcAft>
                          <a:spcPts val="0"/>
                        </a:spcAft>
                        <a:buClrTx/>
                        <a:buSzTx/>
                        <a:buFontTx/>
                        <a:buNone/>
                        <a:tabLst/>
                        <a:defRPr/>
                      </a:pPr>
                      <a:endParaRPr lang="pt-BR" sz="1100" dirty="0">
                        <a:ea typeface="Calibri" panose="020F0502020204030204" pitchFamily="34" charset="0"/>
                        <a:cs typeface="Times New Roman" panose="02020603050405020304" pitchFamily="18" charset="0"/>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pt-BR" sz="1100" dirty="0">
                          <a:ea typeface="Calibri" panose="020F0502020204030204" pitchFamily="34" charset="0"/>
                          <a:cs typeface="Times New Roman" panose="02020603050405020304" pitchFamily="18" charset="0"/>
                        </a:rPr>
                        <a:t>AO2</a:t>
                      </a:r>
                    </a:p>
                    <a:p>
                      <a:pPr marL="0" marR="0" lvl="0" indent="0" algn="l" defTabSz="1280160" rtl="0" eaLnBrk="1" fontAlgn="auto" latinLnBrk="0" hangingPunct="1">
                        <a:lnSpc>
                          <a:spcPct val="100000"/>
                        </a:lnSpc>
                        <a:spcBef>
                          <a:spcPts val="0"/>
                        </a:spcBef>
                        <a:spcAft>
                          <a:spcPts val="0"/>
                        </a:spcAft>
                        <a:buClrTx/>
                        <a:buSzTx/>
                        <a:buFontTx/>
                        <a:buNone/>
                        <a:tabLst/>
                        <a:defRPr/>
                      </a:pPr>
                      <a:r>
                        <a:rPr lang="pt-BR" sz="1100" dirty="0">
                          <a:ea typeface="Calibri" panose="020F0502020204030204" pitchFamily="34" charset="0"/>
                          <a:cs typeface="Times New Roman" panose="02020603050405020304" pitchFamily="18" charset="0"/>
                        </a:rPr>
                        <a:t>1a (4)</a:t>
                      </a:r>
                    </a:p>
                    <a:p>
                      <a:pPr marL="0" marR="0" lvl="0" indent="0" algn="l" defTabSz="1280160" rtl="0" eaLnBrk="1" fontAlgn="auto" latinLnBrk="0" hangingPunct="1">
                        <a:lnSpc>
                          <a:spcPct val="100000"/>
                        </a:lnSpc>
                        <a:spcBef>
                          <a:spcPts val="0"/>
                        </a:spcBef>
                        <a:spcAft>
                          <a:spcPts val="0"/>
                        </a:spcAft>
                        <a:buClrTx/>
                        <a:buSzTx/>
                        <a:buFontTx/>
                        <a:buNone/>
                        <a:tabLst/>
                        <a:defRPr/>
                      </a:pPr>
                      <a:r>
                        <a:rPr lang="pt-BR" sz="1100" dirty="0">
                          <a:ea typeface="Calibri" panose="020F0502020204030204" pitchFamily="34" charset="0"/>
                          <a:cs typeface="Times New Roman" panose="02020603050405020304" pitchFamily="18" charset="0"/>
                        </a:rPr>
                        <a:t>AO2</a:t>
                      </a:r>
                    </a:p>
                    <a:p>
                      <a:pPr marL="0" marR="0" lvl="0" indent="0" algn="l" defTabSz="1280160" rtl="0" eaLnBrk="1" fontAlgn="auto" latinLnBrk="0" hangingPunct="1">
                        <a:lnSpc>
                          <a:spcPct val="100000"/>
                        </a:lnSpc>
                        <a:spcBef>
                          <a:spcPts val="0"/>
                        </a:spcBef>
                        <a:spcAft>
                          <a:spcPts val="0"/>
                        </a:spcAft>
                        <a:buClrTx/>
                        <a:buSzTx/>
                        <a:buFontTx/>
                        <a:buNone/>
                        <a:tabLst/>
                        <a:defRPr/>
                      </a:pPr>
                      <a:r>
                        <a:rPr lang="pt-BR" sz="1100">
                          <a:ea typeface="Calibri" panose="020F0502020204030204" pitchFamily="34" charset="0"/>
                          <a:cs typeface="Times New Roman" panose="02020603050405020304" pitchFamily="18" charset="0"/>
                        </a:rPr>
                        <a:t>1b (4)</a:t>
                      </a:r>
                      <a:endParaRPr lang="en-GB" sz="1100" dirty="0">
                        <a:ea typeface="Calibri" panose="020F0502020204030204" pitchFamily="34" charset="0"/>
                        <a:cs typeface="Times New Roman" panose="02020603050405020304" pitchFamily="18" charset="0"/>
                      </a:endParaRPr>
                    </a:p>
                  </a:txBody>
                  <a:tcPr anchor="ctr">
                    <a:solidFill>
                      <a:schemeClr val="bg2"/>
                    </a:solidFill>
                  </a:tcPr>
                </a:tc>
                <a:extLst>
                  <a:ext uri="{0D108BD9-81ED-4DB2-BD59-A6C34878D82A}">
                    <a16:rowId xmlns:a16="http://schemas.microsoft.com/office/drawing/2014/main" val="1972494603"/>
                  </a:ext>
                </a:extLst>
              </a:tr>
            </a:tbl>
          </a:graphicData>
        </a:graphic>
      </p:graphicFrame>
    </p:spTree>
    <p:extLst>
      <p:ext uri="{BB962C8B-B14F-4D97-AF65-F5344CB8AC3E}">
        <p14:creationId xmlns:p14="http://schemas.microsoft.com/office/powerpoint/2010/main" val="3952041112"/>
      </p:ext>
    </p:extLst>
  </p:cSld>
  <p:clrMapOvr>
    <a:masterClrMapping/>
  </p:clrMapOvr>
</p:sld>
</file>

<file path=ppt/theme/theme1.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itle Pag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C44F459C87604F9A9572810BE85357" ma:contentTypeVersion="12" ma:contentTypeDescription="Create a new document." ma:contentTypeScope="" ma:versionID="0d188419813082e51c9b72cf3e297e31">
  <xsd:schema xmlns:xsd="http://www.w3.org/2001/XMLSchema" xmlns:xs="http://www.w3.org/2001/XMLSchema" xmlns:p="http://schemas.microsoft.com/office/2006/metadata/properties" xmlns:ns2="20d1b514-f229-43fa-8752-0032a1b0613c" xmlns:ns3="85b594ab-9d88-4e98-bdf5-48799910358a" targetNamespace="http://schemas.microsoft.com/office/2006/metadata/properties" ma:root="true" ma:fieldsID="085267874070805e45853d6390646419" ns2:_="" ns3:_="">
    <xsd:import namespace="20d1b514-f229-43fa-8752-0032a1b0613c"/>
    <xsd:import namespace="85b594ab-9d88-4e98-bdf5-48799910358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d1b514-f229-43fa-8752-0032a1b061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47d8a9f-44b4-4104-96ae-baa08a11bbd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594ab-9d88-4e98-bdf5-48799910358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8f5caae-ea06-4fdd-a0f8-b6aa67aebe74}" ma:internalName="TaxCatchAll" ma:showField="CatchAllData" ma:web="85b594ab-9d88-4e98-bdf5-487999103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5b594ab-9d88-4e98-bdf5-48799910358a" xsi:nil="true"/>
    <lcf76f155ced4ddcb4097134ff3c332f xmlns="20d1b514-f229-43fa-8752-0032a1b061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C168B2F-81A6-43C8-8845-EDAB4DB4E570}"/>
</file>

<file path=customXml/itemProps2.xml><?xml version="1.0" encoding="utf-8"?>
<ds:datastoreItem xmlns:ds="http://schemas.openxmlformats.org/officeDocument/2006/customXml" ds:itemID="{F089938F-118F-44DA-95F5-8BA3B3D8CB33}"/>
</file>

<file path=customXml/itemProps3.xml><?xml version="1.0" encoding="utf-8"?>
<ds:datastoreItem xmlns:ds="http://schemas.openxmlformats.org/officeDocument/2006/customXml" ds:itemID="{228A603B-9B85-4FB5-BB11-B32D5EB144C9}"/>
</file>

<file path=docProps/app.xml><?xml version="1.0" encoding="utf-8"?>
<Properties xmlns="http://schemas.openxmlformats.org/officeDocument/2006/extended-properties" xmlns:vt="http://schemas.openxmlformats.org/officeDocument/2006/docPropsVTypes">
  <Template/>
  <TotalTime>1756</TotalTime>
  <Words>6883</Words>
  <Application>Microsoft Office PowerPoint</Application>
  <PresentationFormat>A4 Paper (210x297 mm)</PresentationFormat>
  <Paragraphs>1005</Paragraphs>
  <Slides>46</Slides>
  <Notes>0</Notes>
  <HiddenSlides>0</HiddenSlides>
  <MMClips>0</MMClips>
  <ScaleCrop>false</ScaleCrop>
  <HeadingPairs>
    <vt:vector size="6" baseType="variant">
      <vt:variant>
        <vt:lpstr>Fonts Used</vt:lpstr>
      </vt:variant>
      <vt:variant>
        <vt:i4>4</vt:i4>
      </vt:variant>
      <vt:variant>
        <vt:lpstr>Theme</vt:lpstr>
      </vt:variant>
      <vt:variant>
        <vt:i4>15</vt:i4>
      </vt:variant>
      <vt:variant>
        <vt:lpstr>Slide Titles</vt:lpstr>
      </vt:variant>
      <vt:variant>
        <vt:i4>46</vt:i4>
      </vt:variant>
    </vt:vector>
  </HeadingPairs>
  <TitlesOfParts>
    <vt:vector size="65" baseType="lpstr">
      <vt:lpstr>Arial</vt:lpstr>
      <vt:lpstr>Calibri</vt:lpstr>
      <vt:lpstr>Calibri Light</vt:lpstr>
      <vt:lpstr>Times New Roman</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Title Page</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lpstr>Typical exam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Sargent</dc:creator>
  <cp:lastModifiedBy>CNachman  (CCHSG)</cp:lastModifiedBy>
  <cp:revision>146</cp:revision>
  <cp:lastPrinted>2018-05-30T13:12:26Z</cp:lastPrinted>
  <dcterms:created xsi:type="dcterms:W3CDTF">2014-10-30T19:23:19Z</dcterms:created>
  <dcterms:modified xsi:type="dcterms:W3CDTF">2022-04-03T17:10:36Z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0x0101006FC44F459C87604F9A9572810BE85357</vt:lpwstr>
  </property>
  <property fmtid="{D5CDD505-2E9C-101B-9397-08002B2CF9AE}" pid="3" name="MediaServiceImageTags">
    <vt:lpwstr/>
  </property>
</Properties>
</file>