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10" r:id="rId5"/>
    <p:sldId id="311" r:id="rId6"/>
    <p:sldId id="312" r:id="rId7"/>
    <p:sldId id="313" r:id="rId8"/>
    <p:sldId id="338" r:id="rId9"/>
    <p:sldId id="339" r:id="rId10"/>
    <p:sldId id="316" r:id="rId11"/>
    <p:sldId id="317" r:id="rId12"/>
    <p:sldId id="318" r:id="rId13"/>
    <p:sldId id="319" r:id="rId14"/>
    <p:sldId id="320" r:id="rId15"/>
    <p:sldId id="321" r:id="rId16"/>
    <p:sldId id="322" r:id="rId17"/>
    <p:sldId id="340" r:id="rId18"/>
    <p:sldId id="341" r:id="rId19"/>
    <p:sldId id="342" r:id="rId20"/>
    <p:sldId id="324" r:id="rId21"/>
    <p:sldId id="325" r:id="rId22"/>
    <p:sldId id="326" r:id="rId23"/>
    <p:sldId id="327" r:id="rId24"/>
    <p:sldId id="328" r:id="rId25"/>
    <p:sldId id="329" r:id="rId26"/>
    <p:sldId id="330" r:id="rId27"/>
    <p:sldId id="331" r:id="rId28"/>
    <p:sldId id="343" r:id="rId29"/>
    <p:sldId id="333" r:id="rId30"/>
    <p:sldId id="334" r:id="rId31"/>
    <p:sldId id="335" r:id="rId32"/>
    <p:sldId id="336" r:id="rId33"/>
    <p:sldId id="33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3725DA-9D80-473C-AF88-2301FF49176B}" v="2" dt="2026-04-01T13:39:54.4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48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Nachman  (CCHSG)" userId="fc7316e1-ed64-4d9d-9beb-097625b6b8af" providerId="ADAL" clId="{93FE093A-C287-4541-9602-B64C1A6C9D5D}"/>
    <pc:docChg chg="custSel modSld">
      <pc:chgData name="CNachman  (CCHSG)" userId="fc7316e1-ed64-4d9d-9beb-097625b6b8af" providerId="ADAL" clId="{93FE093A-C287-4541-9602-B64C1A6C9D5D}" dt="2026-04-01T14:07:09.817" v="112" actId="20577"/>
      <pc:docMkLst>
        <pc:docMk/>
      </pc:docMkLst>
      <pc:sldChg chg="modSp mod">
        <pc:chgData name="CNachman  (CCHSG)" userId="fc7316e1-ed64-4d9d-9beb-097625b6b8af" providerId="ADAL" clId="{93FE093A-C287-4541-9602-B64C1A6C9D5D}" dt="2026-04-01T13:21:54.927" v="1" actId="20577"/>
        <pc:sldMkLst>
          <pc:docMk/>
          <pc:sldMk cId="1229994714" sldId="310"/>
        </pc:sldMkLst>
        <pc:spChg chg="mod">
          <ac:chgData name="CNachman  (CCHSG)" userId="fc7316e1-ed64-4d9d-9beb-097625b6b8af" providerId="ADAL" clId="{93FE093A-C287-4541-9602-B64C1A6C9D5D}" dt="2026-04-01T13:21:54.927" v="1" actId="20577"/>
          <ac:spMkLst>
            <pc:docMk/>
            <pc:sldMk cId="1229994714" sldId="310"/>
            <ac:spMk id="2" creationId="{EBCB5F18-3C7B-EAB7-7519-90E323F572BD}"/>
          </ac:spMkLst>
        </pc:spChg>
      </pc:sldChg>
      <pc:sldChg chg="addSp modSp">
        <pc:chgData name="CNachman  (CCHSG)" userId="fc7316e1-ed64-4d9d-9beb-097625b6b8af" providerId="ADAL" clId="{93FE093A-C287-4541-9602-B64C1A6C9D5D}" dt="2026-04-01T13:39:54.461" v="3" actId="1076"/>
        <pc:sldMkLst>
          <pc:docMk/>
          <pc:sldMk cId="1604873776" sldId="318"/>
        </pc:sldMkLst>
        <pc:picChg chg="add mod">
          <ac:chgData name="CNachman  (CCHSG)" userId="fc7316e1-ed64-4d9d-9beb-097625b6b8af" providerId="ADAL" clId="{93FE093A-C287-4541-9602-B64C1A6C9D5D}" dt="2026-04-01T13:39:54.461" v="3" actId="1076"/>
          <ac:picMkLst>
            <pc:docMk/>
            <pc:sldMk cId="1604873776" sldId="318"/>
            <ac:picMk id="3" creationId="{8A0C72C9-2CC6-3FC6-FBAA-E8818DF1A063}"/>
          </ac:picMkLst>
        </pc:picChg>
      </pc:sldChg>
      <pc:sldChg chg="modSp mod">
        <pc:chgData name="CNachman  (CCHSG)" userId="fc7316e1-ed64-4d9d-9beb-097625b6b8af" providerId="ADAL" clId="{93FE093A-C287-4541-9602-B64C1A6C9D5D}" dt="2026-04-01T14:07:09.817" v="112" actId="20577"/>
        <pc:sldMkLst>
          <pc:docMk/>
          <pc:sldMk cId="2548508062" sldId="337"/>
        </pc:sldMkLst>
        <pc:spChg chg="mod">
          <ac:chgData name="CNachman  (CCHSG)" userId="fc7316e1-ed64-4d9d-9beb-097625b6b8af" providerId="ADAL" clId="{93FE093A-C287-4541-9602-B64C1A6C9D5D}" dt="2026-04-01T14:07:09.817" v="112" actId="20577"/>
          <ac:spMkLst>
            <pc:docMk/>
            <pc:sldMk cId="2548508062" sldId="337"/>
            <ac:spMk id="6" creationId="{171D5718-0580-F377-0771-EF2E7FD72E4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F8B53-280F-DBCE-6D36-B0189F58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F9DD32B-8728-9B6A-0712-D0716E61E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D70F091-77B6-A71E-31F1-92821BBD9CEC}"/>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9040B43B-61D3-C184-F292-BBCA9FE95B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9A9CF8-E2E7-2336-0EB1-13582A451866}"/>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355744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04999-8E8E-DC8F-BD27-874B311BF8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57D12B8-9443-337D-9024-FFDDEFC36E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D21FFE-8515-82BE-72B4-6A6073E3DF49}"/>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A3705987-5312-D351-9EED-80E1502DA0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023891-E283-7B00-623C-D8DBF0770D38}"/>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634052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A729A-AAE0-7312-6A1C-0B3E906690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10E7904-8F01-209D-719F-0A34CAB252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6847D7-831E-7349-1101-9859ACD62002}"/>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1D539B85-8ACF-D3BE-D673-29DF732F06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599859-7328-92F1-AE36-328F7D78F1F7}"/>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55748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528BA-069D-E089-EF36-314DDE2E82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AD6FB4-B5B8-6BB3-2647-817ED3DBFE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61FFEB-D98F-4752-002B-71ECB36914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F54875-D890-EA7B-486C-18716E969B50}"/>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6" name="Footer Placeholder 5">
            <a:extLst>
              <a:ext uri="{FF2B5EF4-FFF2-40B4-BE49-F238E27FC236}">
                <a16:creationId xmlns:a16="http://schemas.microsoft.com/office/drawing/2014/main" id="{E9A1ECF3-5A7F-9AAD-3F51-2288CC7B7D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1B5E18-CEB5-0940-B16B-1865430423DA}"/>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287144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0D75-7F67-4189-8C07-7301CD1D15D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5061BE-219B-C2B9-435E-FD16E4A93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532C6B-73D8-8892-6BE0-83F1E1A2AA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96BFDE6-1E3B-2BCB-1462-18AEFE7F98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68EB6E-66DC-5F22-4B0B-65AEE139D2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FA9ABCB-A5DA-52D6-3DF0-2EDD27975E15}"/>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8" name="Footer Placeholder 7">
            <a:extLst>
              <a:ext uri="{FF2B5EF4-FFF2-40B4-BE49-F238E27FC236}">
                <a16:creationId xmlns:a16="http://schemas.microsoft.com/office/drawing/2014/main" id="{CFA29C2B-41BF-2221-28F6-B30B490248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D0298B-7656-451D-2670-92CD074D7EA1}"/>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1838605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6F4AF-A4E3-F71F-892C-85E7D75A8D1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33110A-0DB3-0814-0733-B24D3E24722A}"/>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4" name="Footer Placeholder 3">
            <a:extLst>
              <a:ext uri="{FF2B5EF4-FFF2-40B4-BE49-F238E27FC236}">
                <a16:creationId xmlns:a16="http://schemas.microsoft.com/office/drawing/2014/main" id="{D9D7411D-2184-2D3E-352F-2C50AEA79CC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07EB46-A02F-5DE5-D8A8-7CCC252EAB09}"/>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515877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D4D93C-C479-E927-7534-8FDF2424EF61}"/>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3" name="Footer Placeholder 2">
            <a:extLst>
              <a:ext uri="{FF2B5EF4-FFF2-40B4-BE49-F238E27FC236}">
                <a16:creationId xmlns:a16="http://schemas.microsoft.com/office/drawing/2014/main" id="{B69FB6C3-A65E-D553-ACB7-7DBA4857D7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DFA26BE-F8A1-7D39-038E-93A6C9AD6E65}"/>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198168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E53DB-44B9-6B64-AAB7-344D82C0FF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84A6BFB-4A2A-CD70-6734-A6922C155D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730C2F-FBAD-548C-C28F-4689E17C92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E8A55E-C3F1-77CF-62B7-9F8680E13192}"/>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6" name="Footer Placeholder 5">
            <a:extLst>
              <a:ext uri="{FF2B5EF4-FFF2-40B4-BE49-F238E27FC236}">
                <a16:creationId xmlns:a16="http://schemas.microsoft.com/office/drawing/2014/main" id="{91A2F414-3A47-3FBD-53C1-0EB7D7C3ED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4529AF-A15F-835A-5DD4-80F0D4B4C653}"/>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162092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9F40-C999-3DAF-BD7C-3605555377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B55E7E6-96E9-54C2-2265-3500607E56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D65B91-C662-FEB2-46BE-AE51345AF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558E3D-7E85-CE6A-5F59-775981D17FB0}"/>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6" name="Footer Placeholder 5">
            <a:extLst>
              <a:ext uri="{FF2B5EF4-FFF2-40B4-BE49-F238E27FC236}">
                <a16:creationId xmlns:a16="http://schemas.microsoft.com/office/drawing/2014/main" id="{DC5AF7AC-584F-093B-81F2-DF6E66C39F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C973BD-C1EC-CE20-73F9-936A33376E1D}"/>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4154997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A24F9-C8D6-76B5-08A1-89E5B246C2E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311647-4005-B0FC-539B-E705A5649D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BC27C0-19D3-79A8-1575-0F760A964CDE}"/>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16854A08-CC2A-A6BE-91B8-5C35F55623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7EC8B1-4E67-7AD0-11E0-ABCB97A634FF}"/>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97253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D16715-364D-7882-469F-8A25EEA3D7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9248BD-D2D3-F656-876B-BED02E690F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C4F9A1-6A19-AC39-7BE7-342049460720}"/>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540468B3-9911-DAF8-B24D-CCFA4BAF20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24C738-E6CF-3CCD-2E5A-E5D9FCFCDED8}"/>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3990492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C28D31-7A4F-E317-21F8-EB2E66AD1B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499348-4836-795B-8640-C86086BAF1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DFF178-6F7E-410C-DE4D-B6AA7D43F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DE8A9B61-974C-976A-8E0D-6E1F84E25A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0A6C3B1-28B6-4B19-8508-AA5A305698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C59AB9-761D-4283-BFFE-13BE8F6B1D6C}" type="slidenum">
              <a:rPr lang="en-GB" smtClean="0"/>
              <a:t>‹#›</a:t>
            </a:fld>
            <a:endParaRPr lang="en-GB"/>
          </a:p>
        </p:txBody>
      </p:sp>
    </p:spTree>
    <p:extLst>
      <p:ext uri="{BB962C8B-B14F-4D97-AF65-F5344CB8AC3E}">
        <p14:creationId xmlns:p14="http://schemas.microsoft.com/office/powerpoint/2010/main" val="330618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5F18-3C7B-EAB7-7519-90E323F572BD}"/>
              </a:ext>
            </a:extLst>
          </p:cNvPr>
          <p:cNvSpPr>
            <a:spLocks noGrp="1"/>
          </p:cNvSpPr>
          <p:nvPr>
            <p:ph type="ctrTitle"/>
          </p:nvPr>
        </p:nvSpPr>
        <p:spPr/>
        <p:txBody>
          <a:bodyPr/>
          <a:lstStyle/>
          <a:p>
            <a:r>
              <a:rPr lang="en-GB" dirty="0"/>
              <a:t>GCSE Additional Revision Sessions Easter 2026</a:t>
            </a:r>
          </a:p>
        </p:txBody>
      </p:sp>
      <p:sp>
        <p:nvSpPr>
          <p:cNvPr id="3" name="Subtitle 2">
            <a:extLst>
              <a:ext uri="{FF2B5EF4-FFF2-40B4-BE49-F238E27FC236}">
                <a16:creationId xmlns:a16="http://schemas.microsoft.com/office/drawing/2014/main" id="{773DAA5D-6790-3F08-310D-7714335EAAC2}"/>
              </a:ext>
            </a:extLst>
          </p:cNvPr>
          <p:cNvSpPr>
            <a:spLocks noGrp="1"/>
          </p:cNvSpPr>
          <p:nvPr>
            <p:ph type="subTitle" idx="1"/>
          </p:nvPr>
        </p:nvSpPr>
        <p:spPr/>
        <p:txBody>
          <a:bodyPr>
            <a:normAutofit/>
          </a:bodyPr>
          <a:lstStyle/>
          <a:p>
            <a:r>
              <a:rPr lang="en-GB" sz="5400" dirty="0"/>
              <a:t>Writing Programming / Algorithm Questions</a:t>
            </a:r>
          </a:p>
        </p:txBody>
      </p:sp>
    </p:spTree>
    <p:extLst>
      <p:ext uri="{BB962C8B-B14F-4D97-AF65-F5344CB8AC3E}">
        <p14:creationId xmlns:p14="http://schemas.microsoft.com/office/powerpoint/2010/main" val="1229994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CF35-24B5-7F03-6CAB-E69D65A7ADF6}"/>
              </a:ext>
            </a:extLst>
          </p:cNvPr>
          <p:cNvSpPr>
            <a:spLocks noGrp="1"/>
          </p:cNvSpPr>
          <p:nvPr>
            <p:ph type="title"/>
          </p:nvPr>
        </p:nvSpPr>
        <p:spPr>
          <a:xfrm>
            <a:off x="341643" y="211015"/>
            <a:ext cx="11716377" cy="358356"/>
          </a:xfrm>
        </p:spPr>
        <p:txBody>
          <a:bodyPr>
            <a:normAutofit fontScale="90000"/>
          </a:bodyPr>
          <a:lstStyle/>
          <a:p>
            <a:r>
              <a:rPr lang="en-GB" dirty="0"/>
              <a:t>Extended Question – 6 Step Strategy</a:t>
            </a:r>
          </a:p>
        </p:txBody>
      </p:sp>
      <p:sp>
        <p:nvSpPr>
          <p:cNvPr id="3" name="Content Placeholder 2">
            <a:extLst>
              <a:ext uri="{FF2B5EF4-FFF2-40B4-BE49-F238E27FC236}">
                <a16:creationId xmlns:a16="http://schemas.microsoft.com/office/drawing/2014/main" id="{BE3950C9-41C0-870F-F9C3-3DBFD21C42BD}"/>
              </a:ext>
            </a:extLst>
          </p:cNvPr>
          <p:cNvSpPr>
            <a:spLocks noGrp="1"/>
          </p:cNvSpPr>
          <p:nvPr>
            <p:ph idx="1"/>
          </p:nvPr>
        </p:nvSpPr>
        <p:spPr>
          <a:xfrm>
            <a:off x="341644" y="864158"/>
            <a:ext cx="11716378" cy="5727561"/>
          </a:xfrm>
        </p:spPr>
        <p:txBody>
          <a:bodyPr>
            <a:normAutofit lnSpcReduction="10000"/>
          </a:bodyPr>
          <a:lstStyle/>
          <a:p>
            <a:pPr marL="514350" indent="-514350">
              <a:buFont typeface="+mj-lt"/>
              <a:buAutoNum type="arabicPeriod"/>
            </a:pPr>
            <a:r>
              <a:rPr lang="en-GB" b="1" dirty="0"/>
              <a:t>Read the question thoroughly </a:t>
            </a:r>
            <a:r>
              <a:rPr lang="en-GB" dirty="0"/>
              <a:t>- and any pre-ceding elements of the question in full. </a:t>
            </a:r>
          </a:p>
          <a:p>
            <a:pPr marL="514350" indent="-514350">
              <a:buFont typeface="+mj-lt"/>
              <a:buAutoNum type="arabicPeriod"/>
            </a:pPr>
            <a:r>
              <a:rPr lang="en-GB" b="1" dirty="0"/>
              <a:t>Analyse what is being asked.</a:t>
            </a:r>
          </a:p>
          <a:p>
            <a:pPr lvl="1"/>
            <a:r>
              <a:rPr lang="en-GB" dirty="0"/>
              <a:t>Box or highlight the command word(s) – consider what they mean</a:t>
            </a:r>
          </a:p>
          <a:p>
            <a:pPr lvl="1"/>
            <a:r>
              <a:rPr lang="en-GB" dirty="0"/>
              <a:t>Circle the marks available</a:t>
            </a:r>
          </a:p>
          <a:p>
            <a:pPr lvl="1"/>
            <a:r>
              <a:rPr lang="en-GB" dirty="0"/>
              <a:t>Underline the topic and question context</a:t>
            </a:r>
          </a:p>
          <a:p>
            <a:pPr marL="514350" indent="-514350">
              <a:buFont typeface="+mj-lt"/>
              <a:buAutoNum type="arabicPeriod"/>
            </a:pPr>
            <a:r>
              <a:rPr lang="en-GB" b="1" dirty="0"/>
              <a:t>Break the question down </a:t>
            </a:r>
            <a:r>
              <a:rPr lang="en-GB" dirty="0"/>
              <a:t>– establish what the algorithm/program will need to do, what are the inputs, processes and outputs</a:t>
            </a:r>
          </a:p>
          <a:p>
            <a:pPr marL="514350" indent="-514350">
              <a:buFont typeface="+mj-lt"/>
              <a:buAutoNum type="arabicPeriod"/>
            </a:pPr>
            <a:r>
              <a:rPr lang="en-GB" b="1" dirty="0"/>
              <a:t>Plan your answer </a:t>
            </a:r>
            <a:r>
              <a:rPr lang="en-GB" dirty="0"/>
              <a:t>– write a plan in plain English of what the algorithm should do</a:t>
            </a:r>
          </a:p>
          <a:p>
            <a:pPr marL="514350" indent="-514350">
              <a:buFont typeface="+mj-lt"/>
              <a:buAutoNum type="arabicPeriod"/>
            </a:pPr>
            <a:r>
              <a:rPr lang="en-GB" b="1" dirty="0"/>
              <a:t>Write your answer </a:t>
            </a:r>
            <a:r>
              <a:rPr lang="en-GB" dirty="0"/>
              <a:t>– Try to do this carefully so it is tidy and coherent.</a:t>
            </a:r>
          </a:p>
          <a:p>
            <a:pPr marL="514350" indent="-514350">
              <a:buFont typeface="+mj-lt"/>
              <a:buAutoNum type="arabicPeriod"/>
            </a:pPr>
            <a:r>
              <a:rPr lang="en-GB" b="1" dirty="0"/>
              <a:t>Check your answer </a:t>
            </a:r>
            <a:r>
              <a:rPr lang="en-GB" dirty="0"/>
              <a:t>– Trace through your answer, making any adjustments or additions if necessary.</a:t>
            </a:r>
          </a:p>
          <a:p>
            <a:pPr marL="514350" indent="-514350">
              <a:buFont typeface="+mj-lt"/>
              <a:buAutoNum type="arabicPeriod"/>
            </a:pPr>
            <a:endParaRPr lang="en-GB" dirty="0"/>
          </a:p>
        </p:txBody>
      </p:sp>
    </p:spTree>
    <p:extLst>
      <p:ext uri="{BB962C8B-B14F-4D97-AF65-F5344CB8AC3E}">
        <p14:creationId xmlns:p14="http://schemas.microsoft.com/office/powerpoint/2010/main" val="3319050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842A-0D70-129C-303E-6FB2470C4ADB}"/>
              </a:ext>
            </a:extLst>
          </p:cNvPr>
          <p:cNvSpPr>
            <a:spLocks noGrp="1"/>
          </p:cNvSpPr>
          <p:nvPr>
            <p:ph type="title"/>
          </p:nvPr>
        </p:nvSpPr>
        <p:spPr>
          <a:xfrm>
            <a:off x="831850" y="1709738"/>
            <a:ext cx="10515600" cy="1603733"/>
          </a:xfrm>
        </p:spPr>
        <p:txBody>
          <a:bodyPr>
            <a:normAutofit/>
          </a:bodyPr>
          <a:lstStyle/>
          <a:p>
            <a:pPr algn="ctr"/>
            <a:r>
              <a:rPr lang="en-GB" sz="7200" dirty="0"/>
              <a:t>Example Number 1</a:t>
            </a:r>
          </a:p>
        </p:txBody>
      </p:sp>
      <p:sp>
        <p:nvSpPr>
          <p:cNvPr id="3" name="Text Placeholder 2">
            <a:extLst>
              <a:ext uri="{FF2B5EF4-FFF2-40B4-BE49-F238E27FC236}">
                <a16:creationId xmlns:a16="http://schemas.microsoft.com/office/drawing/2014/main" id="{CFF49FFE-12D3-10E2-636E-984D29733E8A}"/>
              </a:ext>
            </a:extLst>
          </p:cNvPr>
          <p:cNvSpPr>
            <a:spLocks noGrp="1"/>
          </p:cNvSpPr>
          <p:nvPr>
            <p:ph type="body" idx="1"/>
          </p:nvPr>
        </p:nvSpPr>
        <p:spPr>
          <a:xfrm>
            <a:off x="831850" y="3429000"/>
            <a:ext cx="10515600" cy="1500187"/>
          </a:xfrm>
        </p:spPr>
        <p:txBody>
          <a:bodyPr>
            <a:normAutofit/>
          </a:bodyPr>
          <a:lstStyle/>
          <a:p>
            <a:pPr algn="ctr"/>
            <a:r>
              <a:rPr lang="en-GB" sz="5400" dirty="0"/>
              <a:t>Walk through example</a:t>
            </a:r>
          </a:p>
        </p:txBody>
      </p:sp>
    </p:spTree>
    <p:extLst>
      <p:ext uri="{BB962C8B-B14F-4D97-AF65-F5344CB8AC3E}">
        <p14:creationId xmlns:p14="http://schemas.microsoft.com/office/powerpoint/2010/main" val="2882433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822C2-4CF5-EB39-B20A-63660D217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2C6E9-F90D-4482-761A-C2C6B475D70A}"/>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70CEC981-3495-A716-55C9-FF539C5180BE}"/>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pilot is allowed to fly a maximum of 9 hours per day. The pilot code and the hours flown for each flight in one day are stored in a 2D array of strings with the identifier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a:t>
            </a:r>
            <a:r>
              <a:rPr lang="en-GB" sz="1800"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The data in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a:t>
            </a:r>
            <a:r>
              <a:rPr lang="en-GB" sz="1800" dirty="0">
                <a:solidFill>
                  <a:srgbClr val="000000"/>
                </a:solidFill>
                <a:effectLst/>
                <a:latin typeface="Arial" panose="020B0604020202020204" pitchFamily="34" charset="0"/>
                <a:ea typeface="Arial" panose="020B0604020202020204" pitchFamily="34" charset="0"/>
              </a:rPr>
              <a:t> is shown.</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The value of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journeys[3,1] </a:t>
            </a:r>
            <a:r>
              <a:rPr lang="en-GB" sz="1800" dirty="0">
                <a:solidFill>
                  <a:srgbClr val="000000"/>
                </a:solidFill>
                <a:effectLst/>
                <a:latin typeface="Arial" panose="020B0604020202020204" pitchFamily="34" charset="0"/>
                <a:ea typeface="Arial" panose="020B0604020202020204" pitchFamily="34" charset="0"/>
              </a:rPr>
              <a:t>is "3.5".</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Create a function,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pilotValid</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 </a:t>
            </a:r>
            <a:r>
              <a:rPr lang="en-GB" sz="1800" dirty="0">
                <a:solidFill>
                  <a:srgbClr val="000000"/>
                </a:solidFill>
                <a:effectLst/>
                <a:latin typeface="Arial" panose="020B0604020202020204" pitchFamily="34" charset="0"/>
                <a:ea typeface="Arial" panose="020B0604020202020204" pitchFamily="34" charset="0"/>
              </a:rPr>
              <a:t>that:</a:t>
            </a:r>
            <a:endParaRPr lang="en-GB" sz="1800" dirty="0">
              <a:solidFill>
                <a:srgbClr val="000000"/>
              </a:solidFill>
              <a:latin typeface="Arial" panose="020B0604020202020204" pitchFamily="34" charset="0"/>
              <a:ea typeface="Arial" panose="020B0604020202020204" pitchFamily="34" charset="0"/>
            </a:endParaRP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takes a pilot code as a parameter</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the 2D array journeys to calculate the number of hours that the pilot has flown</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returns valid if the pilot has flown 9 hours or fewer or warning if the pilot has flown for more than 9 hours</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casting where needed.</a:t>
            </a:r>
          </a:p>
          <a:p>
            <a:pPr marL="6350" indent="-6350" algn="l">
              <a:lnSpc>
                <a:spcPct val="107000"/>
              </a:lnSpc>
              <a:spcBef>
                <a:spcPts val="0"/>
              </a:spcBef>
              <a:buNone/>
            </a:pP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You must use either: </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p:txBody>
      </p:sp>
      <p:sp>
        <p:nvSpPr>
          <p:cNvPr id="4" name="Rectangle 1">
            <a:extLst>
              <a:ext uri="{FF2B5EF4-FFF2-40B4-BE49-F238E27FC236}">
                <a16:creationId xmlns:a16="http://schemas.microsoft.com/office/drawing/2014/main" id="{E0BF0D49-AE2A-77C6-3541-396C67319A88}"/>
              </a:ext>
            </a:extLst>
          </p:cNvPr>
          <p:cNvSpPr>
            <a:spLocks noChangeArrowheads="1"/>
          </p:cNvSpPr>
          <p:nvPr/>
        </p:nvSpPr>
        <p:spPr bwMode="auto">
          <a:xfrm>
            <a:off x="0" y="-176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BD90DFCB-7A7D-B77E-0B76-E9E4666026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6477" y="1336242"/>
            <a:ext cx="3566584" cy="2149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48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C9112-EC14-1D99-0143-414C8D183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54BB98-1BE0-F1E2-62C2-1950BEE91BF8}"/>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EE761CC8-7201-257E-569B-7CE8082D2EB9}"/>
              </a:ext>
            </a:extLst>
          </p:cNvPr>
          <p:cNvSpPr>
            <a:spLocks noGrp="1"/>
          </p:cNvSpPr>
          <p:nvPr>
            <p:ph idx="1"/>
          </p:nvPr>
        </p:nvSpPr>
        <p:spPr>
          <a:xfrm>
            <a:off x="341644" y="864158"/>
            <a:ext cx="11716378" cy="5727561"/>
          </a:xfrm>
        </p:spPr>
        <p:txBody>
          <a:bodyPr>
            <a:normAutofit lnSpcReduction="10000"/>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pilot is allowed to fly a maximum of 9 hours per day. The pilot code and the hours flown for each flight in one day are stored in a 2D array of strings with the identifier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a:t>
            </a:r>
            <a:r>
              <a:rPr lang="en-GB" sz="1800"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The data in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a:t>
            </a:r>
            <a:r>
              <a:rPr lang="en-GB" sz="1800" dirty="0">
                <a:solidFill>
                  <a:srgbClr val="000000"/>
                </a:solidFill>
                <a:effectLst/>
                <a:latin typeface="Arial" panose="020B0604020202020204" pitchFamily="34" charset="0"/>
                <a:ea typeface="Arial" panose="020B0604020202020204" pitchFamily="34" charset="0"/>
              </a:rPr>
              <a:t> is shown.</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The value of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journeys[3,1] </a:t>
            </a:r>
            <a:r>
              <a:rPr lang="en-GB" sz="1800" dirty="0">
                <a:solidFill>
                  <a:srgbClr val="000000"/>
                </a:solidFill>
                <a:effectLst/>
                <a:latin typeface="Arial" panose="020B0604020202020204" pitchFamily="34" charset="0"/>
                <a:ea typeface="Arial" panose="020B0604020202020204" pitchFamily="34" charset="0"/>
              </a:rPr>
              <a:t>is "3.5".</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Create a function,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pilotValid</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 </a:t>
            </a:r>
            <a:r>
              <a:rPr lang="en-GB" sz="1800" dirty="0">
                <a:solidFill>
                  <a:srgbClr val="000000"/>
                </a:solidFill>
                <a:effectLst/>
                <a:latin typeface="Arial" panose="020B0604020202020204" pitchFamily="34" charset="0"/>
                <a:ea typeface="Arial" panose="020B0604020202020204" pitchFamily="34" charset="0"/>
              </a:rPr>
              <a:t>that:</a:t>
            </a:r>
            <a:endParaRPr lang="en-GB" sz="1800" dirty="0">
              <a:solidFill>
                <a:srgbClr val="000000"/>
              </a:solidFill>
              <a:latin typeface="Arial" panose="020B0604020202020204" pitchFamily="34" charset="0"/>
              <a:ea typeface="Arial" panose="020B0604020202020204" pitchFamily="34" charset="0"/>
            </a:endParaRP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takes a pilot code as a parameter</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the 2D array journeys to calculate the number of hours that the pilot has flown</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returns valid if the pilot has flown 9 hours or fewer or warning if the pilot has flown for more than 9 hours</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casting where needed.</a:t>
            </a:r>
          </a:p>
          <a:p>
            <a:pPr marL="6350" indent="-6350" algn="l">
              <a:lnSpc>
                <a:spcPct val="107000"/>
              </a:lnSpc>
              <a:spcBef>
                <a:spcPts val="0"/>
              </a:spcBef>
              <a:buNone/>
            </a:pP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You must use either: </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a:p>
            <a:pPr marL="6350" indent="-6350">
              <a:lnSpc>
                <a:spcPct val="107000"/>
              </a:lnSpc>
              <a:spcBef>
                <a:spcPts val="0"/>
              </a:spcBef>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6350" indent="-6350">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0" i="0" dirty="0">
                <a:solidFill>
                  <a:srgbClr val="000000"/>
                </a:solidFill>
                <a:effectLst/>
                <a:latin typeface="Arial" panose="020B0604020202020204" pitchFamily="34" charset="0"/>
                <a:cs typeface="Arial" panose="020B0604020202020204" pitchFamily="34" charset="0"/>
              </a:rPr>
              <a:t>OCR Drones flies' goods around the country using drones.</a:t>
            </a:r>
            <a:endParaRPr lang="en-GB" sz="18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p:txBody>
      </p:sp>
      <p:sp>
        <p:nvSpPr>
          <p:cNvPr id="4" name="Rectangle 1">
            <a:extLst>
              <a:ext uri="{FF2B5EF4-FFF2-40B4-BE49-F238E27FC236}">
                <a16:creationId xmlns:a16="http://schemas.microsoft.com/office/drawing/2014/main" id="{538A9158-1DAC-8028-7C92-F89476B57728}"/>
              </a:ext>
            </a:extLst>
          </p:cNvPr>
          <p:cNvSpPr>
            <a:spLocks noChangeArrowheads="1"/>
          </p:cNvSpPr>
          <p:nvPr/>
        </p:nvSpPr>
        <p:spPr bwMode="auto">
          <a:xfrm>
            <a:off x="0" y="-176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D375CBCC-9EB2-320D-C869-D719D4794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7251" y="1317523"/>
            <a:ext cx="3026543" cy="1823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96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7D8EA-95FA-CE02-5A53-109EC28A73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B71794-7420-95EF-3D0E-812CC97BF44A}"/>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BBE85432-10A4-DF94-0715-BCCA61B25736}"/>
              </a:ext>
            </a:extLst>
          </p:cNvPr>
          <p:cNvSpPr>
            <a:spLocks noGrp="1"/>
          </p:cNvSpPr>
          <p:nvPr>
            <p:ph idx="1"/>
          </p:nvPr>
        </p:nvSpPr>
        <p:spPr>
          <a:xfrm>
            <a:off x="341644" y="864158"/>
            <a:ext cx="11716378" cy="5727561"/>
          </a:xfrm>
        </p:spPr>
        <p:txBody>
          <a:bodyPr>
            <a:normAutofit lnSpcReduction="10000"/>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pilot is allowed to fly a maximum of 9 hours per day. The pilot code and the hours flown for each flight in one day are stored in a 2D array of strings with the identifier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a:t>
            </a:r>
            <a:r>
              <a:rPr lang="en-GB" sz="1800"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The data in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a:t>
            </a:r>
            <a:r>
              <a:rPr lang="en-GB" sz="1800" dirty="0">
                <a:solidFill>
                  <a:srgbClr val="000000"/>
                </a:solidFill>
                <a:effectLst/>
                <a:latin typeface="Arial" panose="020B0604020202020204" pitchFamily="34" charset="0"/>
                <a:ea typeface="Arial" panose="020B0604020202020204" pitchFamily="34" charset="0"/>
              </a:rPr>
              <a:t> is shown.</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The value of </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journeys[3,1] </a:t>
            </a:r>
            <a:r>
              <a:rPr lang="en-GB" sz="1800" dirty="0">
                <a:solidFill>
                  <a:srgbClr val="000000"/>
                </a:solidFill>
                <a:effectLst/>
                <a:latin typeface="Arial" panose="020B0604020202020204" pitchFamily="34" charset="0"/>
                <a:ea typeface="Arial" panose="020B0604020202020204" pitchFamily="34" charset="0"/>
              </a:rPr>
              <a:t>is "3.5".</a:t>
            </a:r>
            <a:br>
              <a:rPr lang="en-GB" sz="1800" dirty="0">
                <a:solidFill>
                  <a:srgbClr val="000000"/>
                </a:solidFill>
                <a:effectLst/>
                <a:latin typeface="Arial" panose="020B0604020202020204" pitchFamily="34" charset="0"/>
                <a:ea typeface="Arial" panose="020B0604020202020204" pitchFamily="34" charset="0"/>
              </a:rPr>
            </a:b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highlight>
                  <a:srgbClr val="FFFF00"/>
                </a:highlight>
                <a:latin typeface="Arial" panose="020B0604020202020204" pitchFamily="34" charset="0"/>
                <a:ea typeface="Arial" panose="020B0604020202020204" pitchFamily="34" charset="0"/>
              </a:rPr>
              <a:t>Create</a:t>
            </a:r>
            <a:r>
              <a:rPr lang="en-GB" sz="1800" dirty="0">
                <a:solidFill>
                  <a:srgbClr val="000000"/>
                </a:solidFill>
                <a:effectLst/>
                <a:latin typeface="Arial" panose="020B0604020202020204" pitchFamily="34" charset="0"/>
                <a:ea typeface="Arial" panose="020B0604020202020204" pitchFamily="34" charset="0"/>
              </a:rPr>
              <a:t> a function,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pilotValid</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 </a:t>
            </a:r>
            <a:r>
              <a:rPr lang="en-GB" sz="1800" dirty="0">
                <a:solidFill>
                  <a:srgbClr val="000000"/>
                </a:solidFill>
                <a:effectLst/>
                <a:latin typeface="Arial" panose="020B0604020202020204" pitchFamily="34" charset="0"/>
                <a:ea typeface="Arial" panose="020B0604020202020204" pitchFamily="34" charset="0"/>
              </a:rPr>
              <a:t>that:</a:t>
            </a:r>
            <a:endParaRPr lang="en-GB" sz="1800" dirty="0">
              <a:solidFill>
                <a:srgbClr val="000000"/>
              </a:solidFill>
              <a:latin typeface="Arial" panose="020B0604020202020204" pitchFamily="34" charset="0"/>
              <a:ea typeface="Arial" panose="020B0604020202020204" pitchFamily="34" charset="0"/>
            </a:endParaRP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takes a pilot code as a parameter</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the 2D array journeys to calculate the number of hours that the pilot has flown</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returns valid if the pilot has flown 9 hours or fewer or warning if the pilot has flown for more than 9 hours</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casting where needed.</a:t>
            </a:r>
          </a:p>
          <a:p>
            <a:pPr marL="6350" indent="-6350" algn="l">
              <a:lnSpc>
                <a:spcPct val="107000"/>
              </a:lnSpc>
              <a:spcBef>
                <a:spcPts val="0"/>
              </a:spcBef>
              <a:buNone/>
            </a:pP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You must use either: </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a:p>
            <a:pPr marL="6350" indent="-6350">
              <a:lnSpc>
                <a:spcPct val="107000"/>
              </a:lnSpc>
              <a:spcBef>
                <a:spcPts val="0"/>
              </a:spcBef>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6350" indent="-6350">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0" i="0" dirty="0">
                <a:solidFill>
                  <a:srgbClr val="000000"/>
                </a:solidFill>
                <a:effectLst/>
                <a:latin typeface="Arial" panose="020B0604020202020204" pitchFamily="34" charset="0"/>
                <a:cs typeface="Arial" panose="020B0604020202020204" pitchFamily="34" charset="0"/>
              </a:rPr>
              <a:t>OCR Drones flies' goods around the country using drones.</a:t>
            </a:r>
            <a:endParaRPr lang="en-GB" sz="18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p:txBody>
      </p:sp>
      <p:sp>
        <p:nvSpPr>
          <p:cNvPr id="4" name="Rectangle 1">
            <a:extLst>
              <a:ext uri="{FF2B5EF4-FFF2-40B4-BE49-F238E27FC236}">
                <a16:creationId xmlns:a16="http://schemas.microsoft.com/office/drawing/2014/main" id="{A742FAF6-383F-0ED5-0DEA-A20D996649FC}"/>
              </a:ext>
            </a:extLst>
          </p:cNvPr>
          <p:cNvSpPr>
            <a:spLocks noChangeArrowheads="1"/>
          </p:cNvSpPr>
          <p:nvPr/>
        </p:nvSpPr>
        <p:spPr bwMode="auto">
          <a:xfrm>
            <a:off x="0" y="-176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118766C6-C51E-03DD-1B28-42748C2F6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8089" y="1292146"/>
            <a:ext cx="3166561" cy="1908056"/>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4B1C3539-55BA-22CA-917C-DED29C04899D}"/>
              </a:ext>
            </a:extLst>
          </p:cNvPr>
          <p:cNvSpPr/>
          <p:nvPr/>
        </p:nvSpPr>
        <p:spPr>
          <a:xfrm>
            <a:off x="11016345" y="5241514"/>
            <a:ext cx="1175655" cy="693336"/>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66AE81D5-611D-F910-82B4-F9B6EF098154}"/>
              </a:ext>
            </a:extLst>
          </p:cNvPr>
          <p:cNvCxnSpPr>
            <a:cxnSpLocks/>
          </p:cNvCxnSpPr>
          <p:nvPr/>
        </p:nvCxnSpPr>
        <p:spPr>
          <a:xfrm>
            <a:off x="433755" y="1189920"/>
            <a:ext cx="5377110"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21CA49C-C421-03C0-26FC-903338FC813E}"/>
              </a:ext>
            </a:extLst>
          </p:cNvPr>
          <p:cNvCxnSpPr>
            <a:cxnSpLocks/>
          </p:cNvCxnSpPr>
          <p:nvPr/>
        </p:nvCxnSpPr>
        <p:spPr>
          <a:xfrm>
            <a:off x="2360878" y="1455390"/>
            <a:ext cx="4983819"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2311072-42D8-3913-78B6-B70483228DBC}"/>
              </a:ext>
            </a:extLst>
          </p:cNvPr>
          <p:cNvCxnSpPr>
            <a:cxnSpLocks/>
          </p:cNvCxnSpPr>
          <p:nvPr/>
        </p:nvCxnSpPr>
        <p:spPr>
          <a:xfrm>
            <a:off x="1603794" y="1966668"/>
            <a:ext cx="118856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759F646-3A09-AFA2-8D58-25F878D8CDFE}"/>
              </a:ext>
            </a:extLst>
          </p:cNvPr>
          <p:cNvCxnSpPr>
            <a:cxnSpLocks/>
          </p:cNvCxnSpPr>
          <p:nvPr/>
        </p:nvCxnSpPr>
        <p:spPr>
          <a:xfrm flipV="1">
            <a:off x="1766594" y="2477729"/>
            <a:ext cx="2657922" cy="69042"/>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70936F8-185D-342C-BE62-A03E51E89311}"/>
              </a:ext>
            </a:extLst>
          </p:cNvPr>
          <p:cNvCxnSpPr>
            <a:cxnSpLocks/>
          </p:cNvCxnSpPr>
          <p:nvPr/>
        </p:nvCxnSpPr>
        <p:spPr>
          <a:xfrm>
            <a:off x="415227" y="3058048"/>
            <a:ext cx="3596334"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D1A028A-476F-D9A2-74B0-99BAEDD04477}"/>
              </a:ext>
            </a:extLst>
          </p:cNvPr>
          <p:cNvCxnSpPr>
            <a:cxnSpLocks/>
          </p:cNvCxnSpPr>
          <p:nvPr/>
        </p:nvCxnSpPr>
        <p:spPr>
          <a:xfrm>
            <a:off x="679562" y="3323519"/>
            <a:ext cx="3430322"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5C6E92D-CA8F-DDC6-2B4F-19AF5FC4CFA8}"/>
              </a:ext>
            </a:extLst>
          </p:cNvPr>
          <p:cNvCxnSpPr>
            <a:cxnSpLocks/>
          </p:cNvCxnSpPr>
          <p:nvPr/>
        </p:nvCxnSpPr>
        <p:spPr>
          <a:xfrm>
            <a:off x="679562" y="3579158"/>
            <a:ext cx="8366115"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92829DE-1D58-CB4C-0F15-D4E36AA5E3C8}"/>
              </a:ext>
            </a:extLst>
          </p:cNvPr>
          <p:cNvCxnSpPr>
            <a:cxnSpLocks/>
          </p:cNvCxnSpPr>
          <p:nvPr/>
        </p:nvCxnSpPr>
        <p:spPr>
          <a:xfrm>
            <a:off x="679562" y="3834797"/>
            <a:ext cx="4875664" cy="1988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0E01C22-680B-BEC2-5C59-BBE7AA644336}"/>
              </a:ext>
            </a:extLst>
          </p:cNvPr>
          <p:cNvCxnSpPr>
            <a:cxnSpLocks/>
          </p:cNvCxnSpPr>
          <p:nvPr/>
        </p:nvCxnSpPr>
        <p:spPr>
          <a:xfrm>
            <a:off x="6008646" y="3854678"/>
            <a:ext cx="515096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32586A9-2A2D-7C4D-A5EF-7A056BCFA8F6}"/>
              </a:ext>
            </a:extLst>
          </p:cNvPr>
          <p:cNvCxnSpPr>
            <a:cxnSpLocks/>
          </p:cNvCxnSpPr>
          <p:nvPr/>
        </p:nvCxnSpPr>
        <p:spPr>
          <a:xfrm>
            <a:off x="679562" y="4129764"/>
            <a:ext cx="2850219"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409AAE6-BB59-6953-3140-656F9D730537}"/>
              </a:ext>
            </a:extLst>
          </p:cNvPr>
          <p:cNvCxnSpPr>
            <a:cxnSpLocks/>
          </p:cNvCxnSpPr>
          <p:nvPr/>
        </p:nvCxnSpPr>
        <p:spPr>
          <a:xfrm>
            <a:off x="679562" y="4936010"/>
            <a:ext cx="366629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DEF3BC4-F8CC-8790-FCD1-036A5E2E1216}"/>
              </a:ext>
            </a:extLst>
          </p:cNvPr>
          <p:cNvCxnSpPr>
            <a:cxnSpLocks/>
          </p:cNvCxnSpPr>
          <p:nvPr/>
        </p:nvCxnSpPr>
        <p:spPr>
          <a:xfrm>
            <a:off x="679562" y="5171984"/>
            <a:ext cx="584905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8875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6A7A1-8A5F-A83C-EB30-73C97D30B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D500C-2077-E312-AEAD-9824D68E8150}"/>
              </a:ext>
            </a:extLst>
          </p:cNvPr>
          <p:cNvSpPr>
            <a:spLocks noGrp="1"/>
          </p:cNvSpPr>
          <p:nvPr>
            <p:ph type="title"/>
          </p:nvPr>
        </p:nvSpPr>
        <p:spPr>
          <a:xfrm>
            <a:off x="341643" y="211015"/>
            <a:ext cx="11716377" cy="358356"/>
          </a:xfrm>
        </p:spPr>
        <p:txBody>
          <a:bodyPr>
            <a:normAutofit fontScale="90000"/>
          </a:bodyPr>
          <a:lstStyle/>
          <a:p>
            <a:r>
              <a:rPr lang="en-GB" dirty="0"/>
              <a:t>Step 3 – Break down the question</a:t>
            </a:r>
          </a:p>
        </p:txBody>
      </p:sp>
      <p:sp>
        <p:nvSpPr>
          <p:cNvPr id="3" name="Content Placeholder 2">
            <a:extLst>
              <a:ext uri="{FF2B5EF4-FFF2-40B4-BE49-F238E27FC236}">
                <a16:creationId xmlns:a16="http://schemas.microsoft.com/office/drawing/2014/main" id="{1E25C8DD-C598-0C13-44DD-15E67B22C091}"/>
              </a:ext>
            </a:extLst>
          </p:cNvPr>
          <p:cNvSpPr>
            <a:spLocks noGrp="1"/>
          </p:cNvSpPr>
          <p:nvPr>
            <p:ph idx="1"/>
          </p:nvPr>
        </p:nvSpPr>
        <p:spPr>
          <a:xfrm>
            <a:off x="341644" y="864158"/>
            <a:ext cx="11716378" cy="5727561"/>
          </a:xfrm>
        </p:spPr>
        <p:txBody>
          <a:bodyPr>
            <a:normAutofit fontScale="92500" lnSpcReduction="20000"/>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1 – Inputs </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Takes the pilot input as a parameter </a:t>
            </a:r>
          </a:p>
          <a:p>
            <a:pPr marL="463550" lvl="1" indent="-6350">
              <a:lnSpc>
                <a:spcPct val="107000"/>
              </a:lnSpc>
              <a:spcBef>
                <a:spcPts val="0"/>
              </a:spcBef>
              <a:buNone/>
            </a:pP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2 – Process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Loops through the 2d array journeys to check fo</a:t>
            </a:r>
            <a:r>
              <a:rPr lang="en-GB" sz="1400" b="1" dirty="0">
                <a:solidFill>
                  <a:srgbClr val="000000"/>
                </a:solidFill>
                <a:latin typeface="Arial" panose="020B0604020202020204" pitchFamily="34" charset="0"/>
                <a:ea typeface="Arial" panose="020B0604020202020204" pitchFamily="34" charset="0"/>
              </a:rPr>
              <a:t>r each of the pilots' hours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Casts each string hour to float to allow it to be added</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Adds all entries together</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Checks if the number is below 9 hours or fewer</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Returns valid or warning accordingly</a:t>
            </a:r>
            <a:endParaRPr lang="en-GB" sz="1400" b="1"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3 – Outputs</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Returns valid if 9 hours or below, returns warning if over 9 hours</a:t>
            </a:r>
            <a:endParaRPr lang="en-GB" sz="14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highlight>
                  <a:srgbClr val="FFFF00"/>
                </a:highlight>
                <a:latin typeface="Arial" panose="020B0604020202020204" pitchFamily="34" charset="0"/>
                <a:ea typeface="Arial" panose="020B0604020202020204" pitchFamily="34" charset="0"/>
              </a:rPr>
              <a:t>Create</a:t>
            </a:r>
            <a:r>
              <a:rPr lang="en-GB" sz="1800" dirty="0">
                <a:solidFill>
                  <a:srgbClr val="000000"/>
                </a:solidFill>
                <a:effectLst/>
                <a:latin typeface="Arial" panose="020B0604020202020204" pitchFamily="34" charset="0"/>
                <a:ea typeface="Arial" panose="020B0604020202020204" pitchFamily="34" charset="0"/>
              </a:rPr>
              <a:t> a function,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pilotValid</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 </a:t>
            </a:r>
            <a:r>
              <a:rPr lang="en-GB" sz="1800" dirty="0">
                <a:solidFill>
                  <a:srgbClr val="000000"/>
                </a:solidFill>
                <a:effectLst/>
                <a:latin typeface="Arial" panose="020B0604020202020204" pitchFamily="34" charset="0"/>
                <a:ea typeface="Arial" panose="020B0604020202020204" pitchFamily="34" charset="0"/>
              </a:rPr>
              <a:t>that:</a:t>
            </a:r>
            <a:endParaRPr lang="en-GB" sz="1800" dirty="0">
              <a:solidFill>
                <a:srgbClr val="000000"/>
              </a:solidFill>
              <a:latin typeface="Arial" panose="020B0604020202020204" pitchFamily="34" charset="0"/>
              <a:ea typeface="Arial" panose="020B0604020202020204" pitchFamily="34" charset="0"/>
            </a:endParaRP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takes a pilot code as a parameter</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the 2D array journeys to calculate the number of hours that the pilot has flown</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returns valid if the pilot has flown 9 hours or fewer or warning if the pilot has flown for more than 9 hours</a:t>
            </a:r>
          </a:p>
          <a:p>
            <a:pPr>
              <a:lnSpc>
                <a:spcPct val="107000"/>
              </a:lnSpc>
              <a:spcBef>
                <a:spcPts val="0"/>
              </a:spcBef>
            </a:pPr>
            <a:r>
              <a:rPr lang="en-GB" sz="1800" dirty="0">
                <a:solidFill>
                  <a:srgbClr val="000000"/>
                </a:solidFill>
                <a:latin typeface="Arial" panose="020B0604020202020204" pitchFamily="34" charset="0"/>
                <a:ea typeface="Arial" panose="020B0604020202020204" pitchFamily="34" charset="0"/>
              </a:rPr>
              <a:t>uses casting where needed.</a:t>
            </a:r>
          </a:p>
          <a:p>
            <a:pPr marL="6350" indent="-6350" algn="l">
              <a:lnSpc>
                <a:spcPct val="107000"/>
              </a:lnSpc>
              <a:spcBef>
                <a:spcPts val="0"/>
              </a:spcBef>
              <a:buNone/>
            </a:pPr>
            <a:br>
              <a:rPr lang="en-GB" sz="1800" dirty="0">
                <a:solidFill>
                  <a:srgbClr val="000000"/>
                </a:solidFill>
                <a:effectLst/>
                <a:latin typeface="Arial" panose="020B0604020202020204" pitchFamily="34" charset="0"/>
                <a:ea typeface="Arial" panose="020B0604020202020204" pitchFamily="34" charset="0"/>
              </a:rPr>
            </a:br>
            <a:r>
              <a:rPr lang="en-GB" sz="1800" dirty="0">
                <a:solidFill>
                  <a:srgbClr val="000000"/>
                </a:solidFill>
                <a:effectLst/>
                <a:latin typeface="Arial" panose="020B0604020202020204" pitchFamily="34" charset="0"/>
                <a:ea typeface="Arial" panose="020B0604020202020204" pitchFamily="34" charset="0"/>
              </a:rPr>
              <a:t>You must use either: </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2627412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00564-20AA-86C8-4716-9FAD6DD1B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138F1-5083-151C-344F-E73AC7762FAF}"/>
              </a:ext>
            </a:extLst>
          </p:cNvPr>
          <p:cNvSpPr>
            <a:spLocks noGrp="1"/>
          </p:cNvSpPr>
          <p:nvPr>
            <p:ph type="title"/>
          </p:nvPr>
        </p:nvSpPr>
        <p:spPr>
          <a:xfrm>
            <a:off x="341643" y="211015"/>
            <a:ext cx="11716377" cy="358356"/>
          </a:xfrm>
        </p:spPr>
        <p:txBody>
          <a:bodyPr>
            <a:normAutofit fontScale="90000"/>
          </a:bodyPr>
          <a:lstStyle/>
          <a:p>
            <a:r>
              <a:rPr lang="en-GB" dirty="0"/>
              <a:t>Step 4 – Plan the answer in plain English or Pseudocode</a:t>
            </a:r>
          </a:p>
        </p:txBody>
      </p:sp>
      <p:sp>
        <p:nvSpPr>
          <p:cNvPr id="5" name="Content Placeholder 4">
            <a:extLst>
              <a:ext uri="{FF2B5EF4-FFF2-40B4-BE49-F238E27FC236}">
                <a16:creationId xmlns:a16="http://schemas.microsoft.com/office/drawing/2014/main" id="{64A39FC5-76FE-20C1-1D95-5F81F2004BE0}"/>
              </a:ext>
            </a:extLst>
          </p:cNvPr>
          <p:cNvSpPr>
            <a:spLocks noGrp="1"/>
          </p:cNvSpPr>
          <p:nvPr>
            <p:ph idx="1"/>
          </p:nvPr>
        </p:nvSpPr>
        <p:spPr>
          <a:xfrm>
            <a:off x="219984" y="934065"/>
            <a:ext cx="11716377" cy="5712920"/>
          </a:xfrm>
        </p:spPr>
        <p:txBody>
          <a:bodyPr>
            <a:normAutofit fontScale="92500" lnSpcReduction="10000"/>
          </a:bodyPr>
          <a:lstStyle/>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Declare function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pilotValid</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taking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pilotCode</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as input</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Set total hours to 0</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Get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length_journeys</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array with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len</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(journeys)</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Loop for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in range (0 to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length_journeys</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-1)</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if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jouneys</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][0] is equal to the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piot</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code then</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set variable temp to journeys[</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][1] </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cast temp to float #as it is a string</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add temp to total</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if total &gt; 9 then</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Set variable status to “warning”</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Else set variable status to “valid”</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Return status</a:t>
            </a:r>
          </a:p>
          <a:p>
            <a:pPr marL="457200" indent="-457200">
              <a:buFont typeface="+mj-lt"/>
              <a:buAutoNum type="arabicPeriod"/>
            </a:pPr>
            <a:endPar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p:txBody>
      </p:sp>
    </p:spTree>
    <p:extLst>
      <p:ext uri="{BB962C8B-B14F-4D97-AF65-F5344CB8AC3E}">
        <p14:creationId xmlns:p14="http://schemas.microsoft.com/office/powerpoint/2010/main" val="158928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A144-0873-8C2D-D07F-46B0C2F71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D5F6B-D739-5045-6BA5-8DCAF0808492}"/>
              </a:ext>
            </a:extLst>
          </p:cNvPr>
          <p:cNvSpPr>
            <a:spLocks noGrp="1"/>
          </p:cNvSpPr>
          <p:nvPr>
            <p:ph type="title"/>
          </p:nvPr>
        </p:nvSpPr>
        <p:spPr>
          <a:xfrm>
            <a:off x="341643" y="211015"/>
            <a:ext cx="11716377" cy="358356"/>
          </a:xfrm>
        </p:spPr>
        <p:txBody>
          <a:bodyPr>
            <a:normAutofit fontScale="90000"/>
          </a:bodyPr>
          <a:lstStyle/>
          <a:p>
            <a:r>
              <a:rPr lang="en-GB" dirty="0"/>
              <a:t>Step 5 – Write the answer in HL code or Pseudocode</a:t>
            </a:r>
          </a:p>
        </p:txBody>
      </p:sp>
      <p:sp>
        <p:nvSpPr>
          <p:cNvPr id="5" name="Content Placeholder 4">
            <a:extLst>
              <a:ext uri="{FF2B5EF4-FFF2-40B4-BE49-F238E27FC236}">
                <a16:creationId xmlns:a16="http://schemas.microsoft.com/office/drawing/2014/main" id="{2074EFE6-F969-9D00-6346-4FDC53CAB8BA}"/>
              </a:ext>
            </a:extLst>
          </p:cNvPr>
          <p:cNvSpPr>
            <a:spLocks noGrp="1"/>
          </p:cNvSpPr>
          <p:nvPr>
            <p:ph idx="1"/>
          </p:nvPr>
        </p:nvSpPr>
        <p:spPr>
          <a:xfrm>
            <a:off x="219984" y="934065"/>
            <a:ext cx="11716377" cy="5712920"/>
          </a:xfrm>
        </p:spPr>
        <p:txBody>
          <a:bodyPr>
            <a:normAutofit/>
          </a:bodyPr>
          <a:lstStyle/>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def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pilotValid</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pilotCode</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totalHours</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 0</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length_journeys</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len</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(journeys)</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for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in range (0 to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length_journeys</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-1):</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if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jouneys</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][0] ==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pilotCode</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temp = float(journeys[</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][1]) </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totalHours</a:t>
            </a: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 </a:t>
            </a:r>
            <a:r>
              <a:rPr lang="en-GB" sz="23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totalHours+temp</a:t>
            </a:r>
            <a:endPar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if total &gt; 9:</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status = “warning”</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else: </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status = “valid”</a:t>
            </a:r>
          </a:p>
          <a:p>
            <a:pPr marL="457200" indent="-457200">
              <a:buFont typeface="+mj-lt"/>
              <a:buAutoNum type="arabicPeriod"/>
            </a:pPr>
            <a:r>
              <a:rPr lang="en-GB" sz="23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return status</a:t>
            </a:r>
          </a:p>
          <a:p>
            <a:pPr marL="0" indent="0">
              <a:buNone/>
            </a:pPr>
            <a:endPar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p:txBody>
      </p:sp>
      <p:pic>
        <p:nvPicPr>
          <p:cNvPr id="3" name="Picture 2">
            <a:extLst>
              <a:ext uri="{FF2B5EF4-FFF2-40B4-BE49-F238E27FC236}">
                <a16:creationId xmlns:a16="http://schemas.microsoft.com/office/drawing/2014/main" id="{8A0C72C9-2CC6-3FC6-FBAA-E8818DF1A0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3935" y="3882946"/>
            <a:ext cx="3166561" cy="1908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873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CEAEC-520F-BB9F-EEE2-4F22A8C27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58CFD-8210-6324-AFE4-D913CFF927C4}"/>
              </a:ext>
            </a:extLst>
          </p:cNvPr>
          <p:cNvSpPr>
            <a:spLocks noGrp="1"/>
          </p:cNvSpPr>
          <p:nvPr>
            <p:ph type="title"/>
          </p:nvPr>
        </p:nvSpPr>
        <p:spPr>
          <a:xfrm>
            <a:off x="341643" y="211015"/>
            <a:ext cx="11716377" cy="358356"/>
          </a:xfrm>
        </p:spPr>
        <p:txBody>
          <a:bodyPr>
            <a:normAutofit fontScale="90000"/>
          </a:bodyPr>
          <a:lstStyle/>
          <a:p>
            <a:r>
              <a:rPr lang="en-GB" dirty="0"/>
              <a:t>Step 6 – Check your answer</a:t>
            </a:r>
          </a:p>
        </p:txBody>
      </p:sp>
      <p:sp>
        <p:nvSpPr>
          <p:cNvPr id="5" name="Content Placeholder 4">
            <a:extLst>
              <a:ext uri="{FF2B5EF4-FFF2-40B4-BE49-F238E27FC236}">
                <a16:creationId xmlns:a16="http://schemas.microsoft.com/office/drawing/2014/main" id="{D5D4B65F-D0DE-1143-54A0-ED0C123FA346}"/>
              </a:ext>
            </a:extLst>
          </p:cNvPr>
          <p:cNvSpPr>
            <a:spLocks noGrp="1" noRot="1" noMove="1" noResize="1" noEditPoints="1" noAdjustHandles="1" noChangeArrowheads="1" noChangeShapeType="1"/>
          </p:cNvSpPr>
          <p:nvPr>
            <p:ph idx="1"/>
          </p:nvPr>
        </p:nvSpPr>
        <p:spPr>
          <a:xfrm>
            <a:off x="341643" y="825910"/>
            <a:ext cx="11716377" cy="5351053"/>
          </a:xfrm>
        </p:spPr>
        <p:txBody>
          <a:bodyPr>
            <a:normAutofit fontScale="70000" lnSpcReduction="20000"/>
          </a:bodyPr>
          <a:lstStyle/>
          <a:p>
            <a:pPr marL="0" indent="0">
              <a:buNone/>
            </a:pPr>
            <a:r>
              <a:rPr lang="en-GB" b="1" dirty="0"/>
              <a:t>Mark Scheme</a:t>
            </a:r>
          </a:p>
          <a:p>
            <a:pPr marL="0" indent="0">
              <a:buNone/>
            </a:pPr>
            <a:r>
              <a:rPr lang="en-GB" b="1" dirty="0"/>
              <a:t>Answer: </a:t>
            </a:r>
            <a:r>
              <a:rPr lang="en-GB" dirty="0"/>
              <a:t>One mark per bullet point to max 6</a:t>
            </a:r>
          </a:p>
          <a:p>
            <a:r>
              <a:rPr lang="en-GB" dirty="0"/>
              <a:t>Function header </a:t>
            </a:r>
            <a:r>
              <a:rPr lang="en-GB" dirty="0" err="1"/>
              <a:t>pilotValid</a:t>
            </a:r>
            <a:r>
              <a:rPr lang="en-GB" dirty="0"/>
              <a:t>() with (at least one) parameter</a:t>
            </a:r>
          </a:p>
          <a:p>
            <a:r>
              <a:rPr lang="en-GB" dirty="0"/>
              <a:t>Checks array element [i,0] for each item…</a:t>
            </a:r>
          </a:p>
          <a:p>
            <a:r>
              <a:rPr lang="en-GB" dirty="0"/>
              <a:t>…calculates total</a:t>
            </a:r>
          </a:p>
          <a:p>
            <a:r>
              <a:rPr lang="en-GB" dirty="0"/>
              <a:t>…casting to float / real</a:t>
            </a:r>
          </a:p>
          <a:p>
            <a:r>
              <a:rPr lang="en-GB" dirty="0"/>
              <a:t>Checks if 9 hours or fewer</a:t>
            </a:r>
          </a:p>
          <a:p>
            <a:r>
              <a:rPr lang="en-GB" dirty="0"/>
              <a:t>Returns a value</a:t>
            </a:r>
          </a:p>
          <a:p>
            <a:r>
              <a:rPr lang="en-GB" dirty="0"/>
              <a:t>…returns "warning" and "valid" correctly</a:t>
            </a:r>
          </a:p>
          <a:p>
            <a:pPr marL="0" indent="0">
              <a:buNone/>
            </a:pPr>
            <a:endParaRPr lang="en-GB" dirty="0"/>
          </a:p>
          <a:p>
            <a:pPr marL="0" indent="0">
              <a:buNone/>
            </a:pPr>
            <a:r>
              <a:rPr lang="en-GB" dirty="0"/>
              <a:t>Do not allow casting to integer for BP4, data shows some journeys have decimal places.</a:t>
            </a:r>
          </a:p>
          <a:p>
            <a:pPr marL="0" indent="0">
              <a:buNone/>
            </a:pPr>
            <a:r>
              <a:rPr lang="en-GB" dirty="0"/>
              <a:t>Allow FT for BP5 if attempt made at calculation.</a:t>
            </a:r>
          </a:p>
          <a:p>
            <a:pPr marL="0" indent="0">
              <a:buNone/>
            </a:pPr>
            <a:r>
              <a:rPr lang="en-GB" dirty="0"/>
              <a:t>Allow FT for BP7 if value is output instead of returned.</a:t>
            </a:r>
          </a:p>
          <a:p>
            <a:pPr marL="0" indent="0">
              <a:buNone/>
            </a:pPr>
            <a:r>
              <a:rPr lang="en-GB" b="1" dirty="0"/>
              <a:t>Marks: </a:t>
            </a:r>
            <a:r>
              <a:rPr lang="en-GB" dirty="0"/>
              <a:t>6</a:t>
            </a:r>
          </a:p>
          <a:p>
            <a:pPr marL="0" indent="0">
              <a:buNone/>
            </a:pPr>
            <a:r>
              <a:rPr lang="en-GB" dirty="0"/>
              <a:t>(AO3 2b)</a:t>
            </a:r>
          </a:p>
        </p:txBody>
      </p:sp>
    </p:spTree>
    <p:extLst>
      <p:ext uri="{BB962C8B-B14F-4D97-AF65-F5344CB8AC3E}">
        <p14:creationId xmlns:p14="http://schemas.microsoft.com/office/powerpoint/2010/main" val="362284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03D4E-C613-9876-FEFF-7903F5341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3F3D9-5482-84C6-7D61-A59C649D76FC}"/>
              </a:ext>
            </a:extLst>
          </p:cNvPr>
          <p:cNvSpPr>
            <a:spLocks noGrp="1"/>
          </p:cNvSpPr>
          <p:nvPr>
            <p:ph type="title"/>
          </p:nvPr>
        </p:nvSpPr>
        <p:spPr>
          <a:xfrm>
            <a:off x="341643" y="211015"/>
            <a:ext cx="11716377" cy="358356"/>
          </a:xfrm>
        </p:spPr>
        <p:txBody>
          <a:bodyPr>
            <a:normAutofit fontScale="90000"/>
          </a:bodyPr>
          <a:lstStyle/>
          <a:p>
            <a:r>
              <a:rPr lang="en-GB" dirty="0"/>
              <a:t>Step 6 – Check your answer</a:t>
            </a:r>
          </a:p>
        </p:txBody>
      </p:sp>
      <p:sp>
        <p:nvSpPr>
          <p:cNvPr id="4" name="Content Placeholder 3">
            <a:extLst>
              <a:ext uri="{FF2B5EF4-FFF2-40B4-BE49-F238E27FC236}">
                <a16:creationId xmlns:a16="http://schemas.microsoft.com/office/drawing/2014/main" id="{9D935935-FD34-FF29-45E4-3EFF0BF499EB}"/>
              </a:ext>
            </a:extLst>
          </p:cNvPr>
          <p:cNvSpPr>
            <a:spLocks noGrp="1"/>
          </p:cNvSpPr>
          <p:nvPr>
            <p:ph idx="1"/>
          </p:nvPr>
        </p:nvSpPr>
        <p:spPr>
          <a:xfrm>
            <a:off x="226142" y="934065"/>
            <a:ext cx="11716376" cy="5712920"/>
          </a:xfrm>
        </p:spPr>
        <p:txBody>
          <a:bodyPr>
            <a:normAutofit fontScale="70000" lnSpcReduction="20000"/>
          </a:bodyPr>
          <a:lstStyle/>
          <a:p>
            <a:pPr marL="0" indent="0">
              <a:buNone/>
            </a:pPr>
            <a:r>
              <a:rPr lang="en-GB" b="1" dirty="0"/>
              <a:t>Mark Scheme</a:t>
            </a:r>
          </a:p>
          <a:p>
            <a:pPr marL="0" indent="0">
              <a:buNone/>
            </a:pPr>
            <a:endParaRPr lang="en-GB" b="1" dirty="0"/>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function </a:t>
            </a:r>
            <a:r>
              <a:rPr lang="en-GB" sz="29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pilotValid</a:t>
            </a: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a:t>
            </a:r>
            <a:r>
              <a:rPr lang="en-GB" sz="29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pilotCode</a:t>
            </a: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 total = 0</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 status = ""</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 for </a:t>
            </a:r>
            <a:r>
              <a:rPr lang="en-GB" sz="29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 0 to 5</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 if journeys[i,0] == </a:t>
            </a:r>
            <a:r>
              <a:rPr lang="en-GB" sz="29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pilotCode</a:t>
            </a: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then</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 temp = float(journeys[i,1])</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 total = total + temp</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 endif</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 next </a:t>
            </a:r>
            <a:r>
              <a:rPr lang="en-GB" sz="29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i</a:t>
            </a:r>
            <a:endPar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 if total &gt; 9 then</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 status = "warning"</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 else</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 status = "valid"</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 endif</a:t>
            </a:r>
          </a:p>
          <a:p>
            <a:pPr marL="0" indent="0">
              <a:lnSpc>
                <a:spcPct val="120000"/>
              </a:lnSpc>
              <a:spcBef>
                <a:spcPts val="0"/>
              </a:spcBef>
              <a:buNone/>
            </a:pPr>
            <a:r>
              <a:rPr lang="en-GB" sz="2900" b="1" dirty="0">
                <a:solidFill>
                  <a:srgbClr val="000000"/>
                </a:solidFill>
                <a:latin typeface="Courier New" panose="02070309020205020404" pitchFamily="49" charset="0"/>
                <a:ea typeface="Arial" panose="020B0604020202020204" pitchFamily="34" charset="0"/>
                <a:cs typeface="Courier New" panose="02070309020205020404" pitchFamily="49" charset="0"/>
              </a:rPr>
              <a:t>  return status</a:t>
            </a:r>
          </a:p>
          <a:p>
            <a:pPr marL="0" indent="0">
              <a:lnSpc>
                <a:spcPct val="120000"/>
              </a:lnSpc>
              <a:spcBef>
                <a:spcPts val="0"/>
              </a:spcBef>
              <a:buNone/>
            </a:pPr>
            <a:r>
              <a:rPr lang="en-GB" sz="2900"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endfunction</a:t>
            </a:r>
            <a:endParaRPr lang="en-GB" sz="2900" dirty="0"/>
          </a:p>
        </p:txBody>
      </p:sp>
    </p:spTree>
    <p:extLst>
      <p:ext uri="{BB962C8B-B14F-4D97-AF65-F5344CB8AC3E}">
        <p14:creationId xmlns:p14="http://schemas.microsoft.com/office/powerpoint/2010/main" val="2134249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6CE1F-301C-E692-138A-BCC6BC17A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5704B-0BE1-A25E-5D0D-006B09007DD8}"/>
              </a:ext>
            </a:extLst>
          </p:cNvPr>
          <p:cNvSpPr>
            <a:spLocks noGrp="1"/>
          </p:cNvSpPr>
          <p:nvPr>
            <p:ph type="title"/>
          </p:nvPr>
        </p:nvSpPr>
        <p:spPr>
          <a:xfrm>
            <a:off x="831850" y="1709738"/>
            <a:ext cx="10515600" cy="1603733"/>
          </a:xfrm>
        </p:spPr>
        <p:txBody>
          <a:bodyPr>
            <a:normAutofit/>
          </a:bodyPr>
          <a:lstStyle/>
          <a:p>
            <a:pPr algn="ctr"/>
            <a:r>
              <a:rPr lang="en-GB" sz="7200" dirty="0"/>
              <a:t>Example Number 2</a:t>
            </a:r>
          </a:p>
        </p:txBody>
      </p:sp>
      <p:sp>
        <p:nvSpPr>
          <p:cNvPr id="3" name="Text Placeholder 2">
            <a:extLst>
              <a:ext uri="{FF2B5EF4-FFF2-40B4-BE49-F238E27FC236}">
                <a16:creationId xmlns:a16="http://schemas.microsoft.com/office/drawing/2014/main" id="{3B2E00DB-0E24-E412-3147-99B02F044DFC}"/>
              </a:ext>
            </a:extLst>
          </p:cNvPr>
          <p:cNvSpPr>
            <a:spLocks noGrp="1"/>
          </p:cNvSpPr>
          <p:nvPr>
            <p:ph type="body" idx="1"/>
          </p:nvPr>
        </p:nvSpPr>
        <p:spPr>
          <a:xfrm>
            <a:off x="831850" y="3429000"/>
            <a:ext cx="10515600" cy="1500187"/>
          </a:xfrm>
        </p:spPr>
        <p:txBody>
          <a:bodyPr>
            <a:normAutofit/>
          </a:bodyPr>
          <a:lstStyle/>
          <a:p>
            <a:pPr algn="ctr"/>
            <a:r>
              <a:rPr lang="en-GB" sz="5400" dirty="0"/>
              <a:t>Scaffolded example</a:t>
            </a:r>
          </a:p>
        </p:txBody>
      </p:sp>
    </p:spTree>
    <p:extLst>
      <p:ext uri="{BB962C8B-B14F-4D97-AF65-F5344CB8AC3E}">
        <p14:creationId xmlns:p14="http://schemas.microsoft.com/office/powerpoint/2010/main" val="755353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32EA4-3BF7-A19B-D2A1-803455F13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BC1981-BCF3-6470-DC71-F68F0DF802B8}"/>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840AC807-D41E-8F9A-C5F7-BF88972C17D3}"/>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program written in a high-level language is used to access the data from the database.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This program has a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 that stores the data to an external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string of data to be stored to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filename of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stores the string of data to the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Write 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 marks</a:t>
            </a: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23964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F8BCB-6BE7-63E7-0C9E-38A9F97AC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A4DCB-995B-B806-B040-C268A8385752}"/>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19FA81E9-CAAD-D691-7F6D-7FAD314B7466}"/>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program written in a high-level language is used to access the data from the database.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This program has a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 that stores the data to an external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string of data to be stored to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filename of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stores the string of data to the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Write 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 marks</a:t>
            </a:r>
            <a:endParaRPr lang="en-GB" sz="18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log is stored in a database table called events. The current contents of events is shown: </a:t>
            </a:r>
          </a:p>
        </p:txBody>
      </p:sp>
      <p:pic>
        <p:nvPicPr>
          <p:cNvPr id="5" name="Picture 4">
            <a:extLst>
              <a:ext uri="{FF2B5EF4-FFF2-40B4-BE49-F238E27FC236}">
                <a16:creationId xmlns:a16="http://schemas.microsoft.com/office/drawing/2014/main" id="{EAFE65D2-6131-5C97-53C3-53A62E5009CD}"/>
              </a:ext>
            </a:extLst>
          </p:cNvPr>
          <p:cNvPicPr>
            <a:picLocks noChangeAspect="1"/>
          </p:cNvPicPr>
          <p:nvPr/>
        </p:nvPicPr>
        <p:blipFill>
          <a:blip r:embed="rId2"/>
          <a:stretch>
            <a:fillRect/>
          </a:stretch>
        </p:blipFill>
        <p:spPr>
          <a:xfrm>
            <a:off x="7021291" y="2755640"/>
            <a:ext cx="4745956" cy="2198198"/>
          </a:xfrm>
          <a:prstGeom prst="rect">
            <a:avLst/>
          </a:prstGeom>
        </p:spPr>
      </p:pic>
    </p:spTree>
    <p:extLst>
      <p:ext uri="{BB962C8B-B14F-4D97-AF65-F5344CB8AC3E}">
        <p14:creationId xmlns:p14="http://schemas.microsoft.com/office/powerpoint/2010/main" val="1226289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417A6-E02D-DFE5-5C49-DDEEEFAE9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4AFF85-168F-E18D-D877-E41FB67E12AB}"/>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2AAD732C-30CC-451E-5BA4-85C6159BA163}"/>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program written in a high-level language is used to access the data from the database.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This program has a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 that stores the data to an external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string of data to be stored to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filename of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stores the string of data to the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Write 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 marks</a:t>
            </a:r>
            <a:endParaRPr lang="en-GB" sz="18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log is stored in a database table called events. The current contents of events is shown: </a:t>
            </a:r>
          </a:p>
        </p:txBody>
      </p:sp>
      <p:pic>
        <p:nvPicPr>
          <p:cNvPr id="5" name="Picture 4">
            <a:extLst>
              <a:ext uri="{FF2B5EF4-FFF2-40B4-BE49-F238E27FC236}">
                <a16:creationId xmlns:a16="http://schemas.microsoft.com/office/drawing/2014/main" id="{18960401-6C6E-86DF-1A3E-751E172B05DC}"/>
              </a:ext>
            </a:extLst>
          </p:cNvPr>
          <p:cNvPicPr>
            <a:picLocks noChangeAspect="1"/>
          </p:cNvPicPr>
          <p:nvPr/>
        </p:nvPicPr>
        <p:blipFill>
          <a:blip r:embed="rId2"/>
          <a:stretch>
            <a:fillRect/>
          </a:stretch>
        </p:blipFill>
        <p:spPr>
          <a:xfrm>
            <a:off x="7021291" y="2755640"/>
            <a:ext cx="4745956" cy="2198198"/>
          </a:xfrm>
          <a:prstGeom prst="rect">
            <a:avLst/>
          </a:prstGeom>
        </p:spPr>
      </p:pic>
    </p:spTree>
    <p:extLst>
      <p:ext uri="{BB962C8B-B14F-4D97-AF65-F5344CB8AC3E}">
        <p14:creationId xmlns:p14="http://schemas.microsoft.com/office/powerpoint/2010/main" val="2030585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0316A-7D14-022A-68D8-1F281604E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47F6B3-39AB-C74C-9475-1295A4B0C8E5}"/>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8423E3E2-AF71-65A3-D051-D789177A18B9}"/>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program written in a high-level language is used to access the data from the database.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This program has a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 that stores the data to an external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string of data to be stored to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filename of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stores the string of data to the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highlight>
                  <a:srgbClr val="FFFF00"/>
                </a:highlight>
                <a:latin typeface="Arial" panose="020B0604020202020204" pitchFamily="34" charset="0"/>
                <a:ea typeface="Arial" panose="020B0604020202020204" pitchFamily="34" charset="0"/>
              </a:rPr>
              <a:t>Write</a:t>
            </a:r>
            <a:r>
              <a:rPr lang="en-GB" sz="1800" dirty="0">
                <a:solidFill>
                  <a:srgbClr val="000000"/>
                </a:solidFill>
                <a:effectLst/>
                <a:latin typeface="Arial" panose="020B0604020202020204" pitchFamily="34" charset="0"/>
                <a:ea typeface="Arial" panose="020B0604020202020204" pitchFamily="34" charset="0"/>
              </a:rPr>
              <a:t> 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 marks</a:t>
            </a:r>
            <a:endParaRPr lang="en-GB" sz="18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log is stored in a database table called events. The current contents of events is shown: </a:t>
            </a:r>
          </a:p>
        </p:txBody>
      </p:sp>
      <p:pic>
        <p:nvPicPr>
          <p:cNvPr id="5" name="Picture 4">
            <a:extLst>
              <a:ext uri="{FF2B5EF4-FFF2-40B4-BE49-F238E27FC236}">
                <a16:creationId xmlns:a16="http://schemas.microsoft.com/office/drawing/2014/main" id="{C7CFC54A-93EE-096E-E314-C3D3B56200BE}"/>
              </a:ext>
            </a:extLst>
          </p:cNvPr>
          <p:cNvPicPr>
            <a:picLocks noChangeAspect="1"/>
          </p:cNvPicPr>
          <p:nvPr/>
        </p:nvPicPr>
        <p:blipFill>
          <a:blip r:embed="rId2"/>
          <a:stretch>
            <a:fillRect/>
          </a:stretch>
        </p:blipFill>
        <p:spPr>
          <a:xfrm>
            <a:off x="7021291" y="2755640"/>
            <a:ext cx="4745956" cy="2198198"/>
          </a:xfrm>
          <a:prstGeom prst="rect">
            <a:avLst/>
          </a:prstGeom>
        </p:spPr>
      </p:pic>
      <p:sp>
        <p:nvSpPr>
          <p:cNvPr id="4" name="Oval 3">
            <a:extLst>
              <a:ext uri="{FF2B5EF4-FFF2-40B4-BE49-F238E27FC236}">
                <a16:creationId xmlns:a16="http://schemas.microsoft.com/office/drawing/2014/main" id="{7692FC0D-C736-1BB4-1B3F-818790F0C413}"/>
              </a:ext>
            </a:extLst>
          </p:cNvPr>
          <p:cNvSpPr/>
          <p:nvPr/>
        </p:nvSpPr>
        <p:spPr>
          <a:xfrm>
            <a:off x="11016345" y="4826127"/>
            <a:ext cx="1175655" cy="693336"/>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F690F3D-E38B-4CB9-760B-9943ABA9FEA0}"/>
              </a:ext>
            </a:extLst>
          </p:cNvPr>
          <p:cNvSpPr/>
          <p:nvPr/>
        </p:nvSpPr>
        <p:spPr>
          <a:xfrm>
            <a:off x="7044901" y="2801182"/>
            <a:ext cx="4722346" cy="2152656"/>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376F487C-A1CF-EADC-7B5D-4D334F627E25}"/>
              </a:ext>
            </a:extLst>
          </p:cNvPr>
          <p:cNvCxnSpPr>
            <a:cxnSpLocks/>
          </p:cNvCxnSpPr>
          <p:nvPr/>
        </p:nvCxnSpPr>
        <p:spPr>
          <a:xfrm>
            <a:off x="341643" y="1163301"/>
            <a:ext cx="905262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23F5D85-FD68-F157-3198-C2F16675B2F0}"/>
              </a:ext>
            </a:extLst>
          </p:cNvPr>
          <p:cNvCxnSpPr>
            <a:cxnSpLocks/>
          </p:cNvCxnSpPr>
          <p:nvPr/>
        </p:nvCxnSpPr>
        <p:spPr>
          <a:xfrm>
            <a:off x="3522378" y="1807314"/>
            <a:ext cx="1482241"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5090BB8-F3B6-B849-A662-68CB7A3B6FFE}"/>
              </a:ext>
            </a:extLst>
          </p:cNvPr>
          <p:cNvCxnSpPr>
            <a:cxnSpLocks/>
          </p:cNvCxnSpPr>
          <p:nvPr/>
        </p:nvCxnSpPr>
        <p:spPr>
          <a:xfrm>
            <a:off x="5562660" y="1807314"/>
            <a:ext cx="391563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80E0487-5F45-0AAE-115D-76A062D097D0}"/>
              </a:ext>
            </a:extLst>
          </p:cNvPr>
          <p:cNvCxnSpPr>
            <a:cxnSpLocks/>
          </p:cNvCxnSpPr>
          <p:nvPr/>
        </p:nvCxnSpPr>
        <p:spPr>
          <a:xfrm>
            <a:off x="646443" y="2677468"/>
            <a:ext cx="6599931"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8601A60-5D31-A8A4-0B24-E9212A1B9334}"/>
              </a:ext>
            </a:extLst>
          </p:cNvPr>
          <p:cNvCxnSpPr>
            <a:cxnSpLocks/>
          </p:cNvCxnSpPr>
          <p:nvPr/>
        </p:nvCxnSpPr>
        <p:spPr>
          <a:xfrm>
            <a:off x="646443" y="2942939"/>
            <a:ext cx="491621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CF2CFDD-0D68-02C6-16A0-FF941096D800}"/>
              </a:ext>
            </a:extLst>
          </p:cNvPr>
          <p:cNvCxnSpPr>
            <a:cxnSpLocks/>
          </p:cNvCxnSpPr>
          <p:nvPr/>
        </p:nvCxnSpPr>
        <p:spPr>
          <a:xfrm>
            <a:off x="646443" y="3257572"/>
            <a:ext cx="3905892"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A15CB4F-7840-B1D1-242D-31CC4B1DCFB2}"/>
              </a:ext>
            </a:extLst>
          </p:cNvPr>
          <p:cNvCxnSpPr>
            <a:cxnSpLocks/>
          </p:cNvCxnSpPr>
          <p:nvPr/>
        </p:nvCxnSpPr>
        <p:spPr>
          <a:xfrm>
            <a:off x="454713" y="3895352"/>
            <a:ext cx="3301210"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F283EA3-1187-4E88-327C-B0B525AC9D99}"/>
              </a:ext>
            </a:extLst>
          </p:cNvPr>
          <p:cNvCxnSpPr>
            <a:cxnSpLocks/>
          </p:cNvCxnSpPr>
          <p:nvPr/>
        </p:nvCxnSpPr>
        <p:spPr>
          <a:xfrm>
            <a:off x="646443" y="4697997"/>
            <a:ext cx="3778073"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2ACC034-7318-5AC7-48DB-25F1F2C96F7F}"/>
              </a:ext>
            </a:extLst>
          </p:cNvPr>
          <p:cNvCxnSpPr>
            <a:cxnSpLocks/>
          </p:cNvCxnSpPr>
          <p:nvPr/>
        </p:nvCxnSpPr>
        <p:spPr>
          <a:xfrm>
            <a:off x="646443" y="5001177"/>
            <a:ext cx="5990331"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3048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72A9A-816E-2335-CE55-F75191C1E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48C88-3590-983B-8144-735F251AE2D6}"/>
              </a:ext>
            </a:extLst>
          </p:cNvPr>
          <p:cNvSpPr>
            <a:spLocks noGrp="1"/>
          </p:cNvSpPr>
          <p:nvPr>
            <p:ph type="title"/>
          </p:nvPr>
        </p:nvSpPr>
        <p:spPr>
          <a:xfrm>
            <a:off x="341643" y="211015"/>
            <a:ext cx="11716377" cy="358356"/>
          </a:xfrm>
        </p:spPr>
        <p:txBody>
          <a:bodyPr>
            <a:normAutofit fontScale="90000"/>
          </a:bodyPr>
          <a:lstStyle/>
          <a:p>
            <a:r>
              <a:rPr lang="en-GB" dirty="0"/>
              <a:t>Step 3 – Break down the question</a:t>
            </a:r>
          </a:p>
        </p:txBody>
      </p:sp>
      <p:sp>
        <p:nvSpPr>
          <p:cNvPr id="3" name="Content Placeholder 2">
            <a:extLst>
              <a:ext uri="{FF2B5EF4-FFF2-40B4-BE49-F238E27FC236}">
                <a16:creationId xmlns:a16="http://schemas.microsoft.com/office/drawing/2014/main" id="{5F661742-AD30-A8DF-3B73-819DD342AF15}"/>
              </a:ext>
            </a:extLst>
          </p:cNvPr>
          <p:cNvSpPr>
            <a:spLocks noGrp="1"/>
          </p:cNvSpPr>
          <p:nvPr>
            <p:ph idx="1"/>
          </p:nvPr>
        </p:nvSpPr>
        <p:spPr>
          <a:xfrm>
            <a:off x="341644" y="864158"/>
            <a:ext cx="11716378" cy="5727561"/>
          </a:xfrm>
        </p:spPr>
        <p:txBody>
          <a:bodyPr>
            <a:normAutofit fontScale="92500" lnSpcReduction="10000"/>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1 – Inputs </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The algorithm takes the data string as a parameter and the filename of the text file as a parameter </a:t>
            </a:r>
          </a:p>
          <a:p>
            <a:pPr marL="463550" lvl="1" indent="-6350">
              <a:lnSpc>
                <a:spcPct val="107000"/>
              </a:lnSpc>
              <a:spcBef>
                <a:spcPts val="0"/>
              </a:spcBef>
              <a:buNone/>
            </a:pP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2 – Process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Open the file</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Write the data string to the file </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Close the file</a:t>
            </a:r>
          </a:p>
          <a:p>
            <a:pPr marL="463550" lvl="1" indent="-6350">
              <a:lnSpc>
                <a:spcPct val="107000"/>
              </a:lnSpc>
              <a:spcBef>
                <a:spcPts val="0"/>
              </a:spcBef>
              <a:buNone/>
            </a:pP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3 – Outputs</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The algorithm has no outputs or return values but the data strong should be written to the external file when the procedure is run</a:t>
            </a:r>
            <a:endParaRPr lang="en-GB" sz="14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endParaRPr lang="en-GB" sz="1800" b="1"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r>
              <a:rPr lang="en-GB" sz="1800" dirty="0">
                <a:solidFill>
                  <a:srgbClr val="000000"/>
                </a:solidFill>
                <a:effectLst/>
                <a:latin typeface="Arial" panose="020B0604020202020204" pitchFamily="34" charset="0"/>
                <a:ea typeface="Arial" panose="020B0604020202020204" pitchFamily="34" charset="0"/>
              </a:rPr>
              <a: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string of data to be stored to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takes the filename of the text file as a parameter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stores the string of data to the text file.</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highlight>
                  <a:srgbClr val="FFFF00"/>
                </a:highlight>
                <a:latin typeface="Arial" panose="020B0604020202020204" pitchFamily="34" charset="0"/>
                <a:ea typeface="Arial" panose="020B0604020202020204" pitchFamily="34" charset="0"/>
              </a:rPr>
              <a:t>Write</a:t>
            </a:r>
            <a:r>
              <a:rPr lang="en-GB" sz="1800" dirty="0">
                <a:solidFill>
                  <a:srgbClr val="000000"/>
                </a:solidFill>
                <a:effectLst/>
                <a:latin typeface="Arial" panose="020B0604020202020204" pitchFamily="34" charset="0"/>
                <a:ea typeface="Arial" panose="020B0604020202020204" pitchFamily="34" charset="0"/>
              </a:rPr>
              <a:t> the procedure </a:t>
            </a:r>
            <a:r>
              <a:rPr lang="en-GB" sz="1800" b="1" dirty="0" err="1">
                <a:solidFill>
                  <a:srgbClr val="000000"/>
                </a:solidFill>
                <a:effectLst/>
                <a:latin typeface="Courier New" panose="02070309020205020404" pitchFamily="49" charset="0"/>
                <a:ea typeface="Arial" panose="020B0604020202020204" pitchFamily="34" charset="0"/>
                <a:cs typeface="Courier New" panose="02070309020205020404" pitchFamily="49" charset="0"/>
              </a:rPr>
              <a:t>SaveLogs</a:t>
            </a:r>
            <a:r>
              <a:rPr lang="en-GB" sz="1800" b="1" dirty="0">
                <a:solidFill>
                  <a:srgbClr val="000000"/>
                </a:solidFill>
                <a:effectLst/>
                <a:latin typeface="Courier New" panose="02070309020205020404" pitchFamily="49" charset="0"/>
                <a:ea typeface="Arial" panose="020B0604020202020204" pitchFamily="34" charset="0"/>
                <a:cs typeface="Courier New" panose="02070309020205020404" pitchFamily="49" charset="0"/>
              </a:rPr>
              <a: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high-level programming language that you have studied.</a:t>
            </a: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 marks</a:t>
            </a:r>
            <a:endParaRPr lang="en-GB" sz="1800" dirty="0">
              <a:solidFill>
                <a:srgbClr val="00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32012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D91FF-8408-A375-AA96-58AD29D84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7F445-0502-C9AF-AA17-E73B0398AA32}"/>
              </a:ext>
            </a:extLst>
          </p:cNvPr>
          <p:cNvSpPr>
            <a:spLocks noGrp="1"/>
          </p:cNvSpPr>
          <p:nvPr>
            <p:ph type="title"/>
          </p:nvPr>
        </p:nvSpPr>
        <p:spPr>
          <a:xfrm>
            <a:off x="341643" y="211015"/>
            <a:ext cx="11716377" cy="358356"/>
          </a:xfrm>
        </p:spPr>
        <p:txBody>
          <a:bodyPr>
            <a:normAutofit fontScale="90000"/>
          </a:bodyPr>
          <a:lstStyle/>
          <a:p>
            <a:r>
              <a:rPr lang="en-GB" dirty="0"/>
              <a:t>Step 4 – Plan the answer in plain English or Pseudocode</a:t>
            </a:r>
          </a:p>
        </p:txBody>
      </p:sp>
      <p:sp>
        <p:nvSpPr>
          <p:cNvPr id="5" name="Content Placeholder 4">
            <a:extLst>
              <a:ext uri="{FF2B5EF4-FFF2-40B4-BE49-F238E27FC236}">
                <a16:creationId xmlns:a16="http://schemas.microsoft.com/office/drawing/2014/main" id="{64F0D9C7-633D-C841-9E5F-583F5B373058}"/>
              </a:ext>
            </a:extLst>
          </p:cNvPr>
          <p:cNvSpPr>
            <a:spLocks noGrp="1"/>
          </p:cNvSpPr>
          <p:nvPr>
            <p:ph idx="1"/>
          </p:nvPr>
        </p:nvSpPr>
        <p:spPr>
          <a:xfrm>
            <a:off x="219984" y="934065"/>
            <a:ext cx="11716377" cy="5712920"/>
          </a:xfrm>
        </p:spPr>
        <p:txBody>
          <a:bodyPr>
            <a:normAutofit/>
          </a:bodyPr>
          <a:lstStyle/>
          <a:p>
            <a:pPr marL="457200" indent="-457200">
              <a:buFont typeface="+mj-lt"/>
              <a:buAutoNum type="arabicPeriod"/>
            </a:pPr>
            <a:endPar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p:txBody>
      </p:sp>
    </p:spTree>
    <p:extLst>
      <p:ext uri="{BB962C8B-B14F-4D97-AF65-F5344CB8AC3E}">
        <p14:creationId xmlns:p14="http://schemas.microsoft.com/office/powerpoint/2010/main" val="1653037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D889E-0693-9C7E-9E53-5FA6F1905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E2563-DEA1-3308-242E-8F2634CDC482}"/>
              </a:ext>
            </a:extLst>
          </p:cNvPr>
          <p:cNvSpPr>
            <a:spLocks noGrp="1"/>
          </p:cNvSpPr>
          <p:nvPr>
            <p:ph type="title"/>
          </p:nvPr>
        </p:nvSpPr>
        <p:spPr>
          <a:xfrm>
            <a:off x="341643" y="211015"/>
            <a:ext cx="11716377" cy="358356"/>
          </a:xfrm>
        </p:spPr>
        <p:txBody>
          <a:bodyPr>
            <a:normAutofit fontScale="90000"/>
          </a:bodyPr>
          <a:lstStyle/>
          <a:p>
            <a:r>
              <a:rPr lang="en-GB" dirty="0"/>
              <a:t>Step 4 – Plan the answer in plain English or Pseudocode</a:t>
            </a:r>
          </a:p>
        </p:txBody>
      </p:sp>
      <p:sp>
        <p:nvSpPr>
          <p:cNvPr id="5" name="Content Placeholder 4">
            <a:extLst>
              <a:ext uri="{FF2B5EF4-FFF2-40B4-BE49-F238E27FC236}">
                <a16:creationId xmlns:a16="http://schemas.microsoft.com/office/drawing/2014/main" id="{47ED61F1-234C-D178-AE04-8BF906476F5A}"/>
              </a:ext>
            </a:extLst>
          </p:cNvPr>
          <p:cNvSpPr>
            <a:spLocks noGrp="1"/>
          </p:cNvSpPr>
          <p:nvPr>
            <p:ph idx="1"/>
          </p:nvPr>
        </p:nvSpPr>
        <p:spPr>
          <a:xfrm>
            <a:off x="219984" y="934065"/>
            <a:ext cx="11716377" cy="5712920"/>
          </a:xfrm>
        </p:spPr>
        <p:txBody>
          <a:bodyPr>
            <a:normAutofit/>
          </a:bodyPr>
          <a:lstStyle/>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Define the procedure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SaveLogs</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with the data and filename as input parameters</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Use a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filehandle</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variable and open function to open the file</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Use the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filehandle</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and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writeline</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method to write the data string to the file</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Use the </a:t>
            </a:r>
            <a:r>
              <a:rPr lang="en-GB" b="1" dirty="0" err="1">
                <a:solidFill>
                  <a:srgbClr val="000000"/>
                </a:solidFill>
                <a:latin typeface="Courier New" panose="02070309020205020404" pitchFamily="49" charset="0"/>
                <a:ea typeface="Arial" panose="020B0604020202020204" pitchFamily="34" charset="0"/>
                <a:cs typeface="Courier New" panose="02070309020205020404" pitchFamily="49" charset="0"/>
              </a:rPr>
              <a:t>filehandle</a:t>
            </a: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 and close method to close and save the file</a:t>
            </a:r>
          </a:p>
          <a:p>
            <a:pPr marL="457200" indent="-457200">
              <a:buFont typeface="+mj-lt"/>
              <a:buAutoNum type="arabicPeriod"/>
            </a:pPr>
            <a:r>
              <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rPr>
              <a:t>End the procedure</a:t>
            </a:r>
          </a:p>
          <a:p>
            <a:pPr marL="457200" indent="-457200">
              <a:buFont typeface="+mj-lt"/>
              <a:buAutoNum type="arabicPeriod"/>
            </a:pPr>
            <a:endPar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p:txBody>
      </p:sp>
    </p:spTree>
    <p:extLst>
      <p:ext uri="{BB962C8B-B14F-4D97-AF65-F5344CB8AC3E}">
        <p14:creationId xmlns:p14="http://schemas.microsoft.com/office/powerpoint/2010/main" val="3334311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F7315-F18F-04F2-8CBA-E6D27F51C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5F12A-3D39-4C62-3D3B-DDA87275F2AB}"/>
              </a:ext>
            </a:extLst>
          </p:cNvPr>
          <p:cNvSpPr>
            <a:spLocks noGrp="1"/>
          </p:cNvSpPr>
          <p:nvPr>
            <p:ph type="title"/>
          </p:nvPr>
        </p:nvSpPr>
        <p:spPr>
          <a:xfrm>
            <a:off x="341643" y="211015"/>
            <a:ext cx="11716377" cy="358356"/>
          </a:xfrm>
        </p:spPr>
        <p:txBody>
          <a:bodyPr>
            <a:normAutofit fontScale="90000"/>
          </a:bodyPr>
          <a:lstStyle/>
          <a:p>
            <a:r>
              <a:rPr lang="en-GB" dirty="0"/>
              <a:t>Step 5 – Write the answer in HL code or Pseudocode</a:t>
            </a:r>
          </a:p>
        </p:txBody>
      </p:sp>
      <p:sp>
        <p:nvSpPr>
          <p:cNvPr id="5" name="Content Placeholder 4">
            <a:extLst>
              <a:ext uri="{FF2B5EF4-FFF2-40B4-BE49-F238E27FC236}">
                <a16:creationId xmlns:a16="http://schemas.microsoft.com/office/drawing/2014/main" id="{88A99615-3D7D-9615-2391-C6C71E0F10CD}"/>
              </a:ext>
            </a:extLst>
          </p:cNvPr>
          <p:cNvSpPr>
            <a:spLocks noGrp="1"/>
          </p:cNvSpPr>
          <p:nvPr>
            <p:ph idx="1"/>
          </p:nvPr>
        </p:nvSpPr>
        <p:spPr>
          <a:xfrm>
            <a:off x="157317" y="825910"/>
            <a:ext cx="11900704" cy="5899355"/>
          </a:xfrm>
          <a:ln>
            <a:solidFill>
              <a:schemeClr val="tx1"/>
            </a:solidFill>
          </a:ln>
        </p:spPr>
        <p:txBody>
          <a:bodyPr>
            <a:normAutofit/>
          </a:bodyPr>
          <a:lstStyle/>
          <a:p>
            <a:pPr marL="0" indent="0">
              <a:buNone/>
            </a:pPr>
            <a:endParaRPr lang="en-GB" dirty="0"/>
          </a:p>
        </p:txBody>
      </p:sp>
    </p:spTree>
    <p:extLst>
      <p:ext uri="{BB962C8B-B14F-4D97-AF65-F5344CB8AC3E}">
        <p14:creationId xmlns:p14="http://schemas.microsoft.com/office/powerpoint/2010/main" val="748277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8A15-2758-F582-2F8C-1275AE563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00F21-6CAB-49AA-B36C-BCD471484E4C}"/>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42133494-A345-3333-747C-1FF74790B55E}"/>
              </a:ext>
            </a:extLst>
          </p:cNvPr>
          <p:cNvSpPr>
            <a:spLocks noGrp="1"/>
          </p:cNvSpPr>
          <p:nvPr>
            <p:ph idx="1"/>
          </p:nvPr>
        </p:nvSpPr>
        <p:spPr>
          <a:xfrm>
            <a:off x="157317" y="825910"/>
            <a:ext cx="11900704" cy="5899355"/>
          </a:xfrm>
          <a:ln>
            <a:solidFill>
              <a:schemeClr val="tx1"/>
            </a:solidFill>
          </a:ln>
        </p:spPr>
        <p:txBody>
          <a:bodyPr>
            <a:normAutofit/>
          </a:bodyPr>
          <a:lstStyle/>
          <a:p>
            <a:pPr marL="0" indent="0">
              <a:spcBef>
                <a:spcPts val="0"/>
              </a:spcBef>
              <a:buNone/>
            </a:pPr>
            <a:r>
              <a:rPr lang="en-GB" b="1" dirty="0"/>
              <a:t>Mark scheme</a:t>
            </a:r>
          </a:p>
          <a:p>
            <a:pPr marL="0" indent="0">
              <a:spcBef>
                <a:spcPts val="0"/>
              </a:spcBef>
              <a:buNone/>
            </a:pPr>
            <a:r>
              <a:rPr lang="en-GB" b="1" dirty="0"/>
              <a:t>1 mark each</a:t>
            </a:r>
          </a:p>
          <a:p>
            <a:pPr lvl="1">
              <a:spcBef>
                <a:spcPts val="0"/>
              </a:spcBef>
            </a:pPr>
            <a:r>
              <a:rPr lang="en-GB" dirty="0"/>
              <a:t>Define procedure </a:t>
            </a:r>
            <a:r>
              <a:rPr lang="en-GB" dirty="0" err="1"/>
              <a:t>SaveLogs</a:t>
            </a:r>
            <a:r>
              <a:rPr lang="en-GB" dirty="0"/>
              <a:t>…</a:t>
            </a:r>
          </a:p>
          <a:p>
            <a:pPr lvl="1">
              <a:spcBef>
                <a:spcPts val="0"/>
              </a:spcBef>
            </a:pPr>
            <a:r>
              <a:rPr lang="en-GB" dirty="0"/>
              <a:t> …with two valid parameters</a:t>
            </a:r>
          </a:p>
          <a:p>
            <a:pPr lvl="1">
              <a:spcBef>
                <a:spcPts val="0"/>
              </a:spcBef>
            </a:pPr>
            <a:r>
              <a:rPr lang="en-GB" dirty="0"/>
              <a:t> Open file (for write/append) …</a:t>
            </a:r>
          </a:p>
          <a:p>
            <a:pPr lvl="1">
              <a:spcBef>
                <a:spcPts val="0"/>
              </a:spcBef>
            </a:pPr>
            <a:r>
              <a:rPr lang="en-GB" dirty="0"/>
              <a:t> … using the file name passed in as parameter</a:t>
            </a:r>
          </a:p>
          <a:p>
            <a:pPr lvl="1">
              <a:spcBef>
                <a:spcPts val="0"/>
              </a:spcBef>
            </a:pPr>
            <a:r>
              <a:rPr lang="en-GB" dirty="0"/>
              <a:t> Write data to file…</a:t>
            </a:r>
          </a:p>
          <a:p>
            <a:pPr lvl="1">
              <a:spcBef>
                <a:spcPts val="0"/>
              </a:spcBef>
            </a:pPr>
            <a:r>
              <a:rPr lang="en-GB" dirty="0"/>
              <a:t>…using the data passed in as parameter</a:t>
            </a:r>
          </a:p>
          <a:p>
            <a:pPr lvl="1">
              <a:spcBef>
                <a:spcPts val="0"/>
              </a:spcBef>
            </a:pPr>
            <a:r>
              <a:rPr lang="en-GB" dirty="0"/>
              <a:t>Close file</a:t>
            </a:r>
          </a:p>
          <a:p>
            <a:pPr lvl="1">
              <a:spcBef>
                <a:spcPts val="0"/>
              </a:spcBef>
            </a:pPr>
            <a:endParaRPr lang="en-GB" dirty="0"/>
          </a:p>
          <a:p>
            <a:pPr marL="0" indent="0">
              <a:spcBef>
                <a:spcPts val="0"/>
              </a:spcBef>
              <a:buNone/>
            </a:pPr>
            <a:r>
              <a:rPr lang="en-GB" sz="2400" dirty="0"/>
              <a:t>Must be clear that answer is a procedure definition, do not credit calling procedure for BP1. Allow function definition.</a:t>
            </a:r>
          </a:p>
          <a:p>
            <a:pPr marL="0" indent="0">
              <a:spcBef>
                <a:spcPts val="0"/>
              </a:spcBef>
              <a:buNone/>
            </a:pPr>
            <a:r>
              <a:rPr lang="en-GB" sz="2400" dirty="0"/>
              <a:t>If parameters are later overwritten, do not credit BP2 but FT for BP4 and 6.</a:t>
            </a:r>
          </a:p>
          <a:p>
            <a:pPr marL="0" indent="0">
              <a:spcBef>
                <a:spcPts val="0"/>
              </a:spcBef>
              <a:buNone/>
            </a:pPr>
            <a:r>
              <a:rPr lang="en-GB" sz="2400" dirty="0"/>
              <a:t>Closing text file does not need reference to file name/object – e.g. “close file” is enough. However, if given reference must be correct.</a:t>
            </a:r>
          </a:p>
          <a:p>
            <a:pPr marL="0" indent="0">
              <a:spcBef>
                <a:spcPts val="0"/>
              </a:spcBef>
              <a:buNone/>
            </a:pPr>
            <a:r>
              <a:rPr lang="en-GB" sz="2400" dirty="0"/>
              <a:t>If code given outside of procedure, do not give BP4 and BP6</a:t>
            </a:r>
          </a:p>
          <a:p>
            <a:pPr marL="0" indent="0">
              <a:spcBef>
                <a:spcPts val="0"/>
              </a:spcBef>
              <a:buNone/>
            </a:pPr>
            <a:r>
              <a:rPr lang="en-GB" sz="2400" dirty="0"/>
              <a:t>Allow FT for multiple occurrences of same mistake (e.g. not using</a:t>
            </a:r>
          </a:p>
        </p:txBody>
      </p:sp>
    </p:spTree>
    <p:extLst>
      <p:ext uri="{BB962C8B-B14F-4D97-AF65-F5344CB8AC3E}">
        <p14:creationId xmlns:p14="http://schemas.microsoft.com/office/powerpoint/2010/main" val="2079552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24FE7-AB9E-386A-02E8-6A1829FC2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5656C-DCC1-F7D8-997D-37820AB9F44F}"/>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5884DDC4-8CB3-F21F-0D3F-E891C35D5067}"/>
              </a:ext>
            </a:extLst>
          </p:cNvPr>
          <p:cNvSpPr>
            <a:spLocks noGrp="1"/>
          </p:cNvSpPr>
          <p:nvPr>
            <p:ph idx="1"/>
          </p:nvPr>
        </p:nvSpPr>
        <p:spPr>
          <a:xfrm>
            <a:off x="157317" y="825910"/>
            <a:ext cx="11900704" cy="5899355"/>
          </a:xfrm>
          <a:ln>
            <a:solidFill>
              <a:schemeClr val="tx1"/>
            </a:solidFill>
          </a:ln>
        </p:spPr>
        <p:txBody>
          <a:bodyPr>
            <a:normAutofit/>
          </a:bodyPr>
          <a:lstStyle/>
          <a:p>
            <a:pPr marL="0" indent="0">
              <a:spcBef>
                <a:spcPts val="0"/>
              </a:spcBef>
              <a:buNone/>
            </a:pPr>
            <a:r>
              <a:rPr lang="en-GB" b="1" dirty="0">
                <a:latin typeface="Courier New" panose="02070309020205020404" pitchFamily="49" charset="0"/>
                <a:cs typeface="Courier New" panose="02070309020205020404" pitchFamily="49" charset="0"/>
              </a:rPr>
              <a:t>procedure </a:t>
            </a:r>
            <a:r>
              <a:rPr lang="en-GB" b="1" dirty="0" err="1">
                <a:latin typeface="Courier New" panose="02070309020205020404" pitchFamily="49" charset="0"/>
                <a:cs typeface="Courier New" panose="02070309020205020404" pitchFamily="49" charset="0"/>
              </a:rPr>
              <a:t>SaveLogs</a:t>
            </a:r>
            <a:r>
              <a:rPr lang="en-GB" b="1" dirty="0">
                <a:latin typeface="Courier New" panose="02070309020205020404" pitchFamily="49" charset="0"/>
                <a:cs typeface="Courier New" panose="02070309020205020404" pitchFamily="49" charset="0"/>
              </a:rPr>
              <a:t>(data, filename)</a:t>
            </a:r>
          </a:p>
          <a:p>
            <a:pPr marL="0" indent="0">
              <a:spcBef>
                <a:spcPts val="0"/>
              </a:spcBef>
              <a:buNone/>
            </a:pPr>
            <a:r>
              <a:rPr lang="en-GB" b="1" dirty="0">
                <a:latin typeface="Courier New" panose="02070309020205020404" pitchFamily="49" charset="0"/>
                <a:cs typeface="Courier New" panose="02070309020205020404" pitchFamily="49" charset="0"/>
              </a:rPr>
              <a:t>    </a:t>
            </a:r>
            <a:r>
              <a:rPr lang="en-GB" b="1" dirty="0" err="1">
                <a:latin typeface="Courier New" panose="02070309020205020404" pitchFamily="49" charset="0"/>
                <a:cs typeface="Courier New" panose="02070309020205020404" pitchFamily="49" charset="0"/>
              </a:rPr>
              <a:t>logFile</a:t>
            </a:r>
            <a:r>
              <a:rPr lang="en-GB" b="1" dirty="0">
                <a:latin typeface="Courier New" panose="02070309020205020404" pitchFamily="49" charset="0"/>
                <a:cs typeface="Courier New" panose="02070309020205020404" pitchFamily="49" charset="0"/>
              </a:rPr>
              <a:t> = open(filename)</a:t>
            </a:r>
          </a:p>
          <a:p>
            <a:pPr marL="0" indent="0">
              <a:spcBef>
                <a:spcPts val="0"/>
              </a:spcBef>
              <a:buNone/>
            </a:pPr>
            <a:r>
              <a:rPr lang="en-GB" b="1" dirty="0">
                <a:latin typeface="Courier New" panose="02070309020205020404" pitchFamily="49" charset="0"/>
                <a:cs typeface="Courier New" panose="02070309020205020404" pitchFamily="49" charset="0"/>
              </a:rPr>
              <a:t>    </a:t>
            </a:r>
            <a:r>
              <a:rPr lang="en-GB" b="1" dirty="0" err="1">
                <a:latin typeface="Courier New" panose="02070309020205020404" pitchFamily="49" charset="0"/>
                <a:cs typeface="Courier New" panose="02070309020205020404" pitchFamily="49" charset="0"/>
              </a:rPr>
              <a:t>logFile.writeLine</a:t>
            </a:r>
            <a:r>
              <a:rPr lang="en-GB" b="1" dirty="0">
                <a:latin typeface="Courier New" panose="02070309020205020404" pitchFamily="49" charset="0"/>
                <a:cs typeface="Courier New" panose="02070309020205020404" pitchFamily="49" charset="0"/>
              </a:rPr>
              <a:t>(data)</a:t>
            </a:r>
          </a:p>
          <a:p>
            <a:pPr marL="0" indent="0">
              <a:spcBef>
                <a:spcPts val="0"/>
              </a:spcBef>
              <a:buNone/>
            </a:pPr>
            <a:r>
              <a:rPr lang="en-GB" b="1" dirty="0">
                <a:latin typeface="Courier New" panose="02070309020205020404" pitchFamily="49" charset="0"/>
                <a:cs typeface="Courier New" panose="02070309020205020404" pitchFamily="49" charset="0"/>
              </a:rPr>
              <a:t>    </a:t>
            </a:r>
            <a:r>
              <a:rPr lang="en-GB" b="1" dirty="0" err="1">
                <a:latin typeface="Courier New" panose="02070309020205020404" pitchFamily="49" charset="0"/>
                <a:cs typeface="Courier New" panose="02070309020205020404" pitchFamily="49" charset="0"/>
              </a:rPr>
              <a:t>logFile.close</a:t>
            </a:r>
            <a:r>
              <a:rPr lang="en-GB" b="1" dirty="0">
                <a:latin typeface="Courier New" panose="02070309020205020404" pitchFamily="49" charset="0"/>
                <a:cs typeface="Courier New" panose="02070309020205020404" pitchFamily="49" charset="0"/>
              </a:rPr>
              <a:t>()</a:t>
            </a:r>
          </a:p>
          <a:p>
            <a:pPr marL="0" indent="0">
              <a:spcBef>
                <a:spcPts val="0"/>
              </a:spcBef>
              <a:buNone/>
            </a:pPr>
            <a:r>
              <a:rPr lang="en-GB" b="1" dirty="0" err="1">
                <a:latin typeface="Courier New" panose="02070309020205020404" pitchFamily="49" charset="0"/>
                <a:cs typeface="Courier New" panose="02070309020205020404" pitchFamily="49" charset="0"/>
              </a:rPr>
              <a:t>endprocedure</a:t>
            </a:r>
            <a:endParaRPr lang="en-GB"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271575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2A08-FB7E-401F-948A-B1E432EF9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AC8D5-BA93-32F0-4BDB-C7697469F424}"/>
              </a:ext>
            </a:extLst>
          </p:cNvPr>
          <p:cNvSpPr>
            <a:spLocks noGrp="1"/>
          </p:cNvSpPr>
          <p:nvPr>
            <p:ph type="title"/>
          </p:nvPr>
        </p:nvSpPr>
        <p:spPr>
          <a:xfrm>
            <a:off x="831850" y="1709738"/>
            <a:ext cx="10515600" cy="1603733"/>
          </a:xfrm>
        </p:spPr>
        <p:txBody>
          <a:bodyPr>
            <a:normAutofit/>
          </a:bodyPr>
          <a:lstStyle/>
          <a:p>
            <a:pPr algn="ctr"/>
            <a:r>
              <a:rPr lang="en-GB" sz="7200" dirty="0"/>
              <a:t>Example Number 3</a:t>
            </a:r>
          </a:p>
        </p:txBody>
      </p:sp>
      <p:sp>
        <p:nvSpPr>
          <p:cNvPr id="3" name="Text Placeholder 2">
            <a:extLst>
              <a:ext uri="{FF2B5EF4-FFF2-40B4-BE49-F238E27FC236}">
                <a16:creationId xmlns:a16="http://schemas.microsoft.com/office/drawing/2014/main" id="{757291E2-B8BA-8652-96A0-78174476C523}"/>
              </a:ext>
            </a:extLst>
          </p:cNvPr>
          <p:cNvSpPr>
            <a:spLocks noGrp="1"/>
          </p:cNvSpPr>
          <p:nvPr>
            <p:ph type="body" idx="1"/>
          </p:nvPr>
        </p:nvSpPr>
        <p:spPr>
          <a:xfrm>
            <a:off x="831850" y="3429000"/>
            <a:ext cx="10515600" cy="1500187"/>
          </a:xfrm>
        </p:spPr>
        <p:txBody>
          <a:bodyPr>
            <a:normAutofit/>
          </a:bodyPr>
          <a:lstStyle/>
          <a:p>
            <a:pPr algn="ctr"/>
            <a:r>
              <a:rPr lang="en-GB" sz="5400" dirty="0"/>
              <a:t>Less scaffolded example</a:t>
            </a:r>
          </a:p>
        </p:txBody>
      </p:sp>
    </p:spTree>
    <p:extLst>
      <p:ext uri="{BB962C8B-B14F-4D97-AF65-F5344CB8AC3E}">
        <p14:creationId xmlns:p14="http://schemas.microsoft.com/office/powerpoint/2010/main" val="296147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FBD5-EEC6-99ED-4A7C-E080B2C2F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E5875-D59E-6324-C300-FDD41E81418E}"/>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3BC708F1-414D-C40C-7CC7-EDCACE18D624}"/>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hotel car park charges £4 per hour. If the car is electric, this price is halved to £2 per hour.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Write an algorithm to:</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 as input the number of hours the user has parked and whether their car is electric or not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calculate and output the total price</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repeat continually until the user enters 0 hours.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 level programming language that you have studied.</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20053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F147A-E59E-9639-39FF-B9DE6E00E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0BA4C-63DD-4860-FE28-A07207D5D021}"/>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BA004E13-6A8B-1C41-F2C5-8CD8D51F4D2C}"/>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hotel car park charges £4 per hour. If the car is electric, this price is halved to £2 per hour.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Write an algorithm to:</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 as input the number of hours the user has parked and whether their car is electric or not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calculate and output the total price</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repeat continually until the user enters 0 hours.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 level programming language that you have studied.</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396163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30B9-CFEA-4CA9-BEC9-AE810FC1F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EED85-6CA0-35D9-B467-6C5B51C66E69}"/>
              </a:ext>
            </a:extLst>
          </p:cNvPr>
          <p:cNvSpPr>
            <a:spLocks noGrp="1"/>
          </p:cNvSpPr>
          <p:nvPr>
            <p:ph type="title"/>
          </p:nvPr>
        </p:nvSpPr>
        <p:spPr>
          <a:xfrm>
            <a:off x="341643" y="211015"/>
            <a:ext cx="11716377" cy="358356"/>
          </a:xfrm>
        </p:spPr>
        <p:txBody>
          <a:bodyPr>
            <a:normAutofit fontScale="90000"/>
          </a:bodyPr>
          <a:lstStyle/>
          <a:p>
            <a:r>
              <a:rPr lang="en-GB" dirty="0"/>
              <a:t>Step 3 – Break down the question</a:t>
            </a:r>
          </a:p>
        </p:txBody>
      </p:sp>
      <p:sp>
        <p:nvSpPr>
          <p:cNvPr id="3" name="Content Placeholder 2">
            <a:extLst>
              <a:ext uri="{FF2B5EF4-FFF2-40B4-BE49-F238E27FC236}">
                <a16:creationId xmlns:a16="http://schemas.microsoft.com/office/drawing/2014/main" id="{3CBD6694-CB63-84E3-95E9-3A29A57C056F}"/>
              </a:ext>
            </a:extLst>
          </p:cNvPr>
          <p:cNvSpPr>
            <a:spLocks noGrp="1"/>
          </p:cNvSpPr>
          <p:nvPr>
            <p:ph idx="1"/>
          </p:nvPr>
        </p:nvSpPr>
        <p:spPr>
          <a:xfrm>
            <a:off x="341644" y="864158"/>
            <a:ext cx="11716378" cy="5727561"/>
          </a:xfrm>
        </p:spPr>
        <p:txBody>
          <a:bodyPr>
            <a:normAutofit/>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1 – Inputs </a:t>
            </a:r>
          </a:p>
          <a:p>
            <a:pPr marL="463550" lvl="1" indent="-6350">
              <a:lnSpc>
                <a:spcPct val="107000"/>
              </a:lnSpc>
              <a:spcBef>
                <a:spcPts val="0"/>
              </a:spcBef>
              <a:buNone/>
            </a:pP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2 – Process</a:t>
            </a: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3 – Outputs</a:t>
            </a: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hotel car park charges £4 per hour. If the car is electric, this price is halved to £2 per hour.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Write an algorithm to:</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take as input the number of hours the user has parked and whether their car is electric or not</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calculate and output the total price</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repeat continually until the user enters 0 hours.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You must use either: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OCR Exam Reference Language, or</a:t>
            </a:r>
          </a:p>
          <a:p>
            <a:pPr>
              <a:lnSpc>
                <a:spcPct val="107000"/>
              </a:lnSpc>
              <a:spcBef>
                <a:spcPts val="0"/>
              </a:spcBef>
            </a:pPr>
            <a:r>
              <a:rPr lang="en-GB" sz="1800" dirty="0">
                <a:solidFill>
                  <a:srgbClr val="000000"/>
                </a:solidFill>
                <a:effectLst/>
                <a:latin typeface="Arial" panose="020B0604020202020204" pitchFamily="34" charset="0"/>
                <a:ea typeface="Arial" panose="020B0604020202020204" pitchFamily="34" charset="0"/>
              </a:rPr>
              <a:t>a high level programming language that you have studied.</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6</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4240233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B57E3-DB6C-55AC-E04F-B36CD3B6B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D9E81-63BA-928A-830F-2ECEB9C640E8}"/>
              </a:ext>
            </a:extLst>
          </p:cNvPr>
          <p:cNvSpPr>
            <a:spLocks noGrp="1"/>
          </p:cNvSpPr>
          <p:nvPr>
            <p:ph type="title"/>
          </p:nvPr>
        </p:nvSpPr>
        <p:spPr>
          <a:xfrm>
            <a:off x="341643" y="211015"/>
            <a:ext cx="11716377" cy="358356"/>
          </a:xfrm>
        </p:spPr>
        <p:txBody>
          <a:bodyPr>
            <a:normAutofit fontScale="90000"/>
          </a:bodyPr>
          <a:lstStyle/>
          <a:p>
            <a:r>
              <a:rPr lang="en-GB" dirty="0"/>
              <a:t>Step 4 – Plan the answer in plain English or Pseudocode</a:t>
            </a:r>
          </a:p>
        </p:txBody>
      </p:sp>
      <p:sp>
        <p:nvSpPr>
          <p:cNvPr id="5" name="Content Placeholder 4">
            <a:extLst>
              <a:ext uri="{FF2B5EF4-FFF2-40B4-BE49-F238E27FC236}">
                <a16:creationId xmlns:a16="http://schemas.microsoft.com/office/drawing/2014/main" id="{1CE46B24-1A79-D714-BBE5-882AFBDA2E45}"/>
              </a:ext>
            </a:extLst>
          </p:cNvPr>
          <p:cNvSpPr>
            <a:spLocks noGrp="1"/>
          </p:cNvSpPr>
          <p:nvPr>
            <p:ph idx="1"/>
          </p:nvPr>
        </p:nvSpPr>
        <p:spPr>
          <a:xfrm>
            <a:off x="219984" y="934065"/>
            <a:ext cx="11716377" cy="5712920"/>
          </a:xfrm>
        </p:spPr>
        <p:txBody>
          <a:bodyPr>
            <a:normAutofit/>
          </a:bodyPr>
          <a:lstStyle/>
          <a:p>
            <a:pPr marL="457200" indent="-457200">
              <a:buFont typeface="+mj-lt"/>
              <a:buAutoNum type="arabicPeriod"/>
            </a:pPr>
            <a:endParaRPr lang="en-GB" b="1" dirty="0">
              <a:solidFill>
                <a:srgbClr val="000000"/>
              </a:solidFill>
              <a:latin typeface="Courier New" panose="02070309020205020404" pitchFamily="49" charset="0"/>
              <a:ea typeface="Arial" panose="020B0604020202020204" pitchFamily="34" charset="0"/>
              <a:cs typeface="Courier New" panose="02070309020205020404" pitchFamily="49" charset="0"/>
            </a:endParaRPr>
          </a:p>
        </p:txBody>
      </p:sp>
    </p:spTree>
    <p:extLst>
      <p:ext uri="{BB962C8B-B14F-4D97-AF65-F5344CB8AC3E}">
        <p14:creationId xmlns:p14="http://schemas.microsoft.com/office/powerpoint/2010/main" val="509218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0951E-A600-0620-AAE2-AF8E573768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B72AC0-3197-5793-94CF-912E078A297D}"/>
              </a:ext>
            </a:extLst>
          </p:cNvPr>
          <p:cNvSpPr>
            <a:spLocks noGrp="1"/>
          </p:cNvSpPr>
          <p:nvPr>
            <p:ph type="title"/>
          </p:nvPr>
        </p:nvSpPr>
        <p:spPr>
          <a:xfrm>
            <a:off x="341643" y="211015"/>
            <a:ext cx="11716377" cy="358356"/>
          </a:xfrm>
        </p:spPr>
        <p:txBody>
          <a:bodyPr>
            <a:normAutofit fontScale="90000"/>
          </a:bodyPr>
          <a:lstStyle/>
          <a:p>
            <a:r>
              <a:rPr lang="en-GB" dirty="0"/>
              <a:t>Step 5 – Write the answer in HL code or Pseudocode</a:t>
            </a:r>
          </a:p>
        </p:txBody>
      </p:sp>
      <p:sp>
        <p:nvSpPr>
          <p:cNvPr id="5" name="Content Placeholder 4">
            <a:extLst>
              <a:ext uri="{FF2B5EF4-FFF2-40B4-BE49-F238E27FC236}">
                <a16:creationId xmlns:a16="http://schemas.microsoft.com/office/drawing/2014/main" id="{2EDA39F8-058F-6F72-DC02-CBD25B850B83}"/>
              </a:ext>
            </a:extLst>
          </p:cNvPr>
          <p:cNvSpPr>
            <a:spLocks noGrp="1"/>
          </p:cNvSpPr>
          <p:nvPr>
            <p:ph idx="1"/>
          </p:nvPr>
        </p:nvSpPr>
        <p:spPr>
          <a:xfrm>
            <a:off x="157317" y="825910"/>
            <a:ext cx="11900704" cy="5899355"/>
          </a:xfrm>
          <a:ln>
            <a:solidFill>
              <a:schemeClr val="tx1"/>
            </a:solidFill>
          </a:ln>
        </p:spPr>
        <p:txBody>
          <a:bodyPr>
            <a:normAutofit/>
          </a:bodyPr>
          <a:lstStyle/>
          <a:p>
            <a:pPr marL="0" indent="0">
              <a:buNone/>
            </a:pPr>
            <a:endParaRPr lang="en-GB" dirty="0"/>
          </a:p>
        </p:txBody>
      </p:sp>
    </p:spTree>
    <p:extLst>
      <p:ext uri="{BB962C8B-B14F-4D97-AF65-F5344CB8AC3E}">
        <p14:creationId xmlns:p14="http://schemas.microsoft.com/office/powerpoint/2010/main" val="1107874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5894E-4CFC-7503-976C-73A9190CB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3AAED-45AF-4410-CC56-5A05F013DF0E}"/>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B1D5D450-5FE6-7906-514E-FF257D67A8A5}"/>
              </a:ext>
            </a:extLst>
          </p:cNvPr>
          <p:cNvSpPr>
            <a:spLocks noGrp="1"/>
          </p:cNvSpPr>
          <p:nvPr>
            <p:ph idx="1"/>
          </p:nvPr>
        </p:nvSpPr>
        <p:spPr>
          <a:xfrm>
            <a:off x="157317" y="825910"/>
            <a:ext cx="11900704" cy="5899355"/>
          </a:xfrm>
          <a:ln>
            <a:solidFill>
              <a:schemeClr val="tx1"/>
            </a:solidFill>
          </a:ln>
        </p:spPr>
        <p:txBody>
          <a:bodyPr>
            <a:normAutofit fontScale="70000" lnSpcReduction="20000"/>
          </a:bodyPr>
          <a:lstStyle/>
          <a:p>
            <a:pPr marL="0" indent="0">
              <a:spcBef>
                <a:spcPts val="0"/>
              </a:spcBef>
              <a:buNone/>
            </a:pPr>
            <a:r>
              <a:rPr lang="en-GB" sz="3200" b="1" dirty="0"/>
              <a:t>Mark Scheme</a:t>
            </a:r>
          </a:p>
          <a:p>
            <a:pPr>
              <a:spcBef>
                <a:spcPts val="0"/>
              </a:spcBef>
            </a:pPr>
            <a:r>
              <a:rPr lang="en-GB" sz="3200" dirty="0"/>
              <a:t>Inputs hours AND electric (two separate inputs), storing or using these.</a:t>
            </a:r>
          </a:p>
          <a:p>
            <a:pPr>
              <a:spcBef>
                <a:spcPts val="0"/>
              </a:spcBef>
            </a:pPr>
            <a:r>
              <a:rPr lang="en-GB" sz="3200" dirty="0"/>
              <a:t>Checks if car is electric (IF/Select statement)…</a:t>
            </a:r>
          </a:p>
          <a:p>
            <a:pPr>
              <a:spcBef>
                <a:spcPts val="0"/>
              </a:spcBef>
            </a:pPr>
            <a:r>
              <a:rPr lang="en-GB" sz="3200" dirty="0"/>
              <a:t>… correctly calculates and outputs price (hours * 2 // price / 2) for electric</a:t>
            </a:r>
          </a:p>
          <a:p>
            <a:pPr>
              <a:spcBef>
                <a:spcPts val="0"/>
              </a:spcBef>
            </a:pPr>
            <a:r>
              <a:rPr lang="en-GB" sz="3200" dirty="0"/>
              <a:t>… correctly calculates and outputs price (hours * 4 // electric price * 2) for non-electric</a:t>
            </a:r>
          </a:p>
          <a:p>
            <a:pPr>
              <a:spcBef>
                <a:spcPts val="0"/>
              </a:spcBef>
            </a:pPr>
            <a:r>
              <a:rPr lang="en-GB" sz="3200" dirty="0"/>
              <a:t>Attempt at repetition of BP1 to 4…</a:t>
            </a:r>
          </a:p>
          <a:p>
            <a:pPr>
              <a:spcBef>
                <a:spcPts val="0"/>
              </a:spcBef>
            </a:pPr>
            <a:r>
              <a:rPr lang="en-GB" sz="3200" dirty="0"/>
              <a:t>…until 0 hours entered</a:t>
            </a:r>
          </a:p>
          <a:p>
            <a:pPr>
              <a:spcBef>
                <a:spcPts val="0"/>
              </a:spcBef>
            </a:pPr>
            <a:endParaRPr lang="en-GB" sz="3200" dirty="0"/>
          </a:p>
          <a:p>
            <a:pPr marL="0" indent="0">
              <a:spcBef>
                <a:spcPts val="0"/>
              </a:spcBef>
              <a:buNone/>
            </a:pPr>
            <a:r>
              <a:rPr lang="en-GB" sz="3200" b="1" dirty="0"/>
              <a:t>Marks</a:t>
            </a:r>
            <a:r>
              <a:rPr lang="en-GB" sz="3200" dirty="0"/>
              <a:t>: 6</a:t>
            </a:r>
          </a:p>
          <a:p>
            <a:pPr marL="0" indent="0">
              <a:spcBef>
                <a:spcPts val="0"/>
              </a:spcBef>
              <a:buNone/>
            </a:pPr>
            <a:r>
              <a:rPr lang="en-GB" sz="3200" dirty="0"/>
              <a:t>(AO3 2c)</a:t>
            </a:r>
          </a:p>
          <a:p>
            <a:pPr marL="0" indent="0">
              <a:spcBef>
                <a:spcPts val="0"/>
              </a:spcBef>
              <a:buNone/>
            </a:pPr>
            <a:endParaRPr lang="en-GB" sz="3200" dirty="0"/>
          </a:p>
          <a:p>
            <a:pPr marL="0" indent="0">
              <a:spcBef>
                <a:spcPts val="0"/>
              </a:spcBef>
              <a:buNone/>
            </a:pPr>
            <a:r>
              <a:rPr lang="en-GB" sz="3200" b="1" dirty="0"/>
              <a:t>Guidance</a:t>
            </a:r>
            <a:r>
              <a:rPr lang="en-GB" sz="3200" dirty="0"/>
              <a:t>:</a:t>
            </a:r>
          </a:p>
          <a:p>
            <a:pPr>
              <a:spcBef>
                <a:spcPts val="0"/>
              </a:spcBef>
            </a:pPr>
            <a:r>
              <a:rPr lang="en-GB" sz="3200" dirty="0"/>
              <a:t>Initialisation of price and hours not necessary, but if present hours must be non-zero for BP6 to be given.</a:t>
            </a:r>
          </a:p>
          <a:p>
            <a:pPr>
              <a:spcBef>
                <a:spcPts val="0"/>
              </a:spcBef>
            </a:pPr>
            <a:r>
              <a:rPr lang="en-GB" sz="3200" dirty="0"/>
              <a:t>BP5 must include all points attempted. Can still be credited if any of BP1 to 4 not attempted / incorrect.</a:t>
            </a:r>
          </a:p>
          <a:p>
            <a:pPr>
              <a:spcBef>
                <a:spcPts val="0"/>
              </a:spcBef>
            </a:pPr>
            <a:r>
              <a:rPr lang="en-GB" sz="3200" dirty="0"/>
              <a:t>BP6 can be given as FT even if BP5 (loop) is in the wrong place / does not include all required code</a:t>
            </a:r>
          </a:p>
          <a:p>
            <a:pPr>
              <a:spcBef>
                <a:spcPts val="0"/>
              </a:spcBef>
            </a:pPr>
            <a:r>
              <a:rPr lang="en-GB" sz="3200" dirty="0"/>
              <a:t>BP6 could be achieved as repeated function calls / recursion</a:t>
            </a:r>
          </a:p>
          <a:p>
            <a:pPr>
              <a:spcBef>
                <a:spcPts val="0"/>
              </a:spcBef>
            </a:pPr>
            <a:r>
              <a:rPr lang="en-GB" sz="3200" dirty="0"/>
              <a:t>Initial input outside of loop that is then also included within loop is fine. For example, input of hours outside of loop but input is then repeated again at end of loop.</a:t>
            </a:r>
          </a:p>
          <a:p>
            <a:pPr>
              <a:spcBef>
                <a:spcPts val="0"/>
              </a:spcBef>
            </a:pPr>
            <a:r>
              <a:rPr lang="en-GB" sz="3200" dirty="0"/>
              <a:t>Do not accept while hours &gt; 0 (could be -1)</a:t>
            </a:r>
          </a:p>
          <a:p>
            <a:pPr>
              <a:spcBef>
                <a:spcPts val="0"/>
              </a:spcBef>
            </a:pPr>
            <a:r>
              <a:rPr lang="en-GB" sz="3200" dirty="0"/>
              <a:t>Do not penalise answers where 0 is output when loop exits</a:t>
            </a:r>
          </a:p>
        </p:txBody>
      </p:sp>
    </p:spTree>
    <p:extLst>
      <p:ext uri="{BB962C8B-B14F-4D97-AF65-F5344CB8AC3E}">
        <p14:creationId xmlns:p14="http://schemas.microsoft.com/office/powerpoint/2010/main" val="218483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EB943-0468-899D-6F19-D1037042D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FE7D5-49BA-EBB7-4C1C-1693D85EA7B9}"/>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171D5718-0580-F377-0771-EF2E7FD72E4D}"/>
              </a:ext>
            </a:extLst>
          </p:cNvPr>
          <p:cNvSpPr>
            <a:spLocks noGrp="1"/>
          </p:cNvSpPr>
          <p:nvPr>
            <p:ph idx="1"/>
          </p:nvPr>
        </p:nvSpPr>
        <p:spPr>
          <a:xfrm>
            <a:off x="157317" y="825910"/>
            <a:ext cx="11900704" cy="5899355"/>
          </a:xfrm>
          <a:ln>
            <a:solidFill>
              <a:schemeClr val="tx1"/>
            </a:solidFill>
          </a:ln>
        </p:spPr>
        <p:txBody>
          <a:bodyPr>
            <a:noAutofit/>
          </a:bodyPr>
          <a:lstStyle/>
          <a:p>
            <a:pPr marL="0" indent="0">
              <a:spcBef>
                <a:spcPts val="0"/>
              </a:spcBef>
              <a:buNone/>
            </a:pPr>
            <a:r>
              <a:rPr lang="en-GB" sz="1700" b="1" dirty="0"/>
              <a:t>Example Pseudocode </a:t>
            </a:r>
          </a:p>
          <a:p>
            <a:pPr marL="0" indent="0">
              <a:spcBef>
                <a:spcPts val="0"/>
              </a:spcBef>
              <a:buNone/>
            </a:pPr>
            <a:endParaRPr lang="en-GB" sz="1700" b="1" dirty="0"/>
          </a:p>
          <a:p>
            <a:pPr marL="0" indent="0">
              <a:spcBef>
                <a:spcPts val="0"/>
              </a:spcBef>
              <a:buNone/>
            </a:pPr>
            <a:r>
              <a:rPr lang="en-GB" sz="2000" b="1" dirty="0">
                <a:latin typeface="Courier New" panose="02070309020205020404" pitchFamily="49" charset="0"/>
                <a:cs typeface="Courier New" panose="02070309020205020404" pitchFamily="49" charset="0"/>
              </a:rPr>
              <a:t>hours = 1</a:t>
            </a:r>
          </a:p>
          <a:p>
            <a:pPr marL="0" indent="0">
              <a:spcBef>
                <a:spcPts val="0"/>
              </a:spcBef>
              <a:buNone/>
            </a:pPr>
            <a:endParaRPr lang="en-GB" sz="2000" b="1" dirty="0">
              <a:solidFill>
                <a:srgbClr val="000000"/>
              </a:solidFill>
              <a:latin typeface="Courier New" panose="02070309020205020404" pitchFamily="49" charset="0"/>
              <a:cs typeface="Courier New" panose="02070309020205020404" pitchFamily="49" charset="0"/>
            </a:endParaRPr>
          </a:p>
          <a:p>
            <a:pPr marL="0" indent="0">
              <a:spcBef>
                <a:spcPts val="0"/>
              </a:spcBef>
              <a:buNone/>
            </a:pPr>
            <a:r>
              <a:rPr lang="en-GB" sz="2000" b="1" i="0" dirty="0">
                <a:solidFill>
                  <a:srgbClr val="000000"/>
                </a:solidFill>
                <a:effectLst/>
                <a:latin typeface="Courier New" panose="02070309020205020404" pitchFamily="49" charset="0"/>
                <a:cs typeface="Courier New" panose="02070309020205020404" pitchFamily="49" charset="0"/>
              </a:rPr>
              <a:t>while hours != 0</a:t>
            </a:r>
          </a:p>
          <a:p>
            <a:pPr marL="0" indent="0">
              <a:spcBef>
                <a:spcPts val="0"/>
              </a:spcBef>
              <a:buNone/>
            </a:pPr>
            <a:r>
              <a:rPr lang="en-GB" sz="2000" b="1" dirty="0">
                <a:solidFill>
                  <a:srgbClr val="000000"/>
                </a:solidFill>
                <a:latin typeface="Courier New" panose="02070309020205020404" pitchFamily="49" charset="0"/>
                <a:cs typeface="Courier New" panose="02070309020205020404" pitchFamily="49" charset="0"/>
              </a:rPr>
              <a:t>    </a:t>
            </a:r>
            <a:r>
              <a:rPr lang="en-GB" sz="2000" b="1" i="0" dirty="0">
                <a:solidFill>
                  <a:srgbClr val="000000"/>
                </a:solidFill>
                <a:effectLst/>
                <a:latin typeface="Courier New" panose="02070309020205020404" pitchFamily="49" charset="0"/>
                <a:cs typeface="Courier New" panose="02070309020205020404" pitchFamily="49" charset="0"/>
              </a:rPr>
              <a:t>hours = input(”Enter hours”)</a:t>
            </a:r>
          </a:p>
          <a:p>
            <a:pPr marL="0" indent="0">
              <a:spcBef>
                <a:spcPts val="0"/>
              </a:spcBef>
              <a:buNone/>
            </a:pPr>
            <a:r>
              <a:rPr lang="en-GB" sz="2000" b="1" dirty="0">
                <a:solidFill>
                  <a:srgbClr val="000000"/>
                </a:solidFill>
                <a:latin typeface="Courier New" panose="02070309020205020404" pitchFamily="49" charset="0"/>
                <a:cs typeface="Courier New" panose="02070309020205020404" pitchFamily="49" charset="0"/>
              </a:rPr>
              <a:t>    </a:t>
            </a:r>
            <a:r>
              <a:rPr lang="en-GB" sz="2000" b="1" i="0" dirty="0">
                <a:solidFill>
                  <a:srgbClr val="000000"/>
                </a:solidFill>
                <a:effectLst/>
                <a:latin typeface="Courier New" panose="02070309020205020404" pitchFamily="49" charset="0"/>
                <a:cs typeface="Courier New" panose="02070309020205020404" pitchFamily="49" charset="0"/>
              </a:rPr>
              <a:t>electric = input(“enter Y for electric or N”)</a:t>
            </a:r>
          </a:p>
          <a:p>
            <a:pPr marL="0" indent="0">
              <a:spcBef>
                <a:spcPts val="0"/>
              </a:spcBef>
              <a:buNone/>
            </a:pPr>
            <a:r>
              <a:rPr lang="en-GB" sz="2000" b="1" dirty="0">
                <a:solidFill>
                  <a:srgbClr val="000000"/>
                </a:solidFill>
                <a:latin typeface="Courier New" panose="02070309020205020404" pitchFamily="49" charset="0"/>
                <a:cs typeface="Courier New" panose="02070309020205020404" pitchFamily="49" charset="0"/>
              </a:rPr>
              <a:t>    </a:t>
            </a:r>
            <a:r>
              <a:rPr lang="en-GB" sz="2000" b="1" i="0" dirty="0">
                <a:solidFill>
                  <a:srgbClr val="000000"/>
                </a:solidFill>
                <a:effectLst/>
                <a:latin typeface="Courier New" panose="02070309020205020404" pitchFamily="49" charset="0"/>
                <a:cs typeface="Courier New" panose="02070309020205020404" pitchFamily="49" charset="0"/>
              </a:rPr>
              <a:t>if electric == ”Y” then</a:t>
            </a:r>
          </a:p>
          <a:p>
            <a:pPr marL="0" indent="0">
              <a:spcBef>
                <a:spcPts val="0"/>
              </a:spcBef>
              <a:buNone/>
            </a:pPr>
            <a:r>
              <a:rPr lang="en-GB" sz="2000" b="1" dirty="0">
                <a:solidFill>
                  <a:srgbClr val="000000"/>
                </a:solidFill>
                <a:latin typeface="Courier New" panose="02070309020205020404" pitchFamily="49" charset="0"/>
                <a:cs typeface="Courier New" panose="02070309020205020404" pitchFamily="49" charset="0"/>
              </a:rPr>
              <a:t>        </a:t>
            </a:r>
            <a:r>
              <a:rPr lang="en-GB" sz="2000" b="1" i="0" dirty="0">
                <a:solidFill>
                  <a:srgbClr val="000000"/>
                </a:solidFill>
                <a:effectLst/>
                <a:latin typeface="Courier New" panose="02070309020205020404" pitchFamily="49" charset="0"/>
                <a:cs typeface="Courier New" panose="02070309020205020404" pitchFamily="49" charset="0"/>
              </a:rPr>
              <a:t>price = hours * 2</a:t>
            </a:r>
          </a:p>
          <a:p>
            <a:pPr marL="0" indent="0">
              <a:spcBef>
                <a:spcPts val="0"/>
              </a:spcBef>
              <a:buNone/>
            </a:pPr>
            <a:r>
              <a:rPr lang="en-GB" sz="2000" b="1" dirty="0">
                <a:solidFill>
                  <a:srgbClr val="000000"/>
                </a:solidFill>
                <a:latin typeface="Courier New" panose="02070309020205020404" pitchFamily="49" charset="0"/>
                <a:cs typeface="Courier New" panose="02070309020205020404" pitchFamily="49" charset="0"/>
              </a:rPr>
              <a:t>    </a:t>
            </a:r>
            <a:r>
              <a:rPr lang="en-GB" sz="2000" b="1" i="0" dirty="0">
                <a:solidFill>
                  <a:srgbClr val="000000"/>
                </a:solidFill>
                <a:effectLst/>
                <a:latin typeface="Courier New" panose="02070309020205020404" pitchFamily="49" charset="0"/>
                <a:cs typeface="Courier New" panose="02070309020205020404" pitchFamily="49" charset="0"/>
              </a:rPr>
              <a:t>elseif electric == ”N” then</a:t>
            </a:r>
          </a:p>
          <a:p>
            <a:pPr marL="0" indent="0">
              <a:spcBef>
                <a:spcPts val="0"/>
              </a:spcBef>
              <a:buNone/>
            </a:pPr>
            <a:r>
              <a:rPr lang="en-GB" sz="2000" b="1" dirty="0">
                <a:solidFill>
                  <a:srgbClr val="000000"/>
                </a:solidFill>
                <a:latin typeface="Courier New" panose="02070309020205020404" pitchFamily="49" charset="0"/>
                <a:cs typeface="Courier New" panose="02070309020205020404" pitchFamily="49" charset="0"/>
              </a:rPr>
              <a:t>        </a:t>
            </a:r>
            <a:r>
              <a:rPr lang="en-GB" sz="2000" b="1" i="0" dirty="0">
                <a:solidFill>
                  <a:srgbClr val="000000"/>
                </a:solidFill>
                <a:effectLst/>
                <a:latin typeface="Courier New" panose="02070309020205020404" pitchFamily="49" charset="0"/>
                <a:cs typeface="Courier New" panose="02070309020205020404" pitchFamily="49" charset="0"/>
              </a:rPr>
              <a:t>price = hours * 4</a:t>
            </a:r>
          </a:p>
          <a:p>
            <a:pPr marL="0" indent="0">
              <a:spcBef>
                <a:spcPts val="0"/>
              </a:spcBef>
              <a:buNone/>
            </a:pPr>
            <a:r>
              <a:rPr lang="en-GB" sz="2000" b="1" i="0" dirty="0">
                <a:solidFill>
                  <a:srgbClr val="000000"/>
                </a:solidFill>
                <a:effectLst/>
                <a:latin typeface="Courier New" panose="02070309020205020404" pitchFamily="49" charset="0"/>
                <a:cs typeface="Courier New" panose="02070309020205020404" pitchFamily="49" charset="0"/>
              </a:rPr>
              <a:t>    endif</a:t>
            </a:r>
          </a:p>
          <a:p>
            <a:pPr marL="0" indent="0">
              <a:spcBef>
                <a:spcPts val="0"/>
              </a:spcBef>
              <a:buNone/>
            </a:pPr>
            <a:r>
              <a:rPr lang="en-GB" sz="2000" b="1" i="0" dirty="0">
                <a:solidFill>
                  <a:srgbClr val="000000"/>
                </a:solidFill>
                <a:effectLst/>
                <a:latin typeface="Courier New" panose="02070309020205020404" pitchFamily="49" charset="0"/>
                <a:cs typeface="Courier New" panose="02070309020205020404" pitchFamily="49" charset="0"/>
              </a:rPr>
              <a:t>    print(price)</a:t>
            </a:r>
          </a:p>
          <a:p>
            <a:pPr marL="0" indent="0">
              <a:spcBef>
                <a:spcPts val="0"/>
              </a:spcBef>
              <a:buNone/>
            </a:pPr>
            <a:r>
              <a:rPr lang="en-GB" sz="2000" b="1" i="0" dirty="0" err="1">
                <a:solidFill>
                  <a:srgbClr val="000000"/>
                </a:solidFill>
                <a:effectLst/>
                <a:latin typeface="Courier New" panose="02070309020205020404" pitchFamily="49" charset="0"/>
                <a:cs typeface="Courier New" panose="02070309020205020404" pitchFamily="49" charset="0"/>
              </a:rPr>
              <a:t>endwhile</a:t>
            </a:r>
            <a:endParaRPr lang="en-GB" sz="16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548508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C1EB95-8A2C-45D4-9268-29424FA6340D}"/>
</file>

<file path=customXml/itemProps2.xml><?xml version="1.0" encoding="utf-8"?>
<ds:datastoreItem xmlns:ds="http://schemas.openxmlformats.org/officeDocument/2006/customXml" ds:itemID="{70FC3099-D917-496E-83DD-21F92B698B99}">
  <ds:schemaRefs>
    <ds:schemaRef ds:uri="http://purl.org/dc/dcmitype/"/>
    <ds:schemaRef ds:uri="http://schemas.microsoft.com/office/infopath/2007/PartnerControls"/>
    <ds:schemaRef ds:uri="http://schemas.openxmlformats.org/package/2006/metadata/core-properties"/>
    <ds:schemaRef ds:uri="http://purl.org/dc/elements/1.1/"/>
    <ds:schemaRef ds:uri="85b594ab-9d88-4e98-bdf5-48799910358a"/>
    <ds:schemaRef ds:uri="http://purl.org/dc/terms/"/>
    <ds:schemaRef ds:uri="http://schemas.microsoft.com/office/2006/metadata/properties"/>
    <ds:schemaRef ds:uri="http://schemas.microsoft.com/office/2006/documentManagement/types"/>
    <ds:schemaRef ds:uri="f8c34faf-981c-420a-b0a3-61458520284a"/>
    <ds:schemaRef ds:uri="http://www.w3.org/XML/1998/namespace"/>
  </ds:schemaRefs>
</ds:datastoreItem>
</file>

<file path=customXml/itemProps3.xml><?xml version="1.0" encoding="utf-8"?>
<ds:datastoreItem xmlns:ds="http://schemas.openxmlformats.org/officeDocument/2006/customXml" ds:itemID="{4E3A7FCB-FFE3-4B53-82F3-FCD43ACDB9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3140</TotalTime>
  <Words>2834</Words>
  <Application>Microsoft Office PowerPoint</Application>
  <PresentationFormat>Widescreen</PresentationFormat>
  <Paragraphs>360</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Courier New</vt:lpstr>
      <vt:lpstr>Office Theme</vt:lpstr>
      <vt:lpstr>GCSE Additional Revision Sessions Easter 2026</vt:lpstr>
      <vt:lpstr>Extended Question – 6 Step Strategy</vt:lpstr>
      <vt:lpstr>Example Number 1</vt:lpstr>
      <vt:lpstr>Step 1 – Read the question thoroughly</vt:lpstr>
      <vt:lpstr>Step 1 – Read the question thoroughly</vt:lpstr>
      <vt:lpstr>Step 2 – Analyse what is being asked</vt:lpstr>
      <vt:lpstr>Step 3 – Break down the question</vt:lpstr>
      <vt:lpstr>Step 4 – Plan the answer in plain English or Pseudocode</vt:lpstr>
      <vt:lpstr>Step 5 – Write the answer in HL code or Pseudocode</vt:lpstr>
      <vt:lpstr>Step 6 – Check your answer</vt:lpstr>
      <vt:lpstr>Step 6 – Check your answer</vt:lpstr>
      <vt:lpstr>Example Number 2</vt:lpstr>
      <vt:lpstr>Step 1 – Read the question thoroughly</vt:lpstr>
      <vt:lpstr>Step 1 – Read the question thoroughly</vt:lpstr>
      <vt:lpstr>Step 2 – Analyse what is being asked</vt:lpstr>
      <vt:lpstr>Step 2 – Analyse what is being asked</vt:lpstr>
      <vt:lpstr>Step 3 – Break down the question</vt:lpstr>
      <vt:lpstr>Step 4 – Plan the answer in plain English or Pseudocode</vt:lpstr>
      <vt:lpstr>Step 4 – Plan the answer in plain English or Pseudocode</vt:lpstr>
      <vt:lpstr>Step 5 – Write the answer in HL code or Pseudocode</vt:lpstr>
      <vt:lpstr>Step 5 – Check your answer – Mark Scheme</vt:lpstr>
      <vt:lpstr>Step 5 – Check your answer – Mark Scheme</vt:lpstr>
      <vt:lpstr>Example Number 3</vt:lpstr>
      <vt:lpstr>Step 1 – Read the question thoroughly</vt:lpstr>
      <vt:lpstr>Step 2 – Analyse what is being asked</vt:lpstr>
      <vt:lpstr>Step 3 – Break down the question</vt:lpstr>
      <vt:lpstr>Step 4 – Plan the answer in plain English or Pseudocode</vt:lpstr>
      <vt:lpstr>Step 5 – Write the answer in HL code or Pseudocode</vt:lpstr>
      <vt:lpstr>Step 5 – Check your answer – Mark Scheme</vt:lpstr>
      <vt:lpstr>Step 5 – Check your answer – Mark Scheme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CNachman  (CCHSG)</dc:creator>
  <cp:lastModifiedBy>CNachman  (CCHSG)</cp:lastModifiedBy>
  <cp:revision>2</cp:revision>
  <dcterms:created xsi:type="dcterms:W3CDTF">2025-04-03T14:06:27Z</dcterms:created>
  <dcterms:modified xsi:type="dcterms:W3CDTF">2026-04-01T14:07:14Z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