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3" r:id="rId7"/>
    <p:sldId id="258" r:id="rId8"/>
    <p:sldId id="259" r:id="rId9"/>
    <p:sldId id="305" r:id="rId10"/>
    <p:sldId id="306" r:id="rId11"/>
    <p:sldId id="262" r:id="rId12"/>
    <p:sldId id="263" r:id="rId13"/>
    <p:sldId id="266" r:id="rId14"/>
    <p:sldId id="267" r:id="rId15"/>
    <p:sldId id="269" r:id="rId16"/>
    <p:sldId id="268" r:id="rId17"/>
    <p:sldId id="271" r:id="rId18"/>
    <p:sldId id="272" r:id="rId19"/>
    <p:sldId id="274" r:id="rId20"/>
    <p:sldId id="275" r:id="rId21"/>
    <p:sldId id="307" r:id="rId22"/>
    <p:sldId id="290" r:id="rId23"/>
    <p:sldId id="279" r:id="rId24"/>
    <p:sldId id="280" r:id="rId25"/>
    <p:sldId id="308" r:id="rId26"/>
    <p:sldId id="282" r:id="rId27"/>
    <p:sldId id="287" r:id="rId28"/>
    <p:sldId id="292" r:id="rId29"/>
    <p:sldId id="293" r:id="rId30"/>
    <p:sldId id="294" r:id="rId31"/>
    <p:sldId id="303" r:id="rId32"/>
    <p:sldId id="296" r:id="rId33"/>
    <p:sldId id="309" r:id="rId34"/>
    <p:sldId id="297" r:id="rId35"/>
    <p:sldId id="298" r:id="rId36"/>
    <p:sldId id="300" r:id="rId37"/>
    <p:sldId id="301" r:id="rId38"/>
    <p:sldId id="30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48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Nachman  (CCHSG)" userId="fc7316e1-ed64-4d9d-9beb-097625b6b8af" providerId="ADAL" clId="{93FE093A-C287-4541-9602-B64C1A6C9D5D}"/>
    <pc:docChg chg="modSld">
      <pc:chgData name="CNachman  (CCHSG)" userId="fc7316e1-ed64-4d9d-9beb-097625b6b8af" providerId="ADAL" clId="{93FE093A-C287-4541-9602-B64C1A6C9D5D}" dt="2026-04-01T12:35:32.994" v="3" actId="20577"/>
      <pc:docMkLst>
        <pc:docMk/>
      </pc:docMkLst>
      <pc:sldChg chg="modSp mod">
        <pc:chgData name="CNachman  (CCHSG)" userId="fc7316e1-ed64-4d9d-9beb-097625b6b8af" providerId="ADAL" clId="{93FE093A-C287-4541-9602-B64C1A6C9D5D}" dt="2026-04-01T11:30:26.499" v="1" actId="20577"/>
        <pc:sldMkLst>
          <pc:docMk/>
          <pc:sldMk cId="81683315" sldId="256"/>
        </pc:sldMkLst>
        <pc:spChg chg="mod">
          <ac:chgData name="CNachman  (CCHSG)" userId="fc7316e1-ed64-4d9d-9beb-097625b6b8af" providerId="ADAL" clId="{93FE093A-C287-4541-9602-B64C1A6C9D5D}" dt="2026-04-01T11:30:26.499" v="1" actId="20577"/>
          <ac:spMkLst>
            <pc:docMk/>
            <pc:sldMk cId="81683315" sldId="256"/>
            <ac:spMk id="2" creationId="{EBCB5F18-3C7B-EAB7-7519-90E323F572BD}"/>
          </ac:spMkLst>
        </pc:spChg>
      </pc:sldChg>
      <pc:sldChg chg="modSp mod">
        <pc:chgData name="CNachman  (CCHSG)" userId="fc7316e1-ed64-4d9d-9beb-097625b6b8af" providerId="ADAL" clId="{93FE093A-C287-4541-9602-B64C1A6C9D5D}" dt="2026-04-01T12:35:32.994" v="3" actId="20577"/>
        <pc:sldMkLst>
          <pc:docMk/>
          <pc:sldMk cId="4226062837" sldId="306"/>
        </pc:sldMkLst>
        <pc:spChg chg="mod">
          <ac:chgData name="CNachman  (CCHSG)" userId="fc7316e1-ed64-4d9d-9beb-097625b6b8af" providerId="ADAL" clId="{93FE093A-C287-4541-9602-B64C1A6C9D5D}" dt="2026-04-01T12:35:32.994" v="3" actId="20577"/>
          <ac:spMkLst>
            <pc:docMk/>
            <pc:sldMk cId="4226062837" sldId="306"/>
            <ac:spMk id="3" creationId="{BF878473-E9FB-C2C4-590B-A2CE4CA47EE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F8B53-280F-DBCE-6D36-B0189F58B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F9DD32B-8728-9B6A-0712-D0716E61E4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D70F091-77B6-A71E-31F1-92821BBD9CEC}"/>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9040B43B-61D3-C184-F292-BBCA9FE95B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9A9CF8-E2E7-2336-0EB1-13582A451866}"/>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3557445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04999-8E8E-DC8F-BD27-874B311BF8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57D12B8-9443-337D-9024-FFDDEFC36E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D21FFE-8515-82BE-72B4-6A6073E3DF49}"/>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A3705987-5312-D351-9EED-80E1502DA0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023891-E283-7B00-623C-D8DBF0770D38}"/>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634052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A729A-AAE0-7312-6A1C-0B3E906690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10E7904-8F01-209D-719F-0A34CAB252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6847D7-831E-7349-1101-9859ACD62002}"/>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1D539B85-8ACF-D3BE-D673-29DF732F06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599859-7328-92F1-AE36-328F7D78F1F7}"/>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557486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528BA-069D-E089-EF36-314DDE2E82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DAD6FB4-B5B8-6BB3-2647-817ED3DBFE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761FFEB-D98F-4752-002B-71ECB36914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CF54875-D890-EA7B-486C-18716E969B50}"/>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6" name="Footer Placeholder 5">
            <a:extLst>
              <a:ext uri="{FF2B5EF4-FFF2-40B4-BE49-F238E27FC236}">
                <a16:creationId xmlns:a16="http://schemas.microsoft.com/office/drawing/2014/main" id="{E9A1ECF3-5A7F-9AAD-3F51-2288CC7B7D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1B5E18-CEB5-0940-B16B-1865430423DA}"/>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287144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20D75-7F67-4189-8C07-7301CD1D15D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C5061BE-219B-C2B9-435E-FD16E4A936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532C6B-73D8-8892-6BE0-83F1E1A2AA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96BFDE6-1E3B-2BCB-1462-18AEFE7F98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68EB6E-66DC-5F22-4B0B-65AEE139D2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FA9ABCB-A5DA-52D6-3DF0-2EDD27975E15}"/>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8" name="Footer Placeholder 7">
            <a:extLst>
              <a:ext uri="{FF2B5EF4-FFF2-40B4-BE49-F238E27FC236}">
                <a16:creationId xmlns:a16="http://schemas.microsoft.com/office/drawing/2014/main" id="{CFA29C2B-41BF-2221-28F6-B30B4902484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5D0298B-7656-451D-2670-92CD074D7EA1}"/>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1838605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6F4AF-A4E3-F71F-892C-85E7D75A8D1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133110A-0DB3-0814-0733-B24D3E24722A}"/>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4" name="Footer Placeholder 3">
            <a:extLst>
              <a:ext uri="{FF2B5EF4-FFF2-40B4-BE49-F238E27FC236}">
                <a16:creationId xmlns:a16="http://schemas.microsoft.com/office/drawing/2014/main" id="{D9D7411D-2184-2D3E-352F-2C50AEA79CC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D07EB46-A02F-5DE5-D8A8-7CCC252EAB09}"/>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515877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D4D93C-C479-E927-7534-8FDF2424EF61}"/>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3" name="Footer Placeholder 2">
            <a:extLst>
              <a:ext uri="{FF2B5EF4-FFF2-40B4-BE49-F238E27FC236}">
                <a16:creationId xmlns:a16="http://schemas.microsoft.com/office/drawing/2014/main" id="{B69FB6C3-A65E-D553-ACB7-7DBA4857D7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DFA26BE-F8A1-7D39-038E-93A6C9AD6E65}"/>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1981689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E53DB-44B9-6B64-AAB7-344D82C0FF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84A6BFB-4A2A-CD70-6734-A6922C155D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C730C2F-FBAD-548C-C28F-4689E17C92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E8A55E-C3F1-77CF-62B7-9F8680E13192}"/>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6" name="Footer Placeholder 5">
            <a:extLst>
              <a:ext uri="{FF2B5EF4-FFF2-40B4-BE49-F238E27FC236}">
                <a16:creationId xmlns:a16="http://schemas.microsoft.com/office/drawing/2014/main" id="{91A2F414-3A47-3FBD-53C1-0EB7D7C3ED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4529AF-A15F-835A-5DD4-80F0D4B4C653}"/>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2162092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B9F40-C999-3DAF-BD7C-3605555377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B55E7E6-96E9-54C2-2265-3500607E56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D65B91-C662-FEB2-46BE-AE51345AF3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558E3D-7E85-CE6A-5F59-775981D17FB0}"/>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6" name="Footer Placeholder 5">
            <a:extLst>
              <a:ext uri="{FF2B5EF4-FFF2-40B4-BE49-F238E27FC236}">
                <a16:creationId xmlns:a16="http://schemas.microsoft.com/office/drawing/2014/main" id="{DC5AF7AC-584F-093B-81F2-DF6E66C39F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C973BD-C1EC-CE20-73F9-936A33376E1D}"/>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4154997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A24F9-C8D6-76B5-08A1-89E5B246C2E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311647-4005-B0FC-539B-E705A5649D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BC27C0-19D3-79A8-1575-0F760A964CDE}"/>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16854A08-CC2A-A6BE-91B8-5C35F55623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7EC8B1-4E67-7AD0-11E0-ABCB97A634FF}"/>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97253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D16715-364D-7882-469F-8A25EEA3D7C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9248BD-D2D3-F656-876B-BED02E690F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C4F9A1-6A19-AC39-7BE7-342049460720}"/>
              </a:ext>
            </a:extLst>
          </p:cNvPr>
          <p:cNvSpPr>
            <a:spLocks noGrp="1"/>
          </p:cNvSpPr>
          <p:nvPr>
            <p:ph type="dt" sz="half" idx="10"/>
          </p:nvPr>
        </p:nvSpPr>
        <p:spPr/>
        <p:txBody>
          <a:body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540468B3-9911-DAF8-B24D-CCFA4BAF20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24C738-E6CF-3CCD-2E5A-E5D9FCFCDED8}"/>
              </a:ext>
            </a:extLst>
          </p:cNvPr>
          <p:cNvSpPr>
            <a:spLocks noGrp="1"/>
          </p:cNvSpPr>
          <p:nvPr>
            <p:ph type="sldNum" sz="quarter" idx="12"/>
          </p:nvPr>
        </p:nvSpPr>
        <p:spPr/>
        <p:txBody>
          <a:bodyPr/>
          <a:lstStyle/>
          <a:p>
            <a:fld id="{2DC59AB9-761D-4283-BFFE-13BE8F6B1D6C}" type="slidenum">
              <a:rPr lang="en-GB" smtClean="0"/>
              <a:t>‹#›</a:t>
            </a:fld>
            <a:endParaRPr lang="en-GB"/>
          </a:p>
        </p:txBody>
      </p:sp>
    </p:spTree>
    <p:extLst>
      <p:ext uri="{BB962C8B-B14F-4D97-AF65-F5344CB8AC3E}">
        <p14:creationId xmlns:p14="http://schemas.microsoft.com/office/powerpoint/2010/main" val="3990492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C28D31-7A4F-E317-21F8-EB2E66AD1B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A499348-4836-795B-8640-C86086BAF1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DFF178-6F7E-410C-DE4D-B6AA7D43F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80B148-18D7-43B6-929C-C99BA2E78D48}" type="datetimeFigureOut">
              <a:rPr lang="en-GB" smtClean="0"/>
              <a:t>01/04/2026</a:t>
            </a:fld>
            <a:endParaRPr lang="en-GB"/>
          </a:p>
        </p:txBody>
      </p:sp>
      <p:sp>
        <p:nvSpPr>
          <p:cNvPr id="5" name="Footer Placeholder 4">
            <a:extLst>
              <a:ext uri="{FF2B5EF4-FFF2-40B4-BE49-F238E27FC236}">
                <a16:creationId xmlns:a16="http://schemas.microsoft.com/office/drawing/2014/main" id="{DE8A9B61-974C-976A-8E0D-6E1F84E25A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0A6C3B1-28B6-4B19-8508-AA5A305698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C59AB9-761D-4283-BFFE-13BE8F6B1D6C}" type="slidenum">
              <a:rPr lang="en-GB" smtClean="0"/>
              <a:t>‹#›</a:t>
            </a:fld>
            <a:endParaRPr lang="en-GB"/>
          </a:p>
        </p:txBody>
      </p:sp>
    </p:spTree>
    <p:extLst>
      <p:ext uri="{BB962C8B-B14F-4D97-AF65-F5344CB8AC3E}">
        <p14:creationId xmlns:p14="http://schemas.microsoft.com/office/powerpoint/2010/main" val="330618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B5F18-3C7B-EAB7-7519-90E323F572BD}"/>
              </a:ext>
            </a:extLst>
          </p:cNvPr>
          <p:cNvSpPr>
            <a:spLocks noGrp="1"/>
          </p:cNvSpPr>
          <p:nvPr>
            <p:ph type="ctrTitle"/>
          </p:nvPr>
        </p:nvSpPr>
        <p:spPr/>
        <p:txBody>
          <a:bodyPr/>
          <a:lstStyle/>
          <a:p>
            <a:r>
              <a:rPr lang="en-GB" dirty="0"/>
              <a:t>GCSE Additional Revision Sessions Easter 2026</a:t>
            </a:r>
          </a:p>
        </p:txBody>
      </p:sp>
      <p:sp>
        <p:nvSpPr>
          <p:cNvPr id="3" name="Subtitle 2">
            <a:extLst>
              <a:ext uri="{FF2B5EF4-FFF2-40B4-BE49-F238E27FC236}">
                <a16:creationId xmlns:a16="http://schemas.microsoft.com/office/drawing/2014/main" id="{773DAA5D-6790-3F08-310D-7714335EAAC2}"/>
              </a:ext>
            </a:extLst>
          </p:cNvPr>
          <p:cNvSpPr>
            <a:spLocks noGrp="1"/>
          </p:cNvSpPr>
          <p:nvPr>
            <p:ph type="subTitle" idx="1"/>
          </p:nvPr>
        </p:nvSpPr>
        <p:spPr/>
        <p:txBody>
          <a:bodyPr>
            <a:normAutofit/>
          </a:bodyPr>
          <a:lstStyle/>
          <a:p>
            <a:r>
              <a:rPr lang="en-GB" sz="5400" dirty="0"/>
              <a:t>8+ Mark Exam Question Techniques</a:t>
            </a:r>
          </a:p>
        </p:txBody>
      </p:sp>
    </p:spTree>
    <p:extLst>
      <p:ext uri="{BB962C8B-B14F-4D97-AF65-F5344CB8AC3E}">
        <p14:creationId xmlns:p14="http://schemas.microsoft.com/office/powerpoint/2010/main" val="8168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CF35-24B5-7F03-6CAB-E69D65A7ADF6}"/>
              </a:ext>
            </a:extLst>
          </p:cNvPr>
          <p:cNvSpPr>
            <a:spLocks noGrp="1"/>
          </p:cNvSpPr>
          <p:nvPr>
            <p:ph type="title"/>
          </p:nvPr>
        </p:nvSpPr>
        <p:spPr>
          <a:xfrm>
            <a:off x="341643" y="211015"/>
            <a:ext cx="11716377" cy="358356"/>
          </a:xfrm>
        </p:spPr>
        <p:txBody>
          <a:bodyPr>
            <a:normAutofit fontScale="90000"/>
          </a:bodyPr>
          <a:lstStyle/>
          <a:p>
            <a:r>
              <a:rPr lang="en-GB" dirty="0"/>
              <a:t>Extended Question – 6 Step Strategy</a:t>
            </a:r>
          </a:p>
        </p:txBody>
      </p:sp>
      <p:sp>
        <p:nvSpPr>
          <p:cNvPr id="3" name="Content Placeholder 2">
            <a:extLst>
              <a:ext uri="{FF2B5EF4-FFF2-40B4-BE49-F238E27FC236}">
                <a16:creationId xmlns:a16="http://schemas.microsoft.com/office/drawing/2014/main" id="{BE3950C9-41C0-870F-F9C3-3DBFD21C42BD}"/>
              </a:ext>
            </a:extLst>
          </p:cNvPr>
          <p:cNvSpPr>
            <a:spLocks noGrp="1"/>
          </p:cNvSpPr>
          <p:nvPr>
            <p:ph idx="1"/>
          </p:nvPr>
        </p:nvSpPr>
        <p:spPr>
          <a:xfrm>
            <a:off x="341644" y="864158"/>
            <a:ext cx="11716378" cy="5727561"/>
          </a:xfrm>
        </p:spPr>
        <p:txBody>
          <a:bodyPr>
            <a:normAutofit/>
          </a:bodyPr>
          <a:lstStyle/>
          <a:p>
            <a:pPr marL="514350" indent="-514350">
              <a:buFont typeface="+mj-lt"/>
              <a:buAutoNum type="arabicPeriod"/>
            </a:pPr>
            <a:r>
              <a:rPr lang="en-GB" b="1" dirty="0"/>
              <a:t>Read the question thoroughly </a:t>
            </a:r>
            <a:r>
              <a:rPr lang="en-GB" dirty="0"/>
              <a:t>- and any pre-ceding elements of the question in full. </a:t>
            </a:r>
          </a:p>
          <a:p>
            <a:pPr marL="514350" indent="-514350">
              <a:buFont typeface="+mj-lt"/>
              <a:buAutoNum type="arabicPeriod"/>
            </a:pPr>
            <a:r>
              <a:rPr lang="en-GB" b="1" dirty="0"/>
              <a:t>Analyse what is being asked.</a:t>
            </a:r>
          </a:p>
          <a:p>
            <a:pPr lvl="1"/>
            <a:r>
              <a:rPr lang="en-GB" dirty="0"/>
              <a:t>Box or highlight the command word(s) – consider what they mean</a:t>
            </a:r>
          </a:p>
          <a:p>
            <a:pPr lvl="1"/>
            <a:r>
              <a:rPr lang="en-GB" dirty="0"/>
              <a:t>Circle the marks available</a:t>
            </a:r>
          </a:p>
          <a:p>
            <a:pPr lvl="1"/>
            <a:r>
              <a:rPr lang="en-GB" dirty="0"/>
              <a:t>Underline the topic and question context</a:t>
            </a:r>
          </a:p>
          <a:p>
            <a:pPr marL="514350" indent="-514350">
              <a:buFont typeface="+mj-lt"/>
              <a:buAutoNum type="arabicPeriod"/>
            </a:pPr>
            <a:r>
              <a:rPr lang="en-GB" b="1" dirty="0"/>
              <a:t>Break the question down </a:t>
            </a:r>
            <a:r>
              <a:rPr lang="en-GB" dirty="0"/>
              <a:t>– establish how many separate parts need to be written for a full mark answer. </a:t>
            </a:r>
          </a:p>
          <a:p>
            <a:pPr marL="514350" indent="-514350">
              <a:buFont typeface="+mj-lt"/>
              <a:buAutoNum type="arabicPeriod"/>
            </a:pPr>
            <a:r>
              <a:rPr lang="en-GB" b="1" dirty="0"/>
              <a:t>Plan your answer </a:t>
            </a:r>
            <a:r>
              <a:rPr lang="en-GB" dirty="0"/>
              <a:t>– write a plan for each paragraph.</a:t>
            </a:r>
          </a:p>
          <a:p>
            <a:pPr marL="514350" indent="-514350">
              <a:buFont typeface="+mj-lt"/>
              <a:buAutoNum type="arabicPeriod"/>
            </a:pPr>
            <a:r>
              <a:rPr lang="en-GB" b="1" dirty="0"/>
              <a:t>Write your answer </a:t>
            </a:r>
            <a:r>
              <a:rPr lang="en-GB" dirty="0"/>
              <a:t>– Try to do this carefully so it is tidy and coherent.</a:t>
            </a:r>
          </a:p>
          <a:p>
            <a:pPr marL="514350" indent="-514350">
              <a:buFont typeface="+mj-lt"/>
              <a:buAutoNum type="arabicPeriod"/>
            </a:pPr>
            <a:r>
              <a:rPr lang="en-GB" b="1" dirty="0"/>
              <a:t>Check your answer </a:t>
            </a:r>
            <a:r>
              <a:rPr lang="en-GB" dirty="0"/>
              <a:t>– read through your answer, making any adjustments or additions if necessary.</a:t>
            </a:r>
          </a:p>
          <a:p>
            <a:pPr marL="514350" indent="-514350">
              <a:buFont typeface="+mj-lt"/>
              <a:buAutoNum type="arabicPeriod"/>
            </a:pPr>
            <a:endParaRPr lang="en-GB" dirty="0"/>
          </a:p>
        </p:txBody>
      </p:sp>
    </p:spTree>
    <p:extLst>
      <p:ext uri="{BB962C8B-B14F-4D97-AF65-F5344CB8AC3E}">
        <p14:creationId xmlns:p14="http://schemas.microsoft.com/office/powerpoint/2010/main" val="1709535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842A-0D70-129C-303E-6FB2470C4ADB}"/>
              </a:ext>
            </a:extLst>
          </p:cNvPr>
          <p:cNvSpPr>
            <a:spLocks noGrp="1"/>
          </p:cNvSpPr>
          <p:nvPr>
            <p:ph type="title"/>
          </p:nvPr>
        </p:nvSpPr>
        <p:spPr>
          <a:xfrm>
            <a:off x="831850" y="1709738"/>
            <a:ext cx="10515600" cy="1603733"/>
          </a:xfrm>
        </p:spPr>
        <p:txBody>
          <a:bodyPr>
            <a:normAutofit/>
          </a:bodyPr>
          <a:lstStyle/>
          <a:p>
            <a:pPr algn="ctr"/>
            <a:r>
              <a:rPr lang="en-GB" sz="7200" dirty="0"/>
              <a:t>Example Number 1</a:t>
            </a:r>
          </a:p>
        </p:txBody>
      </p:sp>
      <p:sp>
        <p:nvSpPr>
          <p:cNvPr id="3" name="Text Placeholder 2">
            <a:extLst>
              <a:ext uri="{FF2B5EF4-FFF2-40B4-BE49-F238E27FC236}">
                <a16:creationId xmlns:a16="http://schemas.microsoft.com/office/drawing/2014/main" id="{CFF49FFE-12D3-10E2-636E-984D29733E8A}"/>
              </a:ext>
            </a:extLst>
          </p:cNvPr>
          <p:cNvSpPr>
            <a:spLocks noGrp="1"/>
          </p:cNvSpPr>
          <p:nvPr>
            <p:ph type="body" idx="1"/>
          </p:nvPr>
        </p:nvSpPr>
        <p:spPr>
          <a:xfrm>
            <a:off x="831850" y="3429000"/>
            <a:ext cx="10515600" cy="1500187"/>
          </a:xfrm>
        </p:spPr>
        <p:txBody>
          <a:bodyPr>
            <a:normAutofit/>
          </a:bodyPr>
          <a:lstStyle/>
          <a:p>
            <a:pPr algn="ctr"/>
            <a:r>
              <a:rPr lang="en-GB" sz="5400" dirty="0"/>
              <a:t>Walk through example</a:t>
            </a:r>
          </a:p>
        </p:txBody>
      </p:sp>
    </p:spTree>
    <p:extLst>
      <p:ext uri="{BB962C8B-B14F-4D97-AF65-F5344CB8AC3E}">
        <p14:creationId xmlns:p14="http://schemas.microsoft.com/office/powerpoint/2010/main" val="927111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822C2-4CF5-EB39-B20A-63660D2171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B2C6E9-F90D-4482-761A-C2C6B475D70A}"/>
              </a:ext>
            </a:extLst>
          </p:cNvPr>
          <p:cNvSpPr>
            <a:spLocks noGrp="1"/>
          </p:cNvSpPr>
          <p:nvPr>
            <p:ph type="title"/>
          </p:nvPr>
        </p:nvSpPr>
        <p:spPr>
          <a:xfrm>
            <a:off x="341643" y="211015"/>
            <a:ext cx="11716377" cy="358356"/>
          </a:xfrm>
        </p:spPr>
        <p:txBody>
          <a:bodyPr>
            <a:normAutofit fontScale="90000"/>
          </a:bodyPr>
          <a:lstStyle/>
          <a:p>
            <a:r>
              <a:rPr lang="en-GB" dirty="0"/>
              <a:t>Step 1 – Read the question thoroughly</a:t>
            </a:r>
          </a:p>
        </p:txBody>
      </p:sp>
      <p:sp>
        <p:nvSpPr>
          <p:cNvPr id="3" name="Content Placeholder 2">
            <a:extLst>
              <a:ext uri="{FF2B5EF4-FFF2-40B4-BE49-F238E27FC236}">
                <a16:creationId xmlns:a16="http://schemas.microsoft.com/office/drawing/2014/main" id="{70CEC981-3495-A716-55C9-FF539C5180BE}"/>
              </a:ext>
            </a:extLst>
          </p:cNvPr>
          <p:cNvSpPr>
            <a:spLocks noGrp="1"/>
          </p:cNvSpPr>
          <p:nvPr>
            <p:ph idx="1"/>
          </p:nvPr>
        </p:nvSpPr>
        <p:spPr>
          <a:xfrm>
            <a:off x="341644" y="864158"/>
            <a:ext cx="11716378" cy="5727561"/>
          </a:xfrm>
        </p:spPr>
        <p:txBody>
          <a:bodyPr>
            <a:normAutofit/>
          </a:bodyPr>
          <a:lstStyle/>
          <a:p>
            <a:pPr marL="6350" indent="-6350" algn="l">
              <a:lnSpc>
                <a:spcPct val="107000"/>
              </a:lnSpc>
              <a:spcAft>
                <a:spcPts val="1280"/>
              </a:spcAft>
              <a:buNone/>
            </a:pPr>
            <a:r>
              <a:rPr lang="en-GB" sz="1800" dirty="0">
                <a:solidFill>
                  <a:srgbClr val="000000"/>
                </a:solidFill>
                <a:latin typeface="Arial" panose="020B0604020202020204" pitchFamily="34" charset="0"/>
                <a:ea typeface="Arial" panose="020B0604020202020204" pitchFamily="34" charset="0"/>
              </a:rPr>
              <a:t>1</a:t>
            </a:r>
            <a:r>
              <a:rPr lang="en-GB" sz="1800" dirty="0">
                <a:solidFill>
                  <a:srgbClr val="000000"/>
                </a:solidFill>
                <a:effectLst/>
                <a:latin typeface="Arial" panose="020B0604020202020204" pitchFamily="34" charset="0"/>
                <a:ea typeface="Arial" panose="020B0604020202020204" pitchFamily="34" charset="0"/>
              </a:rPr>
              <a:t> (c)	</a:t>
            </a:r>
          </a:p>
          <a:p>
            <a:pPr marL="6350" indent="-6350" algn="l">
              <a:lnSpc>
                <a:spcPct val="107000"/>
              </a:lnSpc>
              <a:spcAft>
                <a:spcPts val="1280"/>
              </a:spcAft>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Aft>
                <a:spcPts val="1280"/>
              </a:spcAft>
              <a:buNone/>
            </a:pPr>
            <a:r>
              <a:rPr lang="en-GB" sz="1800" dirty="0">
                <a:solidFill>
                  <a:srgbClr val="000000"/>
                </a:solidFill>
                <a:effectLst/>
                <a:latin typeface="Arial" panose="020B0604020202020204" pitchFamily="34" charset="0"/>
                <a:ea typeface="Arial" panose="020B0604020202020204" pitchFamily="34" charset="0"/>
              </a:rPr>
              <a:t>Susan needs to email her coursework from her home computer to her school sever.  Explain how packet switching works to manage this transfer.  Your explanation should start when Susan presses send and should finish with the email is received on the school server.</a:t>
            </a:r>
          </a:p>
          <a:p>
            <a:pPr marL="6350" indent="-6350" algn="l">
              <a:lnSpc>
                <a:spcPct val="107000"/>
              </a:lnSpc>
              <a:spcAft>
                <a:spcPts val="1280"/>
              </a:spcAft>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Aft>
                <a:spcPts val="1280"/>
              </a:spcAft>
              <a:buNone/>
            </a:pPr>
            <a:r>
              <a:rPr lang="en-GB" sz="1800" dirty="0">
                <a:solidFill>
                  <a:srgbClr val="000000"/>
                </a:solidFill>
                <a:effectLst/>
                <a:latin typeface="Arial" panose="020B0604020202020204" pitchFamily="34" charset="0"/>
                <a:ea typeface="Arial" panose="020B0604020202020204" pitchFamily="34" charset="0"/>
              </a:rPr>
              <a:t>(The quality of your written communication is assessed in this question).</a:t>
            </a:r>
          </a:p>
          <a:p>
            <a:pPr marL="0" indent="0" algn="r">
              <a:lnSpc>
                <a:spcPct val="107000"/>
              </a:lnSpc>
              <a:spcAft>
                <a:spcPts val="800"/>
              </a:spcAft>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740090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B5D64-2B0E-0195-82AF-C9934CECE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82F84-C60C-6463-D562-073FD784B9DD}"/>
              </a:ext>
            </a:extLst>
          </p:cNvPr>
          <p:cNvSpPr>
            <a:spLocks noGrp="1"/>
          </p:cNvSpPr>
          <p:nvPr>
            <p:ph type="title"/>
          </p:nvPr>
        </p:nvSpPr>
        <p:spPr>
          <a:xfrm>
            <a:off x="341643" y="211015"/>
            <a:ext cx="11716377" cy="358356"/>
          </a:xfrm>
        </p:spPr>
        <p:txBody>
          <a:bodyPr>
            <a:normAutofit fontScale="90000"/>
          </a:bodyPr>
          <a:lstStyle/>
          <a:p>
            <a:r>
              <a:rPr lang="en-GB" dirty="0"/>
              <a:t>Step 1 – Read the question thoroughly</a:t>
            </a:r>
          </a:p>
        </p:txBody>
      </p:sp>
      <p:sp>
        <p:nvSpPr>
          <p:cNvPr id="3" name="Content Placeholder 2">
            <a:extLst>
              <a:ext uri="{FF2B5EF4-FFF2-40B4-BE49-F238E27FC236}">
                <a16:creationId xmlns:a16="http://schemas.microsoft.com/office/drawing/2014/main" id="{046625A6-74B9-792C-F5F1-FA45DA40D95B}"/>
              </a:ext>
            </a:extLst>
          </p:cNvPr>
          <p:cNvSpPr>
            <a:spLocks noGrp="1"/>
          </p:cNvSpPr>
          <p:nvPr>
            <p:ph idx="1"/>
          </p:nvPr>
        </p:nvSpPr>
        <p:spPr>
          <a:xfrm>
            <a:off x="341644" y="864158"/>
            <a:ext cx="11716378" cy="5727561"/>
          </a:xfrm>
        </p:spPr>
        <p:txBody>
          <a:bodyPr>
            <a:normAutofit/>
          </a:bodyPr>
          <a:lstStyle/>
          <a:p>
            <a:pPr marL="6350" indent="-6350" algn="l">
              <a:lnSpc>
                <a:spcPct val="107000"/>
              </a:lnSpc>
              <a:spcAft>
                <a:spcPts val="1280"/>
              </a:spcAft>
              <a:buNone/>
            </a:pPr>
            <a:r>
              <a:rPr lang="en-GB" sz="1800" dirty="0">
                <a:solidFill>
                  <a:srgbClr val="000000"/>
                </a:solidFill>
                <a:latin typeface="Arial" panose="020B0604020202020204" pitchFamily="34" charset="0"/>
                <a:ea typeface="Arial" panose="020B0604020202020204" pitchFamily="34" charset="0"/>
              </a:rPr>
              <a:t>1</a:t>
            </a:r>
            <a:r>
              <a:rPr lang="en-GB" sz="1800" dirty="0">
                <a:solidFill>
                  <a:srgbClr val="000000"/>
                </a:solidFill>
                <a:effectLst/>
                <a:latin typeface="Arial" panose="020B0604020202020204" pitchFamily="34" charset="0"/>
                <a:ea typeface="Arial" panose="020B0604020202020204" pitchFamily="34" charset="0"/>
              </a:rPr>
              <a:t> (c)	</a:t>
            </a:r>
          </a:p>
          <a:p>
            <a:pPr marL="6350" indent="-6350" algn="l">
              <a:lnSpc>
                <a:spcPct val="107000"/>
              </a:lnSpc>
              <a:spcAft>
                <a:spcPts val="1280"/>
              </a:spcAft>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Aft>
                <a:spcPts val="1280"/>
              </a:spcAft>
              <a:buNone/>
            </a:pPr>
            <a:r>
              <a:rPr lang="en-GB" sz="1800" dirty="0">
                <a:solidFill>
                  <a:srgbClr val="000000"/>
                </a:solidFill>
                <a:effectLst/>
                <a:latin typeface="Arial" panose="020B0604020202020204" pitchFamily="34" charset="0"/>
                <a:ea typeface="Arial" panose="020B0604020202020204" pitchFamily="34" charset="0"/>
              </a:rPr>
              <a:t>Susan needs to email her coursework from her home computer to her school sever.  Explain how packet switching works to manage this transfer.  Your explanation should start when Susan presses send and should finish with the email is received on the school server.</a:t>
            </a:r>
          </a:p>
          <a:p>
            <a:pPr marL="6350" indent="-6350" algn="l">
              <a:lnSpc>
                <a:spcPct val="107000"/>
              </a:lnSpc>
              <a:spcAft>
                <a:spcPts val="1280"/>
              </a:spcAft>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Aft>
                <a:spcPts val="1280"/>
              </a:spcAft>
              <a:buNone/>
            </a:pPr>
            <a:r>
              <a:rPr lang="en-GB" sz="1800" dirty="0">
                <a:solidFill>
                  <a:srgbClr val="000000"/>
                </a:solidFill>
                <a:effectLst/>
                <a:latin typeface="Arial" panose="020B0604020202020204" pitchFamily="34" charset="0"/>
                <a:ea typeface="Arial" panose="020B0604020202020204" pitchFamily="34" charset="0"/>
              </a:rPr>
              <a:t>(The quality of your written communication is assessed in this question).</a:t>
            </a:r>
          </a:p>
          <a:p>
            <a:pPr marL="0" indent="0" algn="r">
              <a:lnSpc>
                <a:spcPct val="107000"/>
              </a:lnSpc>
              <a:spcAft>
                <a:spcPts val="800"/>
              </a:spcAft>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a:p>
            <a:pPr marL="0" indent="0" algn="l">
              <a:lnSpc>
                <a:spcPct val="107000"/>
              </a:lnSpc>
              <a:spcAft>
                <a:spcPts val="800"/>
              </a:spcAft>
              <a:buNone/>
            </a:pPr>
            <a:r>
              <a:rPr lang="en-GB" sz="1800" b="1" dirty="0">
                <a:solidFill>
                  <a:srgbClr val="FF0000"/>
                </a:solidFill>
                <a:latin typeface="Arial" panose="020B0604020202020204" pitchFamily="34" charset="0"/>
                <a:ea typeface="Arial" panose="020B0604020202020204" pitchFamily="34" charset="0"/>
              </a:rPr>
              <a:t>But also: </a:t>
            </a:r>
            <a:r>
              <a:rPr lang="en-GB" sz="1800" b="1" i="1" dirty="0">
                <a:solidFill>
                  <a:srgbClr val="FF0000"/>
                </a:solidFill>
                <a:latin typeface="Arial" panose="020B0604020202020204" pitchFamily="34" charset="0"/>
                <a:ea typeface="Arial" panose="020B0604020202020204" pitchFamily="34" charset="0"/>
              </a:rPr>
              <a:t>additional introduction to the question a few pages ahead in the paper</a:t>
            </a:r>
          </a:p>
          <a:p>
            <a:pPr marL="0" indent="0" algn="l">
              <a:lnSpc>
                <a:spcPct val="107000"/>
              </a:lnSpc>
              <a:spcAft>
                <a:spcPts val="800"/>
              </a:spcAft>
              <a:buNone/>
            </a:pPr>
            <a:r>
              <a:rPr lang="en-GB" sz="1800" dirty="0">
                <a:solidFill>
                  <a:srgbClr val="000000"/>
                </a:solidFill>
                <a:latin typeface="Arial" panose="020B0604020202020204" pitchFamily="34" charset="0"/>
                <a:ea typeface="Arial" panose="020B0604020202020204" pitchFamily="34" charset="0"/>
              </a:rPr>
              <a:t>A school uses a local area network (LAN) to connect together all its computing devices.  The network manager is able to identify each device on the network by both an IP address and MAC address.</a:t>
            </a:r>
          </a:p>
        </p:txBody>
      </p:sp>
    </p:spTree>
    <p:extLst>
      <p:ext uri="{BB962C8B-B14F-4D97-AF65-F5344CB8AC3E}">
        <p14:creationId xmlns:p14="http://schemas.microsoft.com/office/powerpoint/2010/main" val="2602891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18E93-38F8-A0A2-C789-A0B83A78C7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AADC90-88AB-780E-BDA7-FA8BEC6DC690}"/>
              </a:ext>
            </a:extLst>
          </p:cNvPr>
          <p:cNvSpPr>
            <a:spLocks noGrp="1"/>
          </p:cNvSpPr>
          <p:nvPr>
            <p:ph type="title"/>
          </p:nvPr>
        </p:nvSpPr>
        <p:spPr>
          <a:xfrm>
            <a:off x="341643" y="211015"/>
            <a:ext cx="11716377" cy="358356"/>
          </a:xfrm>
        </p:spPr>
        <p:txBody>
          <a:bodyPr>
            <a:normAutofit fontScale="90000"/>
          </a:bodyPr>
          <a:lstStyle/>
          <a:p>
            <a:r>
              <a:rPr lang="en-GB" dirty="0"/>
              <a:t>Step 2 – Analyse what is being asked</a:t>
            </a:r>
          </a:p>
        </p:txBody>
      </p:sp>
      <p:sp>
        <p:nvSpPr>
          <p:cNvPr id="3" name="Content Placeholder 2">
            <a:extLst>
              <a:ext uri="{FF2B5EF4-FFF2-40B4-BE49-F238E27FC236}">
                <a16:creationId xmlns:a16="http://schemas.microsoft.com/office/drawing/2014/main" id="{FD3B8115-F5B9-8DB5-E958-14D217759167}"/>
              </a:ext>
            </a:extLst>
          </p:cNvPr>
          <p:cNvSpPr>
            <a:spLocks noGrp="1"/>
          </p:cNvSpPr>
          <p:nvPr>
            <p:ph idx="1"/>
          </p:nvPr>
        </p:nvSpPr>
        <p:spPr>
          <a:xfrm>
            <a:off x="341644" y="864158"/>
            <a:ext cx="11716378" cy="5727561"/>
          </a:xfrm>
        </p:spPr>
        <p:txBody>
          <a:bodyPr>
            <a:normAutofit/>
          </a:bodyPr>
          <a:lstStyle/>
          <a:p>
            <a:pPr marL="6350" indent="-6350" algn="l">
              <a:lnSpc>
                <a:spcPct val="107000"/>
              </a:lnSpc>
              <a:spcAft>
                <a:spcPts val="1280"/>
              </a:spcAft>
              <a:buNone/>
            </a:pPr>
            <a:r>
              <a:rPr lang="en-GB" sz="1800" dirty="0">
                <a:solidFill>
                  <a:srgbClr val="000000"/>
                </a:solidFill>
                <a:latin typeface="Arial" panose="020B0604020202020204" pitchFamily="34" charset="0"/>
                <a:ea typeface="Arial" panose="020B0604020202020204" pitchFamily="34" charset="0"/>
              </a:rPr>
              <a:t>1</a:t>
            </a:r>
            <a:r>
              <a:rPr lang="en-GB" sz="1800" dirty="0">
                <a:solidFill>
                  <a:srgbClr val="000000"/>
                </a:solidFill>
                <a:effectLst/>
                <a:latin typeface="Arial" panose="020B0604020202020204" pitchFamily="34" charset="0"/>
                <a:ea typeface="Arial" panose="020B0604020202020204" pitchFamily="34" charset="0"/>
              </a:rPr>
              <a:t> (c)	</a:t>
            </a:r>
          </a:p>
          <a:p>
            <a:pPr marL="6350" indent="-6350" algn="l">
              <a:lnSpc>
                <a:spcPct val="107000"/>
              </a:lnSpc>
              <a:spcAft>
                <a:spcPts val="1280"/>
              </a:spcAft>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Aft>
                <a:spcPts val="1280"/>
              </a:spcAft>
              <a:buNone/>
            </a:pPr>
            <a:r>
              <a:rPr lang="en-GB" sz="1800" dirty="0">
                <a:solidFill>
                  <a:srgbClr val="000000"/>
                </a:solidFill>
                <a:effectLst/>
                <a:latin typeface="Arial" panose="020B0604020202020204" pitchFamily="34" charset="0"/>
                <a:ea typeface="Arial" panose="020B0604020202020204" pitchFamily="34" charset="0"/>
              </a:rPr>
              <a:t>Susan needs to email her coursework from her home computer to her school sever.  </a:t>
            </a:r>
            <a:r>
              <a:rPr lang="en-GB" sz="1800" dirty="0">
                <a:solidFill>
                  <a:srgbClr val="000000"/>
                </a:solidFill>
                <a:effectLst/>
                <a:highlight>
                  <a:srgbClr val="FFFF00"/>
                </a:highlight>
                <a:latin typeface="Arial" panose="020B0604020202020204" pitchFamily="34" charset="0"/>
                <a:ea typeface="Arial" panose="020B0604020202020204" pitchFamily="34" charset="0"/>
              </a:rPr>
              <a:t>Explain</a:t>
            </a:r>
            <a:r>
              <a:rPr lang="en-GB" sz="1800" dirty="0">
                <a:solidFill>
                  <a:srgbClr val="000000"/>
                </a:solidFill>
                <a:effectLst/>
                <a:latin typeface="Arial" panose="020B0604020202020204" pitchFamily="34" charset="0"/>
                <a:ea typeface="Arial" panose="020B0604020202020204" pitchFamily="34" charset="0"/>
              </a:rPr>
              <a:t> how packet switching works to manage this transfer.  Your explanation should start when Susan presses send and should finish with the email is received on the school server.</a:t>
            </a:r>
          </a:p>
          <a:p>
            <a:pPr marL="6350" indent="-6350" algn="l">
              <a:lnSpc>
                <a:spcPct val="107000"/>
              </a:lnSpc>
              <a:spcAft>
                <a:spcPts val="1280"/>
              </a:spcAft>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Aft>
                <a:spcPts val="1280"/>
              </a:spcAft>
              <a:buNone/>
            </a:pPr>
            <a:r>
              <a:rPr lang="en-GB" sz="1800" dirty="0">
                <a:solidFill>
                  <a:srgbClr val="000000"/>
                </a:solidFill>
                <a:effectLst/>
                <a:latin typeface="Arial" panose="020B0604020202020204" pitchFamily="34" charset="0"/>
                <a:ea typeface="Arial" panose="020B0604020202020204" pitchFamily="34" charset="0"/>
              </a:rPr>
              <a:t>(The quality of your written communication is assessed in this question).</a:t>
            </a:r>
          </a:p>
          <a:p>
            <a:pPr marL="0" indent="0" algn="r">
              <a:lnSpc>
                <a:spcPct val="107000"/>
              </a:lnSpc>
              <a:spcAft>
                <a:spcPts val="800"/>
              </a:spcAft>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a:p>
            <a:pPr marL="0" indent="0" algn="l">
              <a:lnSpc>
                <a:spcPct val="107000"/>
              </a:lnSpc>
              <a:spcAft>
                <a:spcPts val="800"/>
              </a:spcAft>
              <a:buNone/>
            </a:pPr>
            <a:r>
              <a:rPr lang="en-GB" sz="1800" b="1" dirty="0">
                <a:solidFill>
                  <a:srgbClr val="FF0000"/>
                </a:solidFill>
                <a:latin typeface="Arial" panose="020B0604020202020204" pitchFamily="34" charset="0"/>
                <a:ea typeface="Arial" panose="020B0604020202020204" pitchFamily="34" charset="0"/>
              </a:rPr>
              <a:t>But also: </a:t>
            </a:r>
            <a:r>
              <a:rPr lang="en-GB" sz="1800" b="1" i="1" dirty="0">
                <a:solidFill>
                  <a:srgbClr val="FF0000"/>
                </a:solidFill>
                <a:latin typeface="Arial" panose="020B0604020202020204" pitchFamily="34" charset="0"/>
                <a:ea typeface="Arial" panose="020B0604020202020204" pitchFamily="34" charset="0"/>
              </a:rPr>
              <a:t>additional introduction to the question a few pages ahead in the paper</a:t>
            </a:r>
          </a:p>
          <a:p>
            <a:pPr marL="0" indent="0" algn="l">
              <a:lnSpc>
                <a:spcPct val="107000"/>
              </a:lnSpc>
              <a:spcAft>
                <a:spcPts val="800"/>
              </a:spcAft>
              <a:buNone/>
            </a:pPr>
            <a:r>
              <a:rPr lang="en-GB" sz="1800" dirty="0">
                <a:solidFill>
                  <a:srgbClr val="000000"/>
                </a:solidFill>
                <a:latin typeface="Arial" panose="020B0604020202020204" pitchFamily="34" charset="0"/>
                <a:ea typeface="Arial" panose="020B0604020202020204" pitchFamily="34" charset="0"/>
              </a:rPr>
              <a:t>A school uses a local area network (LAN) to connect together all its computing devices.  The network manager is able to identify each device on the network by both an IP address and MAC address.</a:t>
            </a:r>
          </a:p>
        </p:txBody>
      </p:sp>
      <p:sp>
        <p:nvSpPr>
          <p:cNvPr id="4" name="Oval 3">
            <a:extLst>
              <a:ext uri="{FF2B5EF4-FFF2-40B4-BE49-F238E27FC236}">
                <a16:creationId xmlns:a16="http://schemas.microsoft.com/office/drawing/2014/main" id="{1FF1C2A6-39B2-6678-1EB8-4EC302318FAF}"/>
              </a:ext>
            </a:extLst>
          </p:cNvPr>
          <p:cNvSpPr/>
          <p:nvPr/>
        </p:nvSpPr>
        <p:spPr>
          <a:xfrm>
            <a:off x="10882365" y="4255856"/>
            <a:ext cx="1175655" cy="693336"/>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C731BFC7-1529-87C2-71A0-2E5557AB4D33}"/>
              </a:ext>
            </a:extLst>
          </p:cNvPr>
          <p:cNvCxnSpPr>
            <a:cxnSpLocks/>
          </p:cNvCxnSpPr>
          <p:nvPr/>
        </p:nvCxnSpPr>
        <p:spPr>
          <a:xfrm>
            <a:off x="2026417" y="2367846"/>
            <a:ext cx="6812783"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2A8A09F-8BDE-2C77-115E-9CDC0CCAAA88}"/>
              </a:ext>
            </a:extLst>
          </p:cNvPr>
          <p:cNvCxnSpPr>
            <a:cxnSpLocks/>
          </p:cNvCxnSpPr>
          <p:nvPr/>
        </p:nvCxnSpPr>
        <p:spPr>
          <a:xfrm>
            <a:off x="9007320" y="2367846"/>
            <a:ext cx="2948706"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9EF94F73-D4AA-09BB-8BC8-CF455B1D258E}"/>
              </a:ext>
            </a:extLst>
          </p:cNvPr>
          <p:cNvCxnSpPr>
            <a:cxnSpLocks/>
          </p:cNvCxnSpPr>
          <p:nvPr/>
        </p:nvCxnSpPr>
        <p:spPr>
          <a:xfrm>
            <a:off x="413927" y="2643149"/>
            <a:ext cx="3076525"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247462D-1B0D-945B-F5CE-1AF2909E96D1}"/>
              </a:ext>
            </a:extLst>
          </p:cNvPr>
          <p:cNvCxnSpPr>
            <a:cxnSpLocks/>
          </p:cNvCxnSpPr>
          <p:nvPr/>
        </p:nvCxnSpPr>
        <p:spPr>
          <a:xfrm>
            <a:off x="4130520" y="2661085"/>
            <a:ext cx="5151132"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9FE38B9-6B59-DE6A-3E0E-591A4BBEF66F}"/>
              </a:ext>
            </a:extLst>
          </p:cNvPr>
          <p:cNvCxnSpPr>
            <a:cxnSpLocks/>
          </p:cNvCxnSpPr>
          <p:nvPr/>
        </p:nvCxnSpPr>
        <p:spPr>
          <a:xfrm>
            <a:off x="413927" y="2977446"/>
            <a:ext cx="3833608"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B667286-192A-E5E7-7D47-367AD4896B36}"/>
              </a:ext>
            </a:extLst>
          </p:cNvPr>
          <p:cNvCxnSpPr>
            <a:cxnSpLocks/>
          </p:cNvCxnSpPr>
          <p:nvPr/>
        </p:nvCxnSpPr>
        <p:spPr>
          <a:xfrm>
            <a:off x="502417" y="4117987"/>
            <a:ext cx="7088086"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D0E54AA0-2820-0851-797A-511B0921F509}"/>
              </a:ext>
            </a:extLst>
          </p:cNvPr>
          <p:cNvCxnSpPr>
            <a:cxnSpLocks/>
          </p:cNvCxnSpPr>
          <p:nvPr/>
        </p:nvCxnSpPr>
        <p:spPr>
          <a:xfrm>
            <a:off x="413927" y="5750142"/>
            <a:ext cx="4197402"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FAA9F6A6-0415-517F-CF9C-F1FA0C7B0D1B}"/>
              </a:ext>
            </a:extLst>
          </p:cNvPr>
          <p:cNvCxnSpPr>
            <a:cxnSpLocks/>
          </p:cNvCxnSpPr>
          <p:nvPr/>
        </p:nvCxnSpPr>
        <p:spPr>
          <a:xfrm>
            <a:off x="1131681" y="6045109"/>
            <a:ext cx="7875639"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983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C7349-7B4E-288E-FE54-87E32C8B4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7F8EC-224D-4617-88BC-2A7AD8545DC6}"/>
              </a:ext>
            </a:extLst>
          </p:cNvPr>
          <p:cNvSpPr>
            <a:spLocks noGrp="1"/>
          </p:cNvSpPr>
          <p:nvPr>
            <p:ph type="title"/>
          </p:nvPr>
        </p:nvSpPr>
        <p:spPr>
          <a:xfrm>
            <a:off x="341643" y="211015"/>
            <a:ext cx="11716377" cy="358356"/>
          </a:xfrm>
        </p:spPr>
        <p:txBody>
          <a:bodyPr>
            <a:normAutofit fontScale="90000"/>
          </a:bodyPr>
          <a:lstStyle/>
          <a:p>
            <a:r>
              <a:rPr lang="en-GB" dirty="0"/>
              <a:t>Step 2 – Understanding the command words</a:t>
            </a:r>
          </a:p>
        </p:txBody>
      </p:sp>
      <p:sp>
        <p:nvSpPr>
          <p:cNvPr id="3" name="Content Placeholder 2">
            <a:extLst>
              <a:ext uri="{FF2B5EF4-FFF2-40B4-BE49-F238E27FC236}">
                <a16:creationId xmlns:a16="http://schemas.microsoft.com/office/drawing/2014/main" id="{BF878473-E9FB-C2C4-590B-A2CE4CA47EEE}"/>
              </a:ext>
            </a:extLst>
          </p:cNvPr>
          <p:cNvSpPr>
            <a:spLocks noGrp="1"/>
          </p:cNvSpPr>
          <p:nvPr>
            <p:ph idx="1"/>
          </p:nvPr>
        </p:nvSpPr>
        <p:spPr>
          <a:xfrm>
            <a:off x="341644" y="864158"/>
            <a:ext cx="11716378" cy="5727561"/>
          </a:xfrm>
        </p:spPr>
        <p:txBody>
          <a:bodyPr>
            <a:normAutofit/>
          </a:bodyPr>
          <a:lstStyle/>
          <a:p>
            <a:pPr marL="6350" indent="-6350">
              <a:lnSpc>
                <a:spcPct val="107000"/>
              </a:lnSpc>
              <a:spcAft>
                <a:spcPts val="1280"/>
              </a:spcAft>
              <a:buNone/>
            </a:pPr>
            <a:r>
              <a:rPr lang="en-GB" sz="1800" b="1" dirty="0">
                <a:solidFill>
                  <a:srgbClr val="000000"/>
                </a:solidFill>
                <a:effectLst/>
                <a:latin typeface="Arial" panose="020B0604020202020204" pitchFamily="34" charset="0"/>
                <a:ea typeface="Arial" panose="020B0604020202020204" pitchFamily="34" charset="0"/>
              </a:rPr>
              <a:t>Explain</a:t>
            </a:r>
            <a:r>
              <a:rPr lang="en-GB" sz="1800" dirty="0">
                <a:solidFill>
                  <a:srgbClr val="000000"/>
                </a:solidFill>
                <a:effectLst/>
                <a:latin typeface="Arial" panose="020B0604020202020204" pitchFamily="34" charset="0"/>
                <a:ea typeface="Arial" panose="020B0604020202020204" pitchFamily="34" charset="0"/>
              </a:rPr>
              <a:t> - To give account of the purposes or reasons. </a:t>
            </a:r>
            <a:r>
              <a:rPr lang="en-GB" sz="1800">
                <a:solidFill>
                  <a:srgbClr val="000000"/>
                </a:solidFill>
                <a:effectLst/>
                <a:latin typeface="Arial" panose="020B0604020202020204" pitchFamily="34" charset="0"/>
                <a:ea typeface="Arial" panose="020B0604020202020204" pitchFamily="34" charset="0"/>
              </a:rPr>
              <a:t>Make them </a:t>
            </a:r>
            <a:r>
              <a:rPr lang="en-GB" sz="1800" dirty="0">
                <a:solidFill>
                  <a:srgbClr val="000000"/>
                </a:solidFill>
                <a:effectLst/>
                <a:latin typeface="Arial" panose="020B0604020202020204" pitchFamily="34" charset="0"/>
                <a:ea typeface="Arial" panose="020B0604020202020204" pitchFamily="34" charset="0"/>
              </a:rPr>
              <a:t>clear to the reader. </a:t>
            </a:r>
          </a:p>
          <a:p>
            <a:pPr marL="6350" indent="-6350" algn="l">
              <a:lnSpc>
                <a:spcPct val="107000"/>
              </a:lnSpc>
              <a:spcAft>
                <a:spcPts val="1280"/>
              </a:spcAft>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Aft>
                <a:spcPts val="1280"/>
              </a:spcAft>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Aft>
                <a:spcPts val="1280"/>
              </a:spcAft>
              <a:buNone/>
            </a:pPr>
            <a:r>
              <a:rPr lang="en-GB" sz="1800" dirty="0">
                <a:solidFill>
                  <a:srgbClr val="000000"/>
                </a:solidFill>
                <a:latin typeface="Arial" panose="020B0604020202020204" pitchFamily="34" charset="0"/>
                <a:ea typeface="Arial" panose="020B0604020202020204" pitchFamily="34" charset="0"/>
              </a:rPr>
              <a:t>1</a:t>
            </a:r>
            <a:r>
              <a:rPr lang="en-GB" sz="1800" dirty="0">
                <a:solidFill>
                  <a:srgbClr val="000000"/>
                </a:solidFill>
                <a:effectLst/>
                <a:latin typeface="Arial" panose="020B0604020202020204" pitchFamily="34" charset="0"/>
                <a:ea typeface="Arial" panose="020B0604020202020204" pitchFamily="34" charset="0"/>
              </a:rPr>
              <a:t> (c)	</a:t>
            </a:r>
          </a:p>
          <a:p>
            <a:pPr marL="6350" indent="-6350" algn="l">
              <a:lnSpc>
                <a:spcPct val="107000"/>
              </a:lnSpc>
              <a:spcAft>
                <a:spcPts val="1280"/>
              </a:spcAft>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Aft>
                <a:spcPts val="1280"/>
              </a:spcAft>
              <a:buNone/>
            </a:pPr>
            <a:r>
              <a:rPr lang="en-GB" sz="1800" dirty="0">
                <a:solidFill>
                  <a:srgbClr val="000000"/>
                </a:solidFill>
                <a:effectLst/>
                <a:latin typeface="Arial" panose="020B0604020202020204" pitchFamily="34" charset="0"/>
                <a:ea typeface="Arial" panose="020B0604020202020204" pitchFamily="34" charset="0"/>
              </a:rPr>
              <a:t>Susan needs to email her coursework from her home computer to her school sever.  </a:t>
            </a:r>
            <a:r>
              <a:rPr lang="en-GB" sz="1800" dirty="0">
                <a:solidFill>
                  <a:srgbClr val="000000"/>
                </a:solidFill>
                <a:effectLst/>
                <a:highlight>
                  <a:srgbClr val="FFFF00"/>
                </a:highlight>
                <a:latin typeface="Arial" panose="020B0604020202020204" pitchFamily="34" charset="0"/>
                <a:ea typeface="Arial" panose="020B0604020202020204" pitchFamily="34" charset="0"/>
              </a:rPr>
              <a:t>Explain</a:t>
            </a:r>
            <a:r>
              <a:rPr lang="en-GB" sz="1800" dirty="0">
                <a:solidFill>
                  <a:srgbClr val="000000"/>
                </a:solidFill>
                <a:effectLst/>
                <a:latin typeface="Arial" panose="020B0604020202020204" pitchFamily="34" charset="0"/>
                <a:ea typeface="Arial" panose="020B0604020202020204" pitchFamily="34" charset="0"/>
              </a:rPr>
              <a:t> how packet switching works to manage this transfer.  Your explanation should start when Susan presses send and should finish with the email is received on the school server.</a:t>
            </a:r>
          </a:p>
          <a:p>
            <a:pPr marL="6350" indent="-6350" algn="l">
              <a:lnSpc>
                <a:spcPct val="107000"/>
              </a:lnSpc>
              <a:spcAft>
                <a:spcPts val="1280"/>
              </a:spcAft>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Aft>
                <a:spcPts val="1280"/>
              </a:spcAft>
              <a:buNone/>
            </a:pPr>
            <a:r>
              <a:rPr lang="en-GB" sz="1800" dirty="0">
                <a:solidFill>
                  <a:srgbClr val="000000"/>
                </a:solidFill>
                <a:effectLst/>
                <a:latin typeface="Arial" panose="020B0604020202020204" pitchFamily="34" charset="0"/>
                <a:ea typeface="Arial" panose="020B0604020202020204" pitchFamily="34" charset="0"/>
              </a:rPr>
              <a:t>(The quality of your written communication is assessed in this question).</a:t>
            </a:r>
          </a:p>
          <a:p>
            <a:pPr marL="0" indent="0" algn="r">
              <a:lnSpc>
                <a:spcPct val="107000"/>
              </a:lnSpc>
              <a:spcAft>
                <a:spcPts val="800"/>
              </a:spcAft>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sp>
        <p:nvSpPr>
          <p:cNvPr id="4" name="Oval 3">
            <a:extLst>
              <a:ext uri="{FF2B5EF4-FFF2-40B4-BE49-F238E27FC236}">
                <a16:creationId xmlns:a16="http://schemas.microsoft.com/office/drawing/2014/main" id="{492FBD6E-1BDE-73A0-6001-4EA8BCB60D7E}"/>
              </a:ext>
            </a:extLst>
          </p:cNvPr>
          <p:cNvSpPr/>
          <p:nvPr/>
        </p:nvSpPr>
        <p:spPr>
          <a:xfrm>
            <a:off x="10882365" y="5993842"/>
            <a:ext cx="1175655" cy="693336"/>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966B37B6-8DEF-6C80-A744-DF460564D8CF}"/>
              </a:ext>
            </a:extLst>
          </p:cNvPr>
          <p:cNvCxnSpPr>
            <a:cxnSpLocks/>
          </p:cNvCxnSpPr>
          <p:nvPr/>
        </p:nvCxnSpPr>
        <p:spPr>
          <a:xfrm>
            <a:off x="2026417" y="4105832"/>
            <a:ext cx="6812783"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D7C196A-30FE-CC15-CC6C-B5B3599504DF}"/>
              </a:ext>
            </a:extLst>
          </p:cNvPr>
          <p:cNvCxnSpPr>
            <a:cxnSpLocks/>
          </p:cNvCxnSpPr>
          <p:nvPr/>
        </p:nvCxnSpPr>
        <p:spPr>
          <a:xfrm>
            <a:off x="9007320" y="4105832"/>
            <a:ext cx="2948706"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E9D547F-A068-FEA6-50DD-9BCA77B8133D}"/>
              </a:ext>
            </a:extLst>
          </p:cNvPr>
          <p:cNvCxnSpPr>
            <a:cxnSpLocks/>
          </p:cNvCxnSpPr>
          <p:nvPr/>
        </p:nvCxnSpPr>
        <p:spPr>
          <a:xfrm>
            <a:off x="413927" y="4381135"/>
            <a:ext cx="3076525"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DD7B0E7-29E9-5D0A-410A-AEDF05E1D970}"/>
              </a:ext>
            </a:extLst>
          </p:cNvPr>
          <p:cNvCxnSpPr>
            <a:cxnSpLocks/>
          </p:cNvCxnSpPr>
          <p:nvPr/>
        </p:nvCxnSpPr>
        <p:spPr>
          <a:xfrm>
            <a:off x="4130520" y="4399071"/>
            <a:ext cx="5151132"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51FC57E-7C0F-D5EC-A674-81DE3BBB9850}"/>
              </a:ext>
            </a:extLst>
          </p:cNvPr>
          <p:cNvCxnSpPr>
            <a:cxnSpLocks/>
          </p:cNvCxnSpPr>
          <p:nvPr/>
        </p:nvCxnSpPr>
        <p:spPr>
          <a:xfrm>
            <a:off x="413927" y="4715432"/>
            <a:ext cx="3833608"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96ABF03-F2C2-7C39-9022-0A33B49068B9}"/>
              </a:ext>
            </a:extLst>
          </p:cNvPr>
          <p:cNvCxnSpPr>
            <a:cxnSpLocks/>
          </p:cNvCxnSpPr>
          <p:nvPr/>
        </p:nvCxnSpPr>
        <p:spPr>
          <a:xfrm>
            <a:off x="502417" y="5855973"/>
            <a:ext cx="7088086"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6062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6A7A1-8A5F-A83C-EB30-73C97D30B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4D500C-2077-E312-AEAD-9824D68E8150}"/>
              </a:ext>
            </a:extLst>
          </p:cNvPr>
          <p:cNvSpPr>
            <a:spLocks noGrp="1"/>
          </p:cNvSpPr>
          <p:nvPr>
            <p:ph type="title"/>
          </p:nvPr>
        </p:nvSpPr>
        <p:spPr>
          <a:xfrm>
            <a:off x="341643" y="211015"/>
            <a:ext cx="11716377" cy="358356"/>
          </a:xfrm>
        </p:spPr>
        <p:txBody>
          <a:bodyPr>
            <a:normAutofit fontScale="90000"/>
          </a:bodyPr>
          <a:lstStyle/>
          <a:p>
            <a:r>
              <a:rPr lang="en-GB" dirty="0"/>
              <a:t>Step 3 – Break down the question</a:t>
            </a:r>
          </a:p>
        </p:txBody>
      </p:sp>
      <p:sp>
        <p:nvSpPr>
          <p:cNvPr id="3" name="Content Placeholder 2">
            <a:extLst>
              <a:ext uri="{FF2B5EF4-FFF2-40B4-BE49-F238E27FC236}">
                <a16:creationId xmlns:a16="http://schemas.microsoft.com/office/drawing/2014/main" id="{1E25C8DD-C598-0C13-44DD-15E67B22C091}"/>
              </a:ext>
            </a:extLst>
          </p:cNvPr>
          <p:cNvSpPr>
            <a:spLocks noGrp="1"/>
          </p:cNvSpPr>
          <p:nvPr>
            <p:ph idx="1"/>
          </p:nvPr>
        </p:nvSpPr>
        <p:spPr>
          <a:xfrm>
            <a:off x="341644" y="864158"/>
            <a:ext cx="11716378" cy="5727561"/>
          </a:xfrm>
        </p:spPr>
        <p:txBody>
          <a:bodyPr>
            <a:normAutofit fontScale="92500" lnSpcReduction="20000"/>
          </a:bodyPr>
          <a:lstStyle/>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1 – Introduction and general explanation that sending the email with make use of the internet which is a packet switched network (No specific marks allocated but important for the context / application of the answer)</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Make clear that by sending an emai</a:t>
            </a:r>
            <a:r>
              <a:rPr lang="en-GB" sz="1400" b="1" dirty="0">
                <a:solidFill>
                  <a:srgbClr val="000000"/>
                </a:solidFill>
                <a:latin typeface="Arial" panose="020B0604020202020204" pitchFamily="34" charset="0"/>
                <a:ea typeface="Arial" panose="020B0604020202020204" pitchFamily="34" charset="0"/>
              </a:rPr>
              <a:t>l from a personal computer to the school server the process of packet switching will be used. May include a very brief general description of what that means.</a:t>
            </a:r>
            <a:endParaRPr lang="en-GB" sz="1400" b="1"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endParaRPr lang="en-GB" sz="1800" b="1"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a:t>
            </a:r>
            <a:r>
              <a:rPr lang="en-GB" sz="1800" b="1" dirty="0">
                <a:solidFill>
                  <a:srgbClr val="000000"/>
                </a:solidFill>
                <a:latin typeface="Arial" panose="020B0604020202020204" pitchFamily="34" charset="0"/>
                <a:ea typeface="Arial" panose="020B0604020202020204" pitchFamily="34" charset="0"/>
              </a:rPr>
              <a:t>2</a:t>
            </a:r>
            <a:r>
              <a:rPr lang="en-GB" sz="1800" b="1" dirty="0">
                <a:solidFill>
                  <a:srgbClr val="000000"/>
                </a:solidFill>
                <a:effectLst/>
                <a:latin typeface="Arial" panose="020B0604020202020204" pitchFamily="34" charset="0"/>
                <a:ea typeface="Arial" panose="020B0604020202020204" pitchFamily="34" charset="0"/>
              </a:rPr>
              <a:t> – Explain in context of this email, as many technical points as possible about what happens during the sending process in a packet switched network (Approx 3 – 4 marks)</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Make clear each of the most important things that happen when the email is in the </a:t>
            </a:r>
            <a:r>
              <a:rPr lang="en-GB" sz="1400" b="1" u="sng" dirty="0">
                <a:solidFill>
                  <a:srgbClr val="000000"/>
                </a:solidFill>
                <a:effectLst/>
                <a:latin typeface="Arial" panose="020B0604020202020204" pitchFamily="34" charset="0"/>
                <a:ea typeface="Arial" panose="020B0604020202020204" pitchFamily="34" charset="0"/>
              </a:rPr>
              <a:t>sending</a:t>
            </a:r>
            <a:r>
              <a:rPr lang="en-GB" sz="1400" b="1" dirty="0">
                <a:solidFill>
                  <a:srgbClr val="000000"/>
                </a:solidFill>
                <a:effectLst/>
                <a:latin typeface="Arial" panose="020B0604020202020204" pitchFamily="34" charset="0"/>
                <a:ea typeface="Arial" panose="020B0604020202020204" pitchFamily="34" charset="0"/>
              </a:rPr>
              <a:t> phase of the data transmission</a:t>
            </a:r>
          </a:p>
          <a:p>
            <a:pPr marL="463550" lvl="1" indent="-6350">
              <a:lnSpc>
                <a:spcPct val="107000"/>
              </a:lnSpc>
              <a:spcBef>
                <a:spcPts val="0"/>
              </a:spcBef>
              <a:buNone/>
            </a:pPr>
            <a:endParaRPr lang="en-GB" sz="1400" b="1"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a:t>
            </a:r>
            <a:r>
              <a:rPr lang="en-GB" sz="1800" b="1" dirty="0">
                <a:solidFill>
                  <a:srgbClr val="000000"/>
                </a:solidFill>
                <a:latin typeface="Arial" panose="020B0604020202020204" pitchFamily="34" charset="0"/>
                <a:ea typeface="Arial" panose="020B0604020202020204" pitchFamily="34" charset="0"/>
              </a:rPr>
              <a:t>3</a:t>
            </a:r>
            <a:r>
              <a:rPr lang="en-GB" sz="1800" b="1" dirty="0">
                <a:solidFill>
                  <a:srgbClr val="000000"/>
                </a:solidFill>
                <a:effectLst/>
                <a:latin typeface="Arial" panose="020B0604020202020204" pitchFamily="34" charset="0"/>
                <a:ea typeface="Arial" panose="020B0604020202020204" pitchFamily="34" charset="0"/>
              </a:rPr>
              <a:t> – Explain in context of this email, as many technical points as possible about what happens during the transmission process in a packet switched network (Approx 1 – 2 marks)</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Make clear each of the most important things that happen when the email is in the </a:t>
            </a:r>
            <a:r>
              <a:rPr lang="en-GB" sz="1400" b="1" u="sng" dirty="0">
                <a:solidFill>
                  <a:srgbClr val="000000"/>
                </a:solidFill>
                <a:effectLst/>
                <a:latin typeface="Arial" panose="020B0604020202020204" pitchFamily="34" charset="0"/>
                <a:ea typeface="Arial" panose="020B0604020202020204" pitchFamily="34" charset="0"/>
              </a:rPr>
              <a:t>transmission</a:t>
            </a:r>
            <a:r>
              <a:rPr lang="en-GB" sz="1400" b="1" dirty="0">
                <a:solidFill>
                  <a:srgbClr val="000000"/>
                </a:solidFill>
                <a:effectLst/>
                <a:latin typeface="Arial" panose="020B0604020202020204" pitchFamily="34" charset="0"/>
                <a:ea typeface="Arial" panose="020B0604020202020204" pitchFamily="34" charset="0"/>
              </a:rPr>
              <a:t> phase of the data transmission</a:t>
            </a:r>
          </a:p>
          <a:p>
            <a:pPr marL="463550" lvl="1" indent="-6350">
              <a:lnSpc>
                <a:spcPct val="107000"/>
              </a:lnSpc>
              <a:spcBef>
                <a:spcPts val="0"/>
              </a:spcBef>
              <a:buNone/>
            </a:pPr>
            <a:endParaRPr lang="en-GB" sz="1400" b="1"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a:t>
            </a:r>
            <a:r>
              <a:rPr lang="en-GB" sz="1800" b="1" dirty="0">
                <a:solidFill>
                  <a:srgbClr val="000000"/>
                </a:solidFill>
                <a:latin typeface="Arial" panose="020B0604020202020204" pitchFamily="34" charset="0"/>
                <a:ea typeface="Arial" panose="020B0604020202020204" pitchFamily="34" charset="0"/>
              </a:rPr>
              <a:t>4</a:t>
            </a:r>
            <a:r>
              <a:rPr lang="en-GB" sz="1800" b="1" dirty="0">
                <a:solidFill>
                  <a:srgbClr val="000000"/>
                </a:solidFill>
                <a:effectLst/>
                <a:latin typeface="Arial" panose="020B0604020202020204" pitchFamily="34" charset="0"/>
                <a:ea typeface="Arial" panose="020B0604020202020204" pitchFamily="34" charset="0"/>
              </a:rPr>
              <a:t> – Explain in context of this email, as many technical points as possible about what happens during the receiving process in a packet switched network (Approx 3 – 4 marks)</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Make clear each of the most important things that happen when the email is in the </a:t>
            </a:r>
            <a:r>
              <a:rPr lang="en-GB" sz="1400" b="1" u="sng" dirty="0">
                <a:solidFill>
                  <a:srgbClr val="000000"/>
                </a:solidFill>
                <a:effectLst/>
                <a:latin typeface="Arial" panose="020B0604020202020204" pitchFamily="34" charset="0"/>
                <a:ea typeface="Arial" panose="020B0604020202020204" pitchFamily="34" charset="0"/>
              </a:rPr>
              <a:t>receiving</a:t>
            </a:r>
            <a:r>
              <a:rPr lang="en-GB" sz="1400" b="1" dirty="0">
                <a:solidFill>
                  <a:srgbClr val="000000"/>
                </a:solidFill>
                <a:effectLst/>
                <a:latin typeface="Arial" panose="020B0604020202020204" pitchFamily="34" charset="0"/>
                <a:ea typeface="Arial" panose="020B0604020202020204" pitchFamily="34" charset="0"/>
              </a:rPr>
              <a:t> phase of the data transmission</a:t>
            </a:r>
          </a:p>
          <a:p>
            <a:pPr marL="6350" indent="-6350">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Susan needs to email her coursework from her home computer to her school sever.  Explain how packet switching works to manage this transfer.  Your explanation should start when Susan presses send and should finish with the email is received on the school server.</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quality of your written communication is assessed in this question).</a:t>
            </a:r>
          </a:p>
          <a:p>
            <a:pPr marL="6350" indent="-6350" algn="r">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8 Marks</a:t>
            </a:r>
          </a:p>
          <a:p>
            <a:pPr marL="0" indent="0" algn="r">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247454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00564-20AA-86C8-4716-9FAD6DD1B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D138F1-5083-151C-344F-E73AC7762FAF}"/>
              </a:ext>
            </a:extLst>
          </p:cNvPr>
          <p:cNvSpPr>
            <a:spLocks noGrp="1"/>
          </p:cNvSpPr>
          <p:nvPr>
            <p:ph type="title"/>
          </p:nvPr>
        </p:nvSpPr>
        <p:spPr>
          <a:xfrm>
            <a:off x="341643" y="211015"/>
            <a:ext cx="11716377" cy="358356"/>
          </a:xfrm>
        </p:spPr>
        <p:txBody>
          <a:bodyPr>
            <a:normAutofit fontScale="90000"/>
          </a:bodyPr>
          <a:lstStyle/>
          <a:p>
            <a:r>
              <a:rPr lang="en-GB" dirty="0"/>
              <a:t>Step 4 – Plan the answer</a:t>
            </a:r>
          </a:p>
        </p:txBody>
      </p:sp>
      <p:graphicFrame>
        <p:nvGraphicFramePr>
          <p:cNvPr id="4" name="Content Placeholder 3">
            <a:extLst>
              <a:ext uri="{FF2B5EF4-FFF2-40B4-BE49-F238E27FC236}">
                <a16:creationId xmlns:a16="http://schemas.microsoft.com/office/drawing/2014/main" id="{401701D0-25CF-9684-EE75-0ECD2BD21BE7}"/>
              </a:ext>
            </a:extLst>
          </p:cNvPr>
          <p:cNvGraphicFramePr>
            <a:graphicFrameLocks noGrp="1"/>
          </p:cNvGraphicFramePr>
          <p:nvPr>
            <p:ph idx="1"/>
            <p:extLst>
              <p:ext uri="{D42A27DB-BD31-4B8C-83A1-F6EECF244321}">
                <p14:modId xmlns:p14="http://schemas.microsoft.com/office/powerpoint/2010/main" val="4062030410"/>
              </p:ext>
            </p:extLst>
          </p:nvPr>
        </p:nvGraphicFramePr>
        <p:xfrm>
          <a:off x="341643" y="933449"/>
          <a:ext cx="11716376" cy="5303520"/>
        </p:xfrm>
        <a:graphic>
          <a:graphicData uri="http://schemas.openxmlformats.org/drawingml/2006/table">
            <a:tbl>
              <a:tblPr firstRow="1" bandRow="1">
                <a:tableStyleId>{5C22544A-7EE6-4342-B048-85BDC9FD1C3A}</a:tableStyleId>
              </a:tblPr>
              <a:tblGrid>
                <a:gridCol w="2468232">
                  <a:extLst>
                    <a:ext uri="{9D8B030D-6E8A-4147-A177-3AD203B41FA5}">
                      <a16:colId xmlns:a16="http://schemas.microsoft.com/office/drawing/2014/main" val="1072498522"/>
                    </a:ext>
                  </a:extLst>
                </a:gridCol>
                <a:gridCol w="9248144">
                  <a:extLst>
                    <a:ext uri="{9D8B030D-6E8A-4147-A177-3AD203B41FA5}">
                      <a16:colId xmlns:a16="http://schemas.microsoft.com/office/drawing/2014/main" val="2799580425"/>
                    </a:ext>
                  </a:extLst>
                </a:gridCol>
              </a:tblGrid>
              <a:tr h="691753">
                <a:tc>
                  <a:txBody>
                    <a:bodyPr/>
                    <a:lstStyle/>
                    <a:p>
                      <a:r>
                        <a:rPr lang="en-GB" sz="1200" b="0" dirty="0">
                          <a:solidFill>
                            <a:schemeClr val="tx1"/>
                          </a:solidFill>
                        </a:rPr>
                        <a:t>Make clear that by sending an email from a personal computer to the school server the process of packet switching will be used. May include a very brief general description of what that means.</a:t>
                      </a:r>
                    </a:p>
                    <a:p>
                      <a:r>
                        <a:rPr lang="en-GB" sz="1200" b="1" dirty="0">
                          <a:solidFill>
                            <a:schemeClr val="tx1"/>
                          </a:solidFill>
                        </a:rPr>
                        <a:t>Paragraph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GB" sz="1200" b="1" dirty="0">
                          <a:solidFill>
                            <a:schemeClr val="tx1"/>
                          </a:solidFill>
                        </a:rPr>
                        <a:t>Explain that by sending an email from her home computer to the school server, the data will need to be sent through the internet.</a:t>
                      </a:r>
                    </a:p>
                    <a:p>
                      <a:pPr marL="171450" indent="-171450">
                        <a:buFont typeface="Arial" panose="020B0604020202020204" pitchFamily="34" charset="0"/>
                        <a:buChar char="•"/>
                      </a:pPr>
                      <a:r>
                        <a:rPr lang="en-GB" sz="1200" b="1" dirty="0">
                          <a:solidFill>
                            <a:schemeClr val="tx1"/>
                          </a:solidFill>
                        </a:rPr>
                        <a:t>The internet is a packet switched network; therefore, the data content of the email and the attached coursework will be subject to the process of packet switching during the sending, transmission and receiving of the email</a:t>
                      </a:r>
                    </a:p>
                    <a:p>
                      <a:pPr marL="171450" indent="-171450">
                        <a:buFont typeface="Arial" panose="020B0604020202020204" pitchFamily="34" charset="0"/>
                        <a:buChar char="•"/>
                      </a:pPr>
                      <a:r>
                        <a:rPr lang="en-GB" sz="1200" b="1" dirty="0">
                          <a:solidFill>
                            <a:schemeClr val="tx1"/>
                          </a:solidFill>
                        </a:rPr>
                        <a:t>Explain briefly that this means that the data will be broken down into smaller sections of data called packets and each transported on its own, potentially different route in order to reach the destination.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7436573"/>
                  </a:ext>
                </a:extLst>
              </a:tr>
              <a:tr h="691753">
                <a:tc>
                  <a:txBody>
                    <a:bodyPr/>
                    <a:lstStyle/>
                    <a:p>
                      <a:r>
                        <a:rPr lang="en-GB" sz="1200" b="0" dirty="0">
                          <a:solidFill>
                            <a:schemeClr val="tx1"/>
                          </a:solidFill>
                        </a:rPr>
                        <a:t>Make clear each of the most important things that happen when the email is in the sending phase of the data transmission</a:t>
                      </a:r>
                    </a:p>
                    <a:p>
                      <a:r>
                        <a:rPr lang="en-GB" sz="1200" b="1" dirty="0">
                          <a:solidFill>
                            <a:schemeClr val="tx1"/>
                          </a:solidFill>
                        </a:rPr>
                        <a:t>Paragraph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GB" sz="1200" b="1" dirty="0">
                          <a:solidFill>
                            <a:schemeClr val="tx1"/>
                          </a:solidFill>
                        </a:rPr>
                        <a:t>The email and the coursework attachment are broken down into equal sized groups of data called packets</a:t>
                      </a:r>
                    </a:p>
                    <a:p>
                      <a:pPr marL="171450" indent="-171450">
                        <a:buFont typeface="Arial" panose="020B0604020202020204" pitchFamily="34" charset="0"/>
                        <a:buChar char="•"/>
                      </a:pPr>
                      <a:r>
                        <a:rPr lang="en-GB" sz="1200" b="1" dirty="0">
                          <a:solidFill>
                            <a:schemeClr val="tx1"/>
                          </a:solidFill>
                        </a:rPr>
                        <a:t>Each packet contains it’s own data but is also allocated a header which contains important data for the packet switching process</a:t>
                      </a:r>
                    </a:p>
                    <a:p>
                      <a:pPr marL="171450" indent="-171450">
                        <a:buFont typeface="Arial" panose="020B0604020202020204" pitchFamily="34" charset="0"/>
                        <a:buChar char="•"/>
                      </a:pPr>
                      <a:r>
                        <a:rPr lang="en-GB" sz="1200" b="1" dirty="0">
                          <a:solidFill>
                            <a:schemeClr val="tx1"/>
                          </a:solidFill>
                        </a:rPr>
                        <a:t>The header includes the packet sequence number to allow it to be reassembled in order</a:t>
                      </a:r>
                    </a:p>
                    <a:p>
                      <a:pPr marL="171450" indent="-171450">
                        <a:buFont typeface="Arial" panose="020B0604020202020204" pitchFamily="34" charset="0"/>
                        <a:buChar char="•"/>
                      </a:pPr>
                      <a:r>
                        <a:rPr lang="en-GB" sz="1200" b="1" dirty="0">
                          <a:solidFill>
                            <a:schemeClr val="tx1"/>
                          </a:solidFill>
                        </a:rPr>
                        <a:t>The source address of the sending computer</a:t>
                      </a:r>
                    </a:p>
                    <a:p>
                      <a:pPr marL="171450" indent="-171450">
                        <a:buFont typeface="Arial" panose="020B0604020202020204" pitchFamily="34" charset="0"/>
                        <a:buChar char="•"/>
                      </a:pPr>
                      <a:r>
                        <a:rPr lang="en-GB" sz="1200" b="1" dirty="0">
                          <a:solidFill>
                            <a:schemeClr val="tx1"/>
                          </a:solidFill>
                        </a:rPr>
                        <a:t>The destination address of the school server it is to be sent to</a:t>
                      </a:r>
                    </a:p>
                    <a:p>
                      <a:pPr marL="171450" indent="-171450">
                        <a:buFont typeface="Arial" panose="020B0604020202020204" pitchFamily="34" charset="0"/>
                        <a:buChar char="•"/>
                      </a:pPr>
                      <a:r>
                        <a:rPr lang="en-GB" sz="1200" b="1" dirty="0">
                          <a:solidFill>
                            <a:schemeClr val="tx1"/>
                          </a:solidFill>
                        </a:rPr>
                        <a:t>Error checking and correction data, allows packets to be checked to see if they have become corrupt</a:t>
                      </a:r>
                    </a:p>
                    <a:p>
                      <a:pPr marL="171450" indent="-171450">
                        <a:buFont typeface="Arial" panose="020B0604020202020204" pitchFamily="34" charset="0"/>
                        <a:buChar char="•"/>
                      </a:pPr>
                      <a:r>
                        <a:rPr lang="en-GB" sz="1200" b="1" dirty="0">
                          <a:solidFill>
                            <a:schemeClr val="tx1"/>
                          </a:solidFill>
                        </a:rPr>
                        <a:t>Packets are sent from her own computer, through her home router and out to the internet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460326"/>
                  </a:ext>
                </a:extLst>
              </a:tr>
              <a:tr h="691753">
                <a:tc>
                  <a:txBody>
                    <a:bodyPr/>
                    <a:lstStyle/>
                    <a:p>
                      <a:r>
                        <a:rPr lang="en-GB" sz="1200" b="0" dirty="0">
                          <a:solidFill>
                            <a:schemeClr val="tx1"/>
                          </a:solidFill>
                        </a:rPr>
                        <a:t>Make clear each of the most important things that happen when the email is in the transmission phase of the data transmission</a:t>
                      </a:r>
                    </a:p>
                    <a:p>
                      <a:r>
                        <a:rPr lang="en-GB" sz="1200" b="1" dirty="0">
                          <a:solidFill>
                            <a:schemeClr val="tx1"/>
                          </a:solidFill>
                        </a:rPr>
                        <a:t>Paragraph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GB" sz="1200" b="1" dirty="0">
                          <a:solidFill>
                            <a:schemeClr val="tx1"/>
                          </a:solidFill>
                        </a:rPr>
                        <a:t>Each individual packet may take a different path to reach the destination</a:t>
                      </a:r>
                    </a:p>
                    <a:p>
                      <a:pPr marL="171450" indent="-171450">
                        <a:buFont typeface="Arial" panose="020B0604020202020204" pitchFamily="34" charset="0"/>
                        <a:buChar char="•"/>
                      </a:pPr>
                      <a:r>
                        <a:rPr lang="en-GB" sz="1200" b="1" dirty="0">
                          <a:solidFill>
                            <a:schemeClr val="tx1"/>
                          </a:solidFill>
                        </a:rPr>
                        <a:t>When the packet reaches a node, it will be directed to the next node in sequence depending on the least congested possible route </a:t>
                      </a:r>
                    </a:p>
                    <a:p>
                      <a:pPr marL="171450" indent="-171450">
                        <a:buFont typeface="Arial" panose="020B0604020202020204" pitchFamily="34" charset="0"/>
                        <a:buChar char="•"/>
                      </a:pPr>
                      <a:r>
                        <a:rPr lang="en-GB" sz="1200" b="1" dirty="0">
                          <a:solidFill>
                            <a:schemeClr val="tx1"/>
                          </a:solidFill>
                        </a:rPr>
                        <a:t>This changes very quickly and so may result in packets being sent through different nodes on their route to the destination</a:t>
                      </a:r>
                    </a:p>
                    <a:p>
                      <a:pPr marL="171450" indent="-171450">
                        <a:buFont typeface="Arial" panose="020B0604020202020204" pitchFamily="34" charset="0"/>
                        <a:buChar char="•"/>
                      </a:pPr>
                      <a:r>
                        <a:rPr lang="en-GB" sz="1200" b="1" dirty="0">
                          <a:solidFill>
                            <a:schemeClr val="tx1"/>
                          </a:solidFill>
                        </a:rPr>
                        <a:t>This will likely result in packets being sent to the destination via different routes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0159670"/>
                  </a:ext>
                </a:extLst>
              </a:tr>
              <a:tr h="691753">
                <a:tc>
                  <a:txBody>
                    <a:bodyPr/>
                    <a:lstStyle/>
                    <a:p>
                      <a:r>
                        <a:rPr lang="en-GB" sz="1200" b="0" dirty="0">
                          <a:solidFill>
                            <a:schemeClr val="tx1"/>
                          </a:solidFill>
                        </a:rPr>
                        <a:t>Make clear each of the most important things that happen when the email is in the receiving phase of the data transmission</a:t>
                      </a:r>
                    </a:p>
                    <a:p>
                      <a:r>
                        <a:rPr lang="en-GB" sz="1200" b="1" dirty="0">
                          <a:solidFill>
                            <a:schemeClr val="tx1"/>
                          </a:solidFill>
                        </a:rPr>
                        <a:t>Paragraph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GB" sz="1200" b="1" dirty="0">
                          <a:solidFill>
                            <a:schemeClr val="tx1"/>
                          </a:solidFill>
                        </a:rPr>
                        <a:t>The school server receives packets in the order that they arrive</a:t>
                      </a:r>
                    </a:p>
                    <a:p>
                      <a:pPr marL="171450" indent="-171450">
                        <a:buFont typeface="Arial" panose="020B0604020202020204" pitchFamily="34" charset="0"/>
                        <a:buChar char="•"/>
                      </a:pPr>
                      <a:r>
                        <a:rPr lang="en-GB" sz="1200" b="1" dirty="0">
                          <a:solidFill>
                            <a:schemeClr val="tx1"/>
                          </a:solidFill>
                        </a:rPr>
                        <a:t>The sequence number on each packet is used to re-order the email and coursework attachment</a:t>
                      </a:r>
                    </a:p>
                    <a:p>
                      <a:pPr marL="171450" indent="-171450">
                        <a:buFont typeface="Arial" panose="020B0604020202020204" pitchFamily="34" charset="0"/>
                        <a:buChar char="•"/>
                      </a:pPr>
                      <a:r>
                        <a:rPr lang="en-GB" sz="1200" b="1" dirty="0">
                          <a:solidFill>
                            <a:schemeClr val="tx1"/>
                          </a:solidFill>
                        </a:rPr>
                        <a:t>If any of the packets have not arrived in a given time frame the server will request that these packets are re-sent</a:t>
                      </a:r>
                    </a:p>
                    <a:p>
                      <a:pPr marL="171450" indent="-171450">
                        <a:buFont typeface="Arial" panose="020B0604020202020204" pitchFamily="34" charset="0"/>
                        <a:buChar char="•"/>
                      </a:pPr>
                      <a:r>
                        <a:rPr lang="en-GB" sz="1200" b="1" dirty="0">
                          <a:solidFill>
                            <a:schemeClr val="tx1"/>
                          </a:solidFill>
                        </a:rPr>
                        <a:t>The error checking information is checked to see if any packets are corrupt</a:t>
                      </a:r>
                    </a:p>
                    <a:p>
                      <a:pPr marL="171450" indent="-171450">
                        <a:buFont typeface="Arial" panose="020B0604020202020204" pitchFamily="34" charset="0"/>
                        <a:buChar char="•"/>
                      </a:pPr>
                      <a:r>
                        <a:rPr lang="en-GB" sz="1200" b="1" dirty="0">
                          <a:solidFill>
                            <a:schemeClr val="tx1"/>
                          </a:solidFill>
                        </a:rPr>
                        <a:t>If there are corrupt packets they are also requested to be re-sent my the server</a:t>
                      </a:r>
                    </a:p>
                    <a:p>
                      <a:pPr marL="171450" indent="-171450">
                        <a:buFont typeface="Arial" panose="020B0604020202020204" pitchFamily="34" charset="0"/>
                        <a:buChar char="•"/>
                      </a:pPr>
                      <a:r>
                        <a:rPr lang="en-GB" sz="1200" b="1" dirty="0">
                          <a:solidFill>
                            <a:schemeClr val="tx1"/>
                          </a:solidFill>
                        </a:rPr>
                        <a:t>Once complete and re-assembled the server sends a confirmation of receipt to Susan’s computer</a:t>
                      </a:r>
                    </a:p>
                    <a:p>
                      <a:pPr marL="171450" indent="-171450">
                        <a:buFont typeface="Arial" panose="020B0604020202020204" pitchFamily="34" charset="0"/>
                        <a:buChar char="•"/>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8515532"/>
                  </a:ext>
                </a:extLst>
              </a:tr>
            </a:tbl>
          </a:graphicData>
        </a:graphic>
      </p:graphicFrame>
    </p:spTree>
    <p:extLst>
      <p:ext uri="{BB962C8B-B14F-4D97-AF65-F5344CB8AC3E}">
        <p14:creationId xmlns:p14="http://schemas.microsoft.com/office/powerpoint/2010/main" val="537130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5B317-7241-5C4C-3F32-3A63AD4E9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263602-EBEB-4689-D76A-9E2D501EB216}"/>
              </a:ext>
            </a:extLst>
          </p:cNvPr>
          <p:cNvSpPr>
            <a:spLocks noGrp="1"/>
          </p:cNvSpPr>
          <p:nvPr>
            <p:ph type="title"/>
          </p:nvPr>
        </p:nvSpPr>
        <p:spPr>
          <a:xfrm>
            <a:off x="341643" y="211015"/>
            <a:ext cx="11716377" cy="358356"/>
          </a:xfrm>
        </p:spPr>
        <p:txBody>
          <a:bodyPr>
            <a:normAutofit fontScale="90000"/>
          </a:bodyPr>
          <a:lstStyle/>
          <a:p>
            <a:r>
              <a:rPr lang="en-GB" dirty="0"/>
              <a:t>Step 5 – Write the answer – paragraph 1</a:t>
            </a:r>
          </a:p>
        </p:txBody>
      </p:sp>
      <p:sp>
        <p:nvSpPr>
          <p:cNvPr id="5" name="Content Placeholder 4">
            <a:extLst>
              <a:ext uri="{FF2B5EF4-FFF2-40B4-BE49-F238E27FC236}">
                <a16:creationId xmlns:a16="http://schemas.microsoft.com/office/drawing/2014/main" id="{4E048B53-C578-9915-3D39-A7AE79F0A021}"/>
              </a:ext>
            </a:extLst>
          </p:cNvPr>
          <p:cNvSpPr>
            <a:spLocks noGrp="1"/>
          </p:cNvSpPr>
          <p:nvPr>
            <p:ph idx="1"/>
          </p:nvPr>
        </p:nvSpPr>
        <p:spPr>
          <a:xfrm>
            <a:off x="341643" y="825910"/>
            <a:ext cx="11716377" cy="5351053"/>
          </a:xfrm>
        </p:spPr>
        <p:txBody>
          <a:bodyPr>
            <a:normAutofit/>
          </a:bodyPr>
          <a:lstStyle/>
          <a:p>
            <a:pPr marL="0" indent="0">
              <a:buNone/>
            </a:pPr>
            <a:r>
              <a:rPr lang="en-GB" dirty="0"/>
              <a:t>If Susan sends her coursework via email, from her home computer to the school server, she will need to use the internet to do so. The internet is a packet switched network, therefore the data in the email and the attached coursework will be subject to the process of packet switching in-order to reach its destination. In short this means the data will be broken down into smaller sections with each being send across the most appropriate pathway at any given time, to reach the intended destination. </a:t>
            </a:r>
          </a:p>
        </p:txBody>
      </p:sp>
    </p:spTree>
    <p:extLst>
      <p:ext uri="{BB962C8B-B14F-4D97-AF65-F5344CB8AC3E}">
        <p14:creationId xmlns:p14="http://schemas.microsoft.com/office/powerpoint/2010/main" val="405725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5331A-1BD0-FAD3-1232-B9F367404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E61AD-4879-550C-80C2-764D70527C2D}"/>
              </a:ext>
            </a:extLst>
          </p:cNvPr>
          <p:cNvSpPr>
            <a:spLocks noGrp="1"/>
          </p:cNvSpPr>
          <p:nvPr>
            <p:ph type="title"/>
          </p:nvPr>
        </p:nvSpPr>
        <p:spPr>
          <a:xfrm>
            <a:off x="341643" y="211015"/>
            <a:ext cx="11716377" cy="358356"/>
          </a:xfrm>
        </p:spPr>
        <p:txBody>
          <a:bodyPr>
            <a:normAutofit fontScale="90000"/>
          </a:bodyPr>
          <a:lstStyle/>
          <a:p>
            <a:r>
              <a:rPr lang="en-GB" dirty="0"/>
              <a:t>Step 5 – Write the answer – paragraph 2</a:t>
            </a:r>
          </a:p>
        </p:txBody>
      </p:sp>
      <p:sp>
        <p:nvSpPr>
          <p:cNvPr id="5" name="Content Placeholder 4">
            <a:extLst>
              <a:ext uri="{FF2B5EF4-FFF2-40B4-BE49-F238E27FC236}">
                <a16:creationId xmlns:a16="http://schemas.microsoft.com/office/drawing/2014/main" id="{20AD1A39-23F1-444F-E41C-AACB17AA87BD}"/>
              </a:ext>
            </a:extLst>
          </p:cNvPr>
          <p:cNvSpPr>
            <a:spLocks noGrp="1"/>
          </p:cNvSpPr>
          <p:nvPr>
            <p:ph idx="1"/>
          </p:nvPr>
        </p:nvSpPr>
        <p:spPr>
          <a:xfrm>
            <a:off x="341643" y="825910"/>
            <a:ext cx="11716377" cy="5351053"/>
          </a:xfrm>
        </p:spPr>
        <p:txBody>
          <a:bodyPr>
            <a:normAutofit/>
          </a:bodyPr>
          <a:lstStyle/>
          <a:p>
            <a:pPr marL="0" indent="0">
              <a:buNone/>
            </a:pPr>
            <a:r>
              <a:rPr lang="en-GB" dirty="0"/>
              <a:t>The first thing to happen in the sending process by Susan’s computer is that the email and the coursework attachment will be broken down into equal sized groups of data called data packets. Each packet contains its own data but is also allocated a header which contains important data for the packet switching process. The header includes:</a:t>
            </a:r>
          </a:p>
          <a:p>
            <a:r>
              <a:rPr lang="en-GB" dirty="0"/>
              <a:t>the packet sequence number to allow it to be reassembled in order, </a:t>
            </a:r>
          </a:p>
          <a:p>
            <a:r>
              <a:rPr lang="en-GB" dirty="0"/>
              <a:t>the source address of the sending computer</a:t>
            </a:r>
          </a:p>
          <a:p>
            <a:r>
              <a:rPr lang="en-GB" dirty="0"/>
              <a:t>the destination address of the school server it is to be sent to</a:t>
            </a:r>
          </a:p>
          <a:p>
            <a:r>
              <a:rPr lang="en-GB" dirty="0"/>
              <a:t>error checking and correction data, allows packets to be checked to see if they have become corrupt</a:t>
            </a:r>
          </a:p>
          <a:p>
            <a:pPr marL="0" indent="0">
              <a:buNone/>
            </a:pPr>
            <a:r>
              <a:rPr lang="en-GB" dirty="0"/>
              <a:t>The packets are then sent from her own computer, through her home router and out to the internet.</a:t>
            </a:r>
          </a:p>
        </p:txBody>
      </p:sp>
    </p:spTree>
    <p:extLst>
      <p:ext uri="{BB962C8B-B14F-4D97-AF65-F5344CB8AC3E}">
        <p14:creationId xmlns:p14="http://schemas.microsoft.com/office/powerpoint/2010/main" val="2432921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5F5D0-27BC-D15C-EEEA-89483E837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12EB2F-7CF4-16EE-EB65-2A21BEE6F8AF}"/>
              </a:ext>
            </a:extLst>
          </p:cNvPr>
          <p:cNvSpPr>
            <a:spLocks noGrp="1"/>
          </p:cNvSpPr>
          <p:nvPr>
            <p:ph type="title"/>
          </p:nvPr>
        </p:nvSpPr>
        <p:spPr>
          <a:xfrm>
            <a:off x="341643" y="211015"/>
            <a:ext cx="11716377" cy="358356"/>
          </a:xfrm>
        </p:spPr>
        <p:txBody>
          <a:bodyPr>
            <a:normAutofit fontScale="90000"/>
          </a:bodyPr>
          <a:lstStyle/>
          <a:p>
            <a:r>
              <a:rPr lang="en-GB" dirty="0"/>
              <a:t>Step 5 – Write the answer – paragraph 3</a:t>
            </a:r>
          </a:p>
        </p:txBody>
      </p:sp>
      <p:sp>
        <p:nvSpPr>
          <p:cNvPr id="5" name="Content Placeholder 4">
            <a:extLst>
              <a:ext uri="{FF2B5EF4-FFF2-40B4-BE49-F238E27FC236}">
                <a16:creationId xmlns:a16="http://schemas.microsoft.com/office/drawing/2014/main" id="{3C99AE06-AE51-6288-0758-797418816197}"/>
              </a:ext>
            </a:extLst>
          </p:cNvPr>
          <p:cNvSpPr>
            <a:spLocks noGrp="1" noRot="1" noMove="1" noResize="1" noEditPoints="1" noAdjustHandles="1" noChangeArrowheads="1" noChangeShapeType="1"/>
          </p:cNvSpPr>
          <p:nvPr>
            <p:ph idx="1"/>
          </p:nvPr>
        </p:nvSpPr>
        <p:spPr>
          <a:xfrm>
            <a:off x="341643" y="825910"/>
            <a:ext cx="11716377" cy="5351053"/>
          </a:xfrm>
        </p:spPr>
        <p:txBody>
          <a:bodyPr>
            <a:normAutofit/>
          </a:bodyPr>
          <a:lstStyle/>
          <a:p>
            <a:pPr marL="0" indent="0">
              <a:buNone/>
            </a:pPr>
            <a:r>
              <a:rPr lang="en-GB" dirty="0"/>
              <a:t>In transit through the internet, each individual packet may take a different path to reach the destination. This happens because when the packet reaches a node; it will be directed to the next node in sequence depending on the least congested possible route. This changes very quickly and so may result in packets being sent through different nodes on their route to the destination. This will likely result in packets being sent to the destination via different routes, but ensures the most efficient transmission of data, by not allowing data packets to be held up by congested areas of the network. </a:t>
            </a:r>
          </a:p>
        </p:txBody>
      </p:sp>
    </p:spTree>
    <p:extLst>
      <p:ext uri="{BB962C8B-B14F-4D97-AF65-F5344CB8AC3E}">
        <p14:creationId xmlns:p14="http://schemas.microsoft.com/office/powerpoint/2010/main" val="2281499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61881-65A9-604D-FEF8-0D4E5DFBC1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FAB3D2-E044-DD79-70EC-A01F5A2BC367}"/>
              </a:ext>
            </a:extLst>
          </p:cNvPr>
          <p:cNvSpPr>
            <a:spLocks noGrp="1"/>
          </p:cNvSpPr>
          <p:nvPr>
            <p:ph type="title"/>
          </p:nvPr>
        </p:nvSpPr>
        <p:spPr>
          <a:xfrm>
            <a:off x="341643" y="211015"/>
            <a:ext cx="11716377" cy="358356"/>
          </a:xfrm>
        </p:spPr>
        <p:txBody>
          <a:bodyPr>
            <a:normAutofit fontScale="90000"/>
          </a:bodyPr>
          <a:lstStyle/>
          <a:p>
            <a:r>
              <a:rPr lang="en-GB" dirty="0"/>
              <a:t>Step 5 – Write the answer – paragraph 4</a:t>
            </a:r>
          </a:p>
        </p:txBody>
      </p:sp>
      <p:sp>
        <p:nvSpPr>
          <p:cNvPr id="5" name="Content Placeholder 4">
            <a:extLst>
              <a:ext uri="{FF2B5EF4-FFF2-40B4-BE49-F238E27FC236}">
                <a16:creationId xmlns:a16="http://schemas.microsoft.com/office/drawing/2014/main" id="{748368B6-3CD1-20D7-1B72-5FB6288EEB37}"/>
              </a:ext>
            </a:extLst>
          </p:cNvPr>
          <p:cNvSpPr>
            <a:spLocks noGrp="1" noRot="1" noMove="1" noResize="1" noEditPoints="1" noAdjustHandles="1" noChangeArrowheads="1" noChangeShapeType="1"/>
          </p:cNvSpPr>
          <p:nvPr>
            <p:ph idx="1"/>
          </p:nvPr>
        </p:nvSpPr>
        <p:spPr>
          <a:xfrm>
            <a:off x="341643" y="825910"/>
            <a:ext cx="11716377" cy="5351053"/>
          </a:xfrm>
        </p:spPr>
        <p:txBody>
          <a:bodyPr>
            <a:normAutofit/>
          </a:bodyPr>
          <a:lstStyle/>
          <a:p>
            <a:pPr marL="0" indent="0">
              <a:buNone/>
            </a:pPr>
            <a:r>
              <a:rPr lang="en-GB" dirty="0"/>
              <a:t>The school server receives the data packets in the order that they arrive, which may not be in order. The sequence number on each packet header is used to re-order the email and coursework attachment. If any of the packets have not arrived in an agreed time frame the server will request that these packets are re-sent. Each packet is checked for errors using the error checking information to see if they have become corrupt in-transit. If there are ant corrupt packets, they are also requested to be re-sent by the server. Once all packets have been received and re-assembled the transmission is complete and the server sends a confirmation of receipt to Susan’s computer.</a:t>
            </a:r>
          </a:p>
        </p:txBody>
      </p:sp>
    </p:spTree>
    <p:extLst>
      <p:ext uri="{BB962C8B-B14F-4D97-AF65-F5344CB8AC3E}">
        <p14:creationId xmlns:p14="http://schemas.microsoft.com/office/powerpoint/2010/main" val="3386599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CEAEC-520F-BB9F-EEE2-4F22A8C270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58CFD-8210-6324-AFE4-D913CFF927C4}"/>
              </a:ext>
            </a:extLst>
          </p:cNvPr>
          <p:cNvSpPr>
            <a:spLocks noGrp="1"/>
          </p:cNvSpPr>
          <p:nvPr>
            <p:ph type="title"/>
          </p:nvPr>
        </p:nvSpPr>
        <p:spPr>
          <a:xfrm>
            <a:off x="341643" y="211015"/>
            <a:ext cx="11716377" cy="358356"/>
          </a:xfrm>
        </p:spPr>
        <p:txBody>
          <a:bodyPr>
            <a:normAutofit fontScale="90000"/>
          </a:bodyPr>
          <a:lstStyle/>
          <a:p>
            <a:r>
              <a:rPr lang="en-GB" dirty="0"/>
              <a:t>Step 6 – Check your answer</a:t>
            </a:r>
          </a:p>
        </p:txBody>
      </p:sp>
      <p:sp>
        <p:nvSpPr>
          <p:cNvPr id="5" name="Content Placeholder 4">
            <a:extLst>
              <a:ext uri="{FF2B5EF4-FFF2-40B4-BE49-F238E27FC236}">
                <a16:creationId xmlns:a16="http://schemas.microsoft.com/office/drawing/2014/main" id="{D5D4B65F-D0DE-1143-54A0-ED0C123FA346}"/>
              </a:ext>
            </a:extLst>
          </p:cNvPr>
          <p:cNvSpPr>
            <a:spLocks noGrp="1" noRot="1" noMove="1" noResize="1" noEditPoints="1" noAdjustHandles="1" noChangeArrowheads="1" noChangeShapeType="1"/>
          </p:cNvSpPr>
          <p:nvPr>
            <p:ph idx="1"/>
          </p:nvPr>
        </p:nvSpPr>
        <p:spPr>
          <a:xfrm>
            <a:off x="341643" y="825910"/>
            <a:ext cx="11716377" cy="5351053"/>
          </a:xfrm>
        </p:spPr>
        <p:txBody>
          <a:bodyPr>
            <a:normAutofit fontScale="85000" lnSpcReduction="20000"/>
          </a:bodyPr>
          <a:lstStyle/>
          <a:p>
            <a:pPr marL="0" indent="0">
              <a:buNone/>
            </a:pPr>
            <a:r>
              <a:rPr lang="en-GB" b="1" dirty="0"/>
              <a:t>Mark Scheme</a:t>
            </a:r>
          </a:p>
          <a:p>
            <a:pPr marL="0" indent="0">
              <a:buNone/>
            </a:pPr>
            <a:r>
              <a:rPr lang="en-GB" b="1" dirty="0"/>
              <a:t>Higher level Response (7-8)</a:t>
            </a:r>
          </a:p>
          <a:p>
            <a:pPr marL="0" indent="0">
              <a:buNone/>
            </a:pPr>
            <a:r>
              <a:rPr lang="en-GB" dirty="0"/>
              <a:t>Reasoned response. Candidate clearly breaks down explanation into both sending and receiving. The response is constructed well and reads like a sensible journey. Points well made. Few if any SPAG issues. Technical terms used correctly</a:t>
            </a:r>
          </a:p>
          <a:p>
            <a:pPr marL="0" indent="0">
              <a:buNone/>
            </a:pPr>
            <a:r>
              <a:rPr lang="en-GB" b="1" dirty="0"/>
              <a:t>Medium level Response (4-6)</a:t>
            </a:r>
          </a:p>
          <a:p>
            <a:pPr marL="0" indent="0">
              <a:buNone/>
            </a:pPr>
            <a:r>
              <a:rPr lang="en-GB" dirty="0"/>
              <a:t>Candidate describe the steps. Attempts have been made to cover some points for both sending and receiving. The answer might feel a little disjointed in places. Most points well made. Occasional errors in SPAG. Technical terms will have been used correctly on the whole. </a:t>
            </a:r>
          </a:p>
          <a:p>
            <a:pPr marL="0" indent="0">
              <a:buNone/>
            </a:pPr>
            <a:r>
              <a:rPr lang="en-GB" b="1" dirty="0"/>
              <a:t>Low level Response (1-3)</a:t>
            </a:r>
          </a:p>
          <a:p>
            <a:pPr marL="0" indent="0">
              <a:buNone/>
            </a:pPr>
            <a:r>
              <a:rPr lang="en-GB" dirty="0"/>
              <a:t>Points made are purely identified.  They are not followed up with descriptions or explanations.  Various separate points are rarely linked together. On the whole information presented isn’t expressed very well and the discussion is limited. One or both sides (Sending / Receiving) might be weak or omitted entirely. Few technical terms will have been used / used correctly. Errors in SPAG may be intrusive.</a:t>
            </a:r>
          </a:p>
          <a:p>
            <a:pPr marL="0" indent="0">
              <a:buNone/>
            </a:pPr>
            <a:endParaRPr lang="en-GB" dirty="0"/>
          </a:p>
        </p:txBody>
      </p:sp>
    </p:spTree>
    <p:extLst>
      <p:ext uri="{BB962C8B-B14F-4D97-AF65-F5344CB8AC3E}">
        <p14:creationId xmlns:p14="http://schemas.microsoft.com/office/powerpoint/2010/main" val="1193639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03D4E-C613-9876-FEFF-7903F53414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3F3D9-5482-84C6-7D61-A59C649D76FC}"/>
              </a:ext>
            </a:extLst>
          </p:cNvPr>
          <p:cNvSpPr>
            <a:spLocks noGrp="1"/>
          </p:cNvSpPr>
          <p:nvPr>
            <p:ph type="title"/>
          </p:nvPr>
        </p:nvSpPr>
        <p:spPr>
          <a:xfrm>
            <a:off x="341643" y="211015"/>
            <a:ext cx="11716377" cy="358356"/>
          </a:xfrm>
        </p:spPr>
        <p:txBody>
          <a:bodyPr>
            <a:normAutofit fontScale="90000"/>
          </a:bodyPr>
          <a:lstStyle/>
          <a:p>
            <a:r>
              <a:rPr lang="en-GB" dirty="0"/>
              <a:t>Step 6 – Check your answer</a:t>
            </a:r>
          </a:p>
        </p:txBody>
      </p:sp>
      <p:sp>
        <p:nvSpPr>
          <p:cNvPr id="5" name="Content Placeholder 4">
            <a:extLst>
              <a:ext uri="{FF2B5EF4-FFF2-40B4-BE49-F238E27FC236}">
                <a16:creationId xmlns:a16="http://schemas.microsoft.com/office/drawing/2014/main" id="{5A53F46F-683D-470F-D5B1-DE0A8D37B788}"/>
              </a:ext>
            </a:extLst>
          </p:cNvPr>
          <p:cNvSpPr>
            <a:spLocks noGrp="1" noRot="1" noMove="1" noResize="1" noEditPoints="1" noAdjustHandles="1" noChangeArrowheads="1" noChangeShapeType="1"/>
          </p:cNvSpPr>
          <p:nvPr>
            <p:ph idx="1"/>
          </p:nvPr>
        </p:nvSpPr>
        <p:spPr>
          <a:xfrm>
            <a:off x="341643" y="825910"/>
            <a:ext cx="11716377" cy="5351053"/>
          </a:xfrm>
        </p:spPr>
        <p:txBody>
          <a:bodyPr>
            <a:normAutofit fontScale="77500" lnSpcReduction="20000"/>
          </a:bodyPr>
          <a:lstStyle/>
          <a:p>
            <a:pPr marL="0" indent="0">
              <a:buNone/>
            </a:pPr>
            <a:r>
              <a:rPr lang="en-GB" b="1" dirty="0"/>
              <a:t>Mark Scheme</a:t>
            </a:r>
          </a:p>
          <a:p>
            <a:pPr marL="0" indent="0">
              <a:buNone/>
            </a:pPr>
            <a:r>
              <a:rPr lang="en-GB" b="1" dirty="0"/>
              <a:t>Technical points to make.</a:t>
            </a:r>
          </a:p>
          <a:p>
            <a:pPr marL="0" indent="0">
              <a:buNone/>
            </a:pPr>
            <a:r>
              <a:rPr lang="en-GB" b="1" dirty="0"/>
              <a:t>Points to make for “Sending”:</a:t>
            </a:r>
          </a:p>
          <a:p>
            <a:pPr marL="0" indent="0">
              <a:buNone/>
            </a:pPr>
            <a:r>
              <a:rPr lang="en-GB" dirty="0"/>
              <a:t>Email is split into packets (1) of equal size (1), Each packet is numbered in sequence (1) e.g. 1 of 8, Each packet is given the source address of Susan’s computer (1), Each packet is given the destination address of the school server (1), Each packet has error checking data / information added (1), Each packet is sent out from Susan’s computer over her home network (1) and out onto the Internet</a:t>
            </a:r>
          </a:p>
          <a:p>
            <a:pPr marL="0" indent="0">
              <a:buNone/>
            </a:pPr>
            <a:r>
              <a:rPr lang="en-GB" b="1" dirty="0"/>
              <a:t>Points to make for “In-Transit”:</a:t>
            </a:r>
          </a:p>
          <a:p>
            <a:pPr marL="0" indent="0">
              <a:buNone/>
            </a:pPr>
            <a:r>
              <a:rPr lang="en-GB" dirty="0"/>
              <a:t>When each packet reaches a new node on its way to the destination it is directed onwards depending on the path of least traffic (1), This can result in packets arriving at the destination out of sequence (1)</a:t>
            </a:r>
          </a:p>
          <a:p>
            <a:pPr marL="0" indent="0">
              <a:buNone/>
            </a:pPr>
            <a:r>
              <a:rPr lang="en-GB" b="1" dirty="0"/>
              <a:t>Points to make for “Receiving”:</a:t>
            </a:r>
          </a:p>
          <a:p>
            <a:pPr marL="0" indent="0">
              <a:buNone/>
            </a:pPr>
            <a:r>
              <a:rPr lang="en-GB" dirty="0"/>
              <a:t>The school server requests the resending of any packets which “time out” (don’t arrive in a given time frame (1), The school server reorders the packets into their correct sequence (1), Each packet is checked for errors (1), If errors / corrupt packets found request is sent to Susan’s computer to resend that packet (1), The school server sends a “confirmation of receipt” to Susan’s computer (1)</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927301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6CE1F-301C-E692-138A-BCC6BC17A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5704B-0BE1-A25E-5D0D-006B09007DD8}"/>
              </a:ext>
            </a:extLst>
          </p:cNvPr>
          <p:cNvSpPr>
            <a:spLocks noGrp="1"/>
          </p:cNvSpPr>
          <p:nvPr>
            <p:ph type="title"/>
          </p:nvPr>
        </p:nvSpPr>
        <p:spPr>
          <a:xfrm>
            <a:off x="831850" y="1709738"/>
            <a:ext cx="10515600" cy="1603733"/>
          </a:xfrm>
        </p:spPr>
        <p:txBody>
          <a:bodyPr>
            <a:normAutofit/>
          </a:bodyPr>
          <a:lstStyle/>
          <a:p>
            <a:pPr algn="ctr"/>
            <a:r>
              <a:rPr lang="en-GB" sz="7200" dirty="0"/>
              <a:t>Example Number 2</a:t>
            </a:r>
          </a:p>
        </p:txBody>
      </p:sp>
      <p:sp>
        <p:nvSpPr>
          <p:cNvPr id="3" name="Text Placeholder 2">
            <a:extLst>
              <a:ext uri="{FF2B5EF4-FFF2-40B4-BE49-F238E27FC236}">
                <a16:creationId xmlns:a16="http://schemas.microsoft.com/office/drawing/2014/main" id="{3B2E00DB-0E24-E412-3147-99B02F044DFC}"/>
              </a:ext>
            </a:extLst>
          </p:cNvPr>
          <p:cNvSpPr>
            <a:spLocks noGrp="1"/>
          </p:cNvSpPr>
          <p:nvPr>
            <p:ph type="body" idx="1"/>
          </p:nvPr>
        </p:nvSpPr>
        <p:spPr>
          <a:xfrm>
            <a:off x="831850" y="3429000"/>
            <a:ext cx="10515600" cy="1500187"/>
          </a:xfrm>
        </p:spPr>
        <p:txBody>
          <a:bodyPr>
            <a:normAutofit/>
          </a:bodyPr>
          <a:lstStyle/>
          <a:p>
            <a:pPr algn="ctr"/>
            <a:r>
              <a:rPr lang="en-GB" sz="5400" dirty="0"/>
              <a:t>Scaffolded example</a:t>
            </a:r>
          </a:p>
        </p:txBody>
      </p:sp>
    </p:spTree>
    <p:extLst>
      <p:ext uri="{BB962C8B-B14F-4D97-AF65-F5344CB8AC3E}">
        <p14:creationId xmlns:p14="http://schemas.microsoft.com/office/powerpoint/2010/main" val="194870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32EA4-3BF7-A19B-D2A1-803455F13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BC1981-BCF3-6470-DC71-F68F0DF802B8}"/>
              </a:ext>
            </a:extLst>
          </p:cNvPr>
          <p:cNvSpPr>
            <a:spLocks noGrp="1"/>
          </p:cNvSpPr>
          <p:nvPr>
            <p:ph type="title"/>
          </p:nvPr>
        </p:nvSpPr>
        <p:spPr>
          <a:xfrm>
            <a:off x="341643" y="211015"/>
            <a:ext cx="11716377" cy="358356"/>
          </a:xfrm>
        </p:spPr>
        <p:txBody>
          <a:bodyPr>
            <a:normAutofit fontScale="90000"/>
          </a:bodyPr>
          <a:lstStyle/>
          <a:p>
            <a:r>
              <a:rPr lang="en-GB" dirty="0"/>
              <a:t>Step 1 – Read the question thoroughly</a:t>
            </a:r>
          </a:p>
        </p:txBody>
      </p:sp>
      <p:sp>
        <p:nvSpPr>
          <p:cNvPr id="3" name="Content Placeholder 2">
            <a:extLst>
              <a:ext uri="{FF2B5EF4-FFF2-40B4-BE49-F238E27FC236}">
                <a16:creationId xmlns:a16="http://schemas.microsoft.com/office/drawing/2014/main" id="{840AC807-D41E-8F9A-C5F7-BF88972C17D3}"/>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2.	</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“Up 2 Learn” is a new start up company offering a cloud based online virtual learning environment for schools.  The “Up 2 Learn” website software will allow students to share ideas, files, documents and access discussion rooms and forums.  Each student will have their own account to log in to the learning environment.</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Discuss the various legal and ethical issues “Up 2 Learn” will have to consider when creating their virtual learning website.</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quality of you written communication is assessed in this question).</a:t>
            </a:r>
          </a:p>
          <a:p>
            <a:pPr marL="6350" indent="-6350" algn="r">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3109138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CEB2E-E1F8-54FA-BCF1-F9A1C82BE7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A35E4-055A-6CB0-DE2F-39C1D15709C6}"/>
              </a:ext>
            </a:extLst>
          </p:cNvPr>
          <p:cNvSpPr>
            <a:spLocks noGrp="1"/>
          </p:cNvSpPr>
          <p:nvPr>
            <p:ph type="title"/>
          </p:nvPr>
        </p:nvSpPr>
        <p:spPr>
          <a:xfrm>
            <a:off x="341643" y="211015"/>
            <a:ext cx="11716377" cy="358356"/>
          </a:xfrm>
        </p:spPr>
        <p:txBody>
          <a:bodyPr>
            <a:normAutofit fontScale="90000"/>
          </a:bodyPr>
          <a:lstStyle/>
          <a:p>
            <a:r>
              <a:rPr lang="en-GB" dirty="0"/>
              <a:t>Step 2 – Analyse what is being asked</a:t>
            </a:r>
          </a:p>
        </p:txBody>
      </p:sp>
      <p:sp>
        <p:nvSpPr>
          <p:cNvPr id="3" name="Content Placeholder 2">
            <a:extLst>
              <a:ext uri="{FF2B5EF4-FFF2-40B4-BE49-F238E27FC236}">
                <a16:creationId xmlns:a16="http://schemas.microsoft.com/office/drawing/2014/main" id="{69902DB9-ED8C-143C-8F40-8056D5CE4794}"/>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2.	</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“Up 2 Learn” is a new start up company offering a cloud based online virtual learning environment for schools.  The “Up 2 Learn” website software will allow students to share ideas, files, documents and access discussion rooms and forums.  Each student will have their own account to log in to the learning environment.</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highlight>
                  <a:srgbClr val="FFFF00"/>
                </a:highlight>
                <a:latin typeface="Arial" panose="020B0604020202020204" pitchFamily="34" charset="0"/>
                <a:ea typeface="Arial" panose="020B0604020202020204" pitchFamily="34" charset="0"/>
              </a:rPr>
              <a:t>Discuss</a:t>
            </a:r>
            <a:r>
              <a:rPr lang="en-GB" sz="1800" dirty="0">
                <a:solidFill>
                  <a:srgbClr val="000000"/>
                </a:solidFill>
                <a:effectLst/>
                <a:latin typeface="Arial" panose="020B0604020202020204" pitchFamily="34" charset="0"/>
                <a:ea typeface="Arial" panose="020B0604020202020204" pitchFamily="34" charset="0"/>
              </a:rPr>
              <a:t> the various legal and ethical issues “Up 2 Learn” will have to consider when creating their virtual learning website.</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quality of you written communication is assessed in this question).</a:t>
            </a:r>
          </a:p>
          <a:p>
            <a:pPr marL="6350" indent="-6350" algn="r">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cxnSp>
        <p:nvCxnSpPr>
          <p:cNvPr id="4" name="Straight Connector 3">
            <a:extLst>
              <a:ext uri="{FF2B5EF4-FFF2-40B4-BE49-F238E27FC236}">
                <a16:creationId xmlns:a16="http://schemas.microsoft.com/office/drawing/2014/main" id="{D95B3EE3-BC79-FD31-654E-6AD81E4D9B95}"/>
              </a:ext>
            </a:extLst>
          </p:cNvPr>
          <p:cNvCxnSpPr>
            <a:cxnSpLocks/>
          </p:cNvCxnSpPr>
          <p:nvPr/>
        </p:nvCxnSpPr>
        <p:spPr>
          <a:xfrm>
            <a:off x="5487372" y="1758246"/>
            <a:ext cx="6036034"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3674F7DE-0D2D-BF3D-6749-3D2CAF20D10F}"/>
              </a:ext>
            </a:extLst>
          </p:cNvPr>
          <p:cNvCxnSpPr>
            <a:cxnSpLocks/>
          </p:cNvCxnSpPr>
          <p:nvPr/>
        </p:nvCxnSpPr>
        <p:spPr>
          <a:xfrm>
            <a:off x="6214960" y="2053214"/>
            <a:ext cx="5308446"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7EA21CD-05C3-5E0F-2606-EC1C08CE4442}"/>
              </a:ext>
            </a:extLst>
          </p:cNvPr>
          <p:cNvCxnSpPr>
            <a:cxnSpLocks/>
          </p:cNvCxnSpPr>
          <p:nvPr/>
        </p:nvCxnSpPr>
        <p:spPr>
          <a:xfrm>
            <a:off x="443424" y="2377678"/>
            <a:ext cx="1926150"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F7AD8B9-1CB3-B025-D890-7CFEF07FA484}"/>
              </a:ext>
            </a:extLst>
          </p:cNvPr>
          <p:cNvCxnSpPr>
            <a:cxnSpLocks/>
          </p:cNvCxnSpPr>
          <p:nvPr/>
        </p:nvCxnSpPr>
        <p:spPr>
          <a:xfrm>
            <a:off x="2468869" y="2377678"/>
            <a:ext cx="5003647"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AA74A0EC-935B-BA7B-B833-EE9555821B59}"/>
              </a:ext>
            </a:extLst>
          </p:cNvPr>
          <p:cNvSpPr/>
          <p:nvPr/>
        </p:nvSpPr>
        <p:spPr>
          <a:xfrm>
            <a:off x="10935578" y="4804786"/>
            <a:ext cx="1175655" cy="693336"/>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Connector 12">
            <a:extLst>
              <a:ext uri="{FF2B5EF4-FFF2-40B4-BE49-F238E27FC236}">
                <a16:creationId xmlns:a16="http://schemas.microsoft.com/office/drawing/2014/main" id="{BB6D9CEB-5127-94F4-CA77-C7C6D35A5BE2}"/>
              </a:ext>
            </a:extLst>
          </p:cNvPr>
          <p:cNvCxnSpPr>
            <a:cxnSpLocks/>
          </p:cNvCxnSpPr>
          <p:nvPr/>
        </p:nvCxnSpPr>
        <p:spPr>
          <a:xfrm>
            <a:off x="1647875" y="3572298"/>
            <a:ext cx="3209260"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1EADEC73-9578-2DD8-5658-76A8BA29DEF6}"/>
              </a:ext>
            </a:extLst>
          </p:cNvPr>
          <p:cNvCxnSpPr>
            <a:cxnSpLocks/>
          </p:cNvCxnSpPr>
          <p:nvPr/>
        </p:nvCxnSpPr>
        <p:spPr>
          <a:xfrm>
            <a:off x="6214960" y="3572298"/>
            <a:ext cx="5716485"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E3374E38-558D-2712-96A0-B14579110204}"/>
              </a:ext>
            </a:extLst>
          </p:cNvPr>
          <p:cNvCxnSpPr>
            <a:cxnSpLocks/>
          </p:cNvCxnSpPr>
          <p:nvPr/>
        </p:nvCxnSpPr>
        <p:spPr>
          <a:xfrm>
            <a:off x="483725" y="4732504"/>
            <a:ext cx="7067449"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7099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39608-A48C-102B-958F-2FDBEBCF22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88B2F3-2F54-AB8E-15EE-8DC7F4C928B3}"/>
              </a:ext>
            </a:extLst>
          </p:cNvPr>
          <p:cNvSpPr>
            <a:spLocks noGrp="1"/>
          </p:cNvSpPr>
          <p:nvPr>
            <p:ph type="title"/>
          </p:nvPr>
        </p:nvSpPr>
        <p:spPr>
          <a:xfrm>
            <a:off x="341643" y="211015"/>
            <a:ext cx="11716377" cy="358356"/>
          </a:xfrm>
        </p:spPr>
        <p:txBody>
          <a:bodyPr>
            <a:normAutofit fontScale="90000"/>
          </a:bodyPr>
          <a:lstStyle/>
          <a:p>
            <a:r>
              <a:rPr lang="en-GB" dirty="0"/>
              <a:t>Step 2 – Understanding the command words</a:t>
            </a:r>
          </a:p>
        </p:txBody>
      </p:sp>
      <p:sp>
        <p:nvSpPr>
          <p:cNvPr id="3" name="Content Placeholder 2">
            <a:extLst>
              <a:ext uri="{FF2B5EF4-FFF2-40B4-BE49-F238E27FC236}">
                <a16:creationId xmlns:a16="http://schemas.microsoft.com/office/drawing/2014/main" id="{E9694F24-BB88-D6FB-7DC6-47CA5682877E}"/>
              </a:ext>
            </a:extLst>
          </p:cNvPr>
          <p:cNvSpPr>
            <a:spLocks noGrp="1"/>
          </p:cNvSpPr>
          <p:nvPr>
            <p:ph idx="1"/>
          </p:nvPr>
        </p:nvSpPr>
        <p:spPr>
          <a:xfrm>
            <a:off x="341644" y="864158"/>
            <a:ext cx="11716378" cy="5727561"/>
          </a:xfrm>
        </p:spPr>
        <p:txBody>
          <a:bodyPr>
            <a:normAutofit/>
          </a:bodyPr>
          <a:lstStyle/>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Discuss</a:t>
            </a:r>
            <a:r>
              <a:rPr lang="en-GB" sz="1800" dirty="0">
                <a:solidFill>
                  <a:srgbClr val="000000"/>
                </a:solidFill>
                <a:effectLst/>
                <a:latin typeface="Arial" panose="020B0604020202020204" pitchFamily="34" charset="0"/>
                <a:ea typeface="Arial" panose="020B0604020202020204" pitchFamily="34" charset="0"/>
              </a:rPr>
              <a:t> - Give an account that addresses a range of ideas and arguments</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2.	</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“Up 2 Learn” is a new start up company offering a cloud based online virtual learning environment for schools.  The “Up 2 Learn” website software will allow students to share ideas, files, documents and access discussion rooms and forums.  Each student will have their own account to log in to the learning environment.</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highlight>
                  <a:srgbClr val="FFFF00"/>
                </a:highlight>
                <a:latin typeface="Arial" panose="020B0604020202020204" pitchFamily="34" charset="0"/>
                <a:ea typeface="Arial" panose="020B0604020202020204" pitchFamily="34" charset="0"/>
              </a:rPr>
              <a:t>Discuss</a:t>
            </a:r>
            <a:r>
              <a:rPr lang="en-GB" sz="1800" dirty="0">
                <a:solidFill>
                  <a:srgbClr val="000000"/>
                </a:solidFill>
                <a:effectLst/>
                <a:latin typeface="Arial" panose="020B0604020202020204" pitchFamily="34" charset="0"/>
                <a:ea typeface="Arial" panose="020B0604020202020204" pitchFamily="34" charset="0"/>
              </a:rPr>
              <a:t> the various legal and ethical issues “Up 2 Learn” will have to consider when creating their virtual learning website.</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quality of you written communication is assessed in this question).</a:t>
            </a:r>
          </a:p>
          <a:p>
            <a:pPr marL="6350" indent="-6350" algn="r">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cxnSp>
        <p:nvCxnSpPr>
          <p:cNvPr id="5" name="Straight Connector 4">
            <a:extLst>
              <a:ext uri="{FF2B5EF4-FFF2-40B4-BE49-F238E27FC236}">
                <a16:creationId xmlns:a16="http://schemas.microsoft.com/office/drawing/2014/main" id="{ED338D69-81E3-A3F7-1F2E-2114B0C0A624}"/>
              </a:ext>
            </a:extLst>
          </p:cNvPr>
          <p:cNvCxnSpPr>
            <a:cxnSpLocks/>
          </p:cNvCxnSpPr>
          <p:nvPr/>
        </p:nvCxnSpPr>
        <p:spPr>
          <a:xfrm>
            <a:off x="5487372" y="2938116"/>
            <a:ext cx="6036034"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66DBCC2-5149-21A5-C7B4-DEE8BE3D1030}"/>
              </a:ext>
            </a:extLst>
          </p:cNvPr>
          <p:cNvCxnSpPr>
            <a:cxnSpLocks/>
          </p:cNvCxnSpPr>
          <p:nvPr/>
        </p:nvCxnSpPr>
        <p:spPr>
          <a:xfrm>
            <a:off x="6214960" y="3233084"/>
            <a:ext cx="5308446"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002C1AB-F4C5-4F1E-3EE6-E95BD6023FB6}"/>
              </a:ext>
            </a:extLst>
          </p:cNvPr>
          <p:cNvCxnSpPr>
            <a:cxnSpLocks/>
          </p:cNvCxnSpPr>
          <p:nvPr/>
        </p:nvCxnSpPr>
        <p:spPr>
          <a:xfrm>
            <a:off x="443424" y="3557548"/>
            <a:ext cx="1926150"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164EB4A-3F6F-10D3-BDB0-D1EF54E5DCAE}"/>
              </a:ext>
            </a:extLst>
          </p:cNvPr>
          <p:cNvCxnSpPr>
            <a:cxnSpLocks/>
          </p:cNvCxnSpPr>
          <p:nvPr/>
        </p:nvCxnSpPr>
        <p:spPr>
          <a:xfrm>
            <a:off x="2468869" y="3557548"/>
            <a:ext cx="5003647"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a16="http://schemas.microsoft.com/office/drawing/2014/main" id="{B51B0872-2F93-1B6F-A63A-8E25EDBC1E8B}"/>
              </a:ext>
            </a:extLst>
          </p:cNvPr>
          <p:cNvSpPr/>
          <p:nvPr/>
        </p:nvSpPr>
        <p:spPr>
          <a:xfrm>
            <a:off x="10935578" y="5984656"/>
            <a:ext cx="1175655" cy="693336"/>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5F7A93FA-8F76-1680-06E2-D74C44D85FCE}"/>
              </a:ext>
            </a:extLst>
          </p:cNvPr>
          <p:cNvCxnSpPr>
            <a:cxnSpLocks/>
          </p:cNvCxnSpPr>
          <p:nvPr/>
        </p:nvCxnSpPr>
        <p:spPr>
          <a:xfrm>
            <a:off x="1647875" y="4752168"/>
            <a:ext cx="3209260"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E297BA9-C9E2-D8E3-5C88-2F9F0EB54183}"/>
              </a:ext>
            </a:extLst>
          </p:cNvPr>
          <p:cNvCxnSpPr>
            <a:cxnSpLocks/>
          </p:cNvCxnSpPr>
          <p:nvPr/>
        </p:nvCxnSpPr>
        <p:spPr>
          <a:xfrm>
            <a:off x="6214960" y="4752168"/>
            <a:ext cx="5716485"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0027B95-30BC-6330-F107-F38C70B5C2D3}"/>
              </a:ext>
            </a:extLst>
          </p:cNvPr>
          <p:cNvCxnSpPr>
            <a:cxnSpLocks/>
          </p:cNvCxnSpPr>
          <p:nvPr/>
        </p:nvCxnSpPr>
        <p:spPr>
          <a:xfrm>
            <a:off x="483725" y="5912374"/>
            <a:ext cx="7067449" cy="0"/>
          </a:xfrm>
          <a:prstGeom prst="line">
            <a:avLst/>
          </a:prstGeom>
          <a:ln w="38100">
            <a:solidFill>
              <a:srgbClr val="FFC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1965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72A9A-816E-2335-CE55-F75191C1E2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448C88-3590-983B-8144-735F251AE2D6}"/>
              </a:ext>
            </a:extLst>
          </p:cNvPr>
          <p:cNvSpPr>
            <a:spLocks noGrp="1"/>
          </p:cNvSpPr>
          <p:nvPr>
            <p:ph type="title"/>
          </p:nvPr>
        </p:nvSpPr>
        <p:spPr>
          <a:xfrm>
            <a:off x="341643" y="211015"/>
            <a:ext cx="11716377" cy="358356"/>
          </a:xfrm>
        </p:spPr>
        <p:txBody>
          <a:bodyPr>
            <a:normAutofit fontScale="90000"/>
          </a:bodyPr>
          <a:lstStyle/>
          <a:p>
            <a:r>
              <a:rPr lang="en-GB" dirty="0"/>
              <a:t>Step 3 – Break down the question</a:t>
            </a:r>
          </a:p>
        </p:txBody>
      </p:sp>
      <p:sp>
        <p:nvSpPr>
          <p:cNvPr id="3" name="Content Placeholder 2">
            <a:extLst>
              <a:ext uri="{FF2B5EF4-FFF2-40B4-BE49-F238E27FC236}">
                <a16:creationId xmlns:a16="http://schemas.microsoft.com/office/drawing/2014/main" id="{5F661742-AD30-A8DF-3B73-819DD342AF15}"/>
              </a:ext>
            </a:extLst>
          </p:cNvPr>
          <p:cNvSpPr>
            <a:spLocks noGrp="1"/>
          </p:cNvSpPr>
          <p:nvPr>
            <p:ph idx="1"/>
          </p:nvPr>
        </p:nvSpPr>
        <p:spPr>
          <a:xfrm>
            <a:off x="341644" y="864158"/>
            <a:ext cx="11716378" cy="5727561"/>
          </a:xfrm>
        </p:spPr>
        <p:txBody>
          <a:bodyPr>
            <a:normAutofit lnSpcReduction="10000"/>
          </a:bodyPr>
          <a:lstStyle/>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1 – Discussion of the laws that need to be considered (Approx 4 marks)</a:t>
            </a:r>
          </a:p>
          <a:p>
            <a:pPr marL="463550" lvl="1" indent="-6350">
              <a:lnSpc>
                <a:spcPct val="107000"/>
              </a:lnSpc>
              <a:spcBef>
                <a:spcPts val="0"/>
              </a:spcBef>
              <a:buNone/>
            </a:pPr>
            <a:r>
              <a:rPr lang="en-GB" sz="1400" b="1" dirty="0">
                <a:solidFill>
                  <a:srgbClr val="000000"/>
                </a:solidFill>
                <a:latin typeface="Arial" panose="020B0604020202020204" pitchFamily="34" charset="0"/>
                <a:ea typeface="Arial" panose="020B0604020202020204" pitchFamily="34" charset="0"/>
              </a:rPr>
              <a:t>A discussion of how they will have to consider the DPA clearly contextualised to the VLE</a:t>
            </a:r>
          </a:p>
          <a:p>
            <a:pPr marL="463550" lvl="1" indent="-6350">
              <a:lnSpc>
                <a:spcPct val="107000"/>
              </a:lnSpc>
              <a:spcBef>
                <a:spcPts val="0"/>
              </a:spcBef>
              <a:buNone/>
            </a:pPr>
            <a:r>
              <a:rPr lang="en-GB" sz="1400" b="1" dirty="0">
                <a:solidFill>
                  <a:srgbClr val="000000"/>
                </a:solidFill>
                <a:latin typeface="Arial" panose="020B0604020202020204" pitchFamily="34" charset="0"/>
                <a:ea typeface="Arial" panose="020B0604020202020204" pitchFamily="34" charset="0"/>
              </a:rPr>
              <a:t>A discussion of how they will have to consider the CMA clearly contextualised to the VLE</a:t>
            </a:r>
          </a:p>
          <a:p>
            <a:pPr marL="463550" lvl="1" indent="-6350">
              <a:lnSpc>
                <a:spcPct val="107000"/>
              </a:lnSpc>
              <a:spcBef>
                <a:spcPts val="0"/>
              </a:spcBef>
              <a:buNone/>
            </a:pPr>
            <a:r>
              <a:rPr lang="en-GB" sz="1400" b="1" dirty="0">
                <a:solidFill>
                  <a:srgbClr val="000000"/>
                </a:solidFill>
                <a:latin typeface="Arial" panose="020B0604020202020204" pitchFamily="34" charset="0"/>
                <a:ea typeface="Arial" panose="020B0604020202020204" pitchFamily="34" charset="0"/>
              </a:rPr>
              <a:t>A discussion of how they will have to consider the CDPA clearly contextualised to the VLE</a:t>
            </a: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2 – Discuss ethical issues that need to be considered (Approx 4 marks)</a:t>
            </a:r>
          </a:p>
          <a:p>
            <a:pPr marL="463550" lvl="1" indent="-6350">
              <a:lnSpc>
                <a:spcPct val="107000"/>
              </a:lnSpc>
              <a:spcBef>
                <a:spcPts val="0"/>
              </a:spcBef>
              <a:buNone/>
            </a:pPr>
            <a:r>
              <a:rPr lang="en-GB" sz="1400" b="1" dirty="0">
                <a:solidFill>
                  <a:srgbClr val="000000"/>
                </a:solidFill>
                <a:effectLst/>
                <a:latin typeface="Arial" panose="020B0604020202020204" pitchFamily="34" charset="0"/>
                <a:ea typeface="Arial" panose="020B0604020202020204" pitchFamily="34" charset="0"/>
              </a:rPr>
              <a:t>Suggest 3-4 ethical concerns the company will need to consider, make sure these are applicable to the context of the VLE</a:t>
            </a:r>
            <a:endParaRPr lang="en-GB" sz="1800" b="1" dirty="0">
              <a:solidFill>
                <a:srgbClr val="000000"/>
              </a:solidFill>
              <a:effectLst/>
              <a:latin typeface="Arial" panose="020B0604020202020204" pitchFamily="34" charset="0"/>
              <a:ea typeface="Arial" panose="020B0604020202020204" pitchFamily="34" charset="0"/>
            </a:endParaRPr>
          </a:p>
          <a:p>
            <a:pPr marL="6350" indent="-6350">
              <a:lnSpc>
                <a:spcPct val="107000"/>
              </a:lnSpc>
              <a:spcBef>
                <a:spcPts val="0"/>
              </a:spcBef>
              <a:buNone/>
            </a:pPr>
            <a:endParaRPr lang="en-GB" sz="1800" b="1" dirty="0">
              <a:solidFill>
                <a:srgbClr val="000000"/>
              </a:solidFill>
              <a:effectLst/>
              <a:latin typeface="Arial" panose="020B0604020202020204" pitchFamily="34" charset="0"/>
              <a:ea typeface="Arial" panose="020B0604020202020204" pitchFamily="34" charset="0"/>
            </a:endParaRP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“Up 2 Learn” is a new start up company offering a cloud based online virtual learning environment for schools.  The “Up 2 Learn” website software will allow students to share ideas, files, documents and access discussion rooms and forums.  Each student will have their own account to log in to the learning environment.</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(a)	</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highlight>
                  <a:srgbClr val="FFFF00"/>
                </a:highlight>
                <a:latin typeface="Arial" panose="020B0604020202020204" pitchFamily="34" charset="0"/>
                <a:ea typeface="Arial" panose="020B0604020202020204" pitchFamily="34" charset="0"/>
              </a:rPr>
              <a:t>Discuss</a:t>
            </a:r>
            <a:r>
              <a:rPr lang="en-GB" sz="1800" dirty="0">
                <a:solidFill>
                  <a:srgbClr val="000000"/>
                </a:solidFill>
                <a:effectLst/>
                <a:latin typeface="Arial" panose="020B0604020202020204" pitchFamily="34" charset="0"/>
                <a:ea typeface="Arial" panose="020B0604020202020204" pitchFamily="34" charset="0"/>
              </a:rPr>
              <a:t> the various legal and ethical issues “Up 2 Learn” will have to consider when creating their virtual learning website.</a:t>
            </a: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(The quality of you written communication is assessed in this question).</a:t>
            </a:r>
          </a:p>
          <a:p>
            <a:pPr marL="6350" indent="-6350" algn="r">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2405379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DDB7F-6DD1-F4F9-2B8B-631E31459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28CF93-3CCC-28AE-2E5F-10C0FADC6D4D}"/>
              </a:ext>
            </a:extLst>
          </p:cNvPr>
          <p:cNvSpPr>
            <a:spLocks noGrp="1"/>
          </p:cNvSpPr>
          <p:nvPr>
            <p:ph type="title"/>
          </p:nvPr>
        </p:nvSpPr>
        <p:spPr>
          <a:xfrm>
            <a:off x="341643" y="211015"/>
            <a:ext cx="11716377" cy="358356"/>
          </a:xfrm>
        </p:spPr>
        <p:txBody>
          <a:bodyPr>
            <a:normAutofit fontScale="90000"/>
          </a:bodyPr>
          <a:lstStyle/>
          <a:p>
            <a:r>
              <a:rPr lang="en-GB" dirty="0"/>
              <a:t>Step 4 – Plan the answer</a:t>
            </a:r>
          </a:p>
        </p:txBody>
      </p:sp>
      <p:graphicFrame>
        <p:nvGraphicFramePr>
          <p:cNvPr id="4" name="Content Placeholder 3">
            <a:extLst>
              <a:ext uri="{FF2B5EF4-FFF2-40B4-BE49-F238E27FC236}">
                <a16:creationId xmlns:a16="http://schemas.microsoft.com/office/drawing/2014/main" id="{B5FC8A40-C390-E0F7-B493-2D1709EEF4F1}"/>
              </a:ext>
            </a:extLst>
          </p:cNvPr>
          <p:cNvGraphicFramePr>
            <a:graphicFrameLocks noGrp="1"/>
          </p:cNvGraphicFramePr>
          <p:nvPr>
            <p:ph idx="1"/>
            <p:extLst>
              <p:ext uri="{D42A27DB-BD31-4B8C-83A1-F6EECF244321}">
                <p14:modId xmlns:p14="http://schemas.microsoft.com/office/powerpoint/2010/main" val="4287866336"/>
              </p:ext>
            </p:extLst>
          </p:nvPr>
        </p:nvGraphicFramePr>
        <p:xfrm>
          <a:off x="341643" y="933449"/>
          <a:ext cx="11716376" cy="4166473"/>
        </p:xfrm>
        <a:graphic>
          <a:graphicData uri="http://schemas.openxmlformats.org/drawingml/2006/table">
            <a:tbl>
              <a:tblPr firstRow="1" bandRow="1">
                <a:tableStyleId>{5C22544A-7EE6-4342-B048-85BDC9FD1C3A}</a:tableStyleId>
              </a:tblPr>
              <a:tblGrid>
                <a:gridCol w="2468232">
                  <a:extLst>
                    <a:ext uri="{9D8B030D-6E8A-4147-A177-3AD203B41FA5}">
                      <a16:colId xmlns:a16="http://schemas.microsoft.com/office/drawing/2014/main" val="1072498522"/>
                    </a:ext>
                  </a:extLst>
                </a:gridCol>
                <a:gridCol w="9248144">
                  <a:extLst>
                    <a:ext uri="{9D8B030D-6E8A-4147-A177-3AD203B41FA5}">
                      <a16:colId xmlns:a16="http://schemas.microsoft.com/office/drawing/2014/main" val="2799580425"/>
                    </a:ext>
                  </a:extLst>
                </a:gridCol>
              </a:tblGrid>
              <a:tr h="691753">
                <a:tc>
                  <a:txBody>
                    <a:bodyPr/>
                    <a:lstStyle/>
                    <a:p>
                      <a:r>
                        <a:rPr lang="en-GB" sz="1200" b="0" dirty="0">
                          <a:solidFill>
                            <a:schemeClr val="tx1"/>
                          </a:solidFill>
                        </a:rPr>
                        <a:t>An introductory paragraph giving context. </a:t>
                      </a:r>
                    </a:p>
                    <a:p>
                      <a:r>
                        <a:rPr lang="en-GB" sz="1200" b="1" dirty="0">
                          <a:solidFill>
                            <a:schemeClr val="tx1"/>
                          </a:solidFill>
                        </a:rPr>
                        <a:t>Paragraph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7436573"/>
                  </a:ext>
                </a:extLst>
              </a:tr>
              <a:tr h="691753">
                <a:tc>
                  <a:txBody>
                    <a:bodyPr/>
                    <a:lstStyle/>
                    <a:p>
                      <a:r>
                        <a:rPr lang="en-GB" sz="1200" b="0" dirty="0">
                          <a:solidFill>
                            <a:schemeClr val="tx1"/>
                          </a:solidFill>
                        </a:rPr>
                        <a:t>A discussion of how they will have to consider the DPA clearly contextualised to the VLE</a:t>
                      </a:r>
                    </a:p>
                    <a:p>
                      <a:r>
                        <a:rPr lang="en-GB" sz="1200" b="1" dirty="0">
                          <a:solidFill>
                            <a:schemeClr val="tx1"/>
                          </a:solidFill>
                        </a:rPr>
                        <a:t>Paragraph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460326"/>
                  </a:ext>
                </a:extLst>
              </a:tr>
              <a:tr h="691753">
                <a:tc>
                  <a:txBody>
                    <a:bodyPr/>
                    <a:lstStyle/>
                    <a:p>
                      <a:r>
                        <a:rPr lang="en-GB" sz="1200" b="0" dirty="0">
                          <a:solidFill>
                            <a:schemeClr val="tx1"/>
                          </a:solidFill>
                        </a:rPr>
                        <a:t>A discussion of how they will have to consider the CMA clearly contextualised to the VLE</a:t>
                      </a:r>
                    </a:p>
                    <a:p>
                      <a:r>
                        <a:rPr lang="en-GB" sz="1200" b="1" dirty="0">
                          <a:solidFill>
                            <a:schemeClr val="tx1"/>
                          </a:solidFill>
                        </a:rPr>
                        <a:t>Paragraph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0159670"/>
                  </a:ext>
                </a:extLst>
              </a:tr>
              <a:tr h="691753">
                <a:tc>
                  <a:txBody>
                    <a:bodyPr/>
                    <a:lstStyle/>
                    <a:p>
                      <a:r>
                        <a:rPr lang="en-GB" sz="1200" b="0" dirty="0">
                          <a:solidFill>
                            <a:schemeClr val="tx1"/>
                          </a:solidFill>
                        </a:rPr>
                        <a:t>A discussion of how they will have to consider the CDPA clearly contextualised to the VLE</a:t>
                      </a:r>
                    </a:p>
                    <a:p>
                      <a:r>
                        <a:rPr lang="en-GB" sz="1200" b="1" dirty="0">
                          <a:solidFill>
                            <a:schemeClr val="tx1"/>
                          </a:solidFill>
                        </a:rPr>
                        <a:t>Paragraph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8515532"/>
                  </a:ext>
                </a:extLst>
              </a:tr>
              <a:tr h="691753">
                <a:tc>
                  <a:txBody>
                    <a:bodyPr/>
                    <a:lstStyle/>
                    <a:p>
                      <a:r>
                        <a:rPr lang="en-GB" sz="1200" dirty="0">
                          <a:solidFill>
                            <a:srgbClr val="000000"/>
                          </a:solidFill>
                          <a:latin typeface="Arial" panose="020B0604020202020204" pitchFamily="34" charset="0"/>
                          <a:ea typeface="Arial" panose="020B0604020202020204" pitchFamily="34" charset="0"/>
                        </a:rPr>
                        <a:t>Suggest 3-4 ethical concerns the company will need to consider, make sure these are applicable to the context of the VLE</a:t>
                      </a:r>
                    </a:p>
                    <a:p>
                      <a:r>
                        <a:rPr lang="en-GB" sz="1200" b="1" dirty="0">
                          <a:solidFill>
                            <a:srgbClr val="000000"/>
                          </a:solidFill>
                          <a:latin typeface="Arial" panose="020B0604020202020204" pitchFamily="34" charset="0"/>
                        </a:rPr>
                        <a:t>Paragraph 4</a:t>
                      </a: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651152"/>
                  </a:ext>
                </a:extLst>
              </a:tr>
            </a:tbl>
          </a:graphicData>
        </a:graphic>
      </p:graphicFrame>
    </p:spTree>
    <p:extLst>
      <p:ext uri="{BB962C8B-B14F-4D97-AF65-F5344CB8AC3E}">
        <p14:creationId xmlns:p14="http://schemas.microsoft.com/office/powerpoint/2010/main" val="1932971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EF004-BD54-4274-3E0E-C828E296F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99F882-6673-66D5-496B-9A66104A0875}"/>
              </a:ext>
            </a:extLst>
          </p:cNvPr>
          <p:cNvSpPr>
            <a:spLocks noGrp="1"/>
          </p:cNvSpPr>
          <p:nvPr>
            <p:ph type="title"/>
          </p:nvPr>
        </p:nvSpPr>
        <p:spPr>
          <a:xfrm>
            <a:off x="341643" y="211015"/>
            <a:ext cx="11716377" cy="358356"/>
          </a:xfrm>
        </p:spPr>
        <p:txBody>
          <a:bodyPr>
            <a:normAutofit fontScale="90000"/>
          </a:bodyPr>
          <a:lstStyle/>
          <a:p>
            <a:r>
              <a:rPr lang="en-GB" dirty="0"/>
              <a:t>Step 4 – Plan the answer</a:t>
            </a:r>
          </a:p>
        </p:txBody>
      </p:sp>
      <p:graphicFrame>
        <p:nvGraphicFramePr>
          <p:cNvPr id="4" name="Content Placeholder 3">
            <a:extLst>
              <a:ext uri="{FF2B5EF4-FFF2-40B4-BE49-F238E27FC236}">
                <a16:creationId xmlns:a16="http://schemas.microsoft.com/office/drawing/2014/main" id="{0175671D-5BBC-709C-7DA1-258BDA1B8B09}"/>
              </a:ext>
            </a:extLst>
          </p:cNvPr>
          <p:cNvGraphicFramePr>
            <a:graphicFrameLocks noGrp="1"/>
          </p:cNvGraphicFramePr>
          <p:nvPr>
            <p:ph idx="1"/>
          </p:nvPr>
        </p:nvGraphicFramePr>
        <p:xfrm>
          <a:off x="341643" y="933449"/>
          <a:ext cx="11716376" cy="5446633"/>
        </p:xfrm>
        <a:graphic>
          <a:graphicData uri="http://schemas.openxmlformats.org/drawingml/2006/table">
            <a:tbl>
              <a:tblPr firstRow="1" bandRow="1">
                <a:tableStyleId>{5C22544A-7EE6-4342-B048-85BDC9FD1C3A}</a:tableStyleId>
              </a:tblPr>
              <a:tblGrid>
                <a:gridCol w="2468232">
                  <a:extLst>
                    <a:ext uri="{9D8B030D-6E8A-4147-A177-3AD203B41FA5}">
                      <a16:colId xmlns:a16="http://schemas.microsoft.com/office/drawing/2014/main" val="1072498522"/>
                    </a:ext>
                  </a:extLst>
                </a:gridCol>
                <a:gridCol w="9248144">
                  <a:extLst>
                    <a:ext uri="{9D8B030D-6E8A-4147-A177-3AD203B41FA5}">
                      <a16:colId xmlns:a16="http://schemas.microsoft.com/office/drawing/2014/main" val="2799580425"/>
                    </a:ext>
                  </a:extLst>
                </a:gridCol>
              </a:tblGrid>
              <a:tr h="691753">
                <a:tc>
                  <a:txBody>
                    <a:bodyPr/>
                    <a:lstStyle/>
                    <a:p>
                      <a:r>
                        <a:rPr lang="en-GB" sz="1200" b="0" dirty="0">
                          <a:solidFill>
                            <a:schemeClr val="tx1"/>
                          </a:solidFill>
                        </a:rPr>
                        <a:t>An introductory paragraph giving context. </a:t>
                      </a:r>
                    </a:p>
                    <a:p>
                      <a:r>
                        <a:rPr lang="en-GB" sz="1200" b="1" dirty="0">
                          <a:solidFill>
                            <a:schemeClr val="tx1"/>
                          </a:solidFill>
                        </a:rPr>
                        <a:t>Paragraph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GB" sz="1200" b="1" dirty="0">
                          <a:solidFill>
                            <a:schemeClr val="tx1"/>
                          </a:solidFill>
                        </a:rPr>
                        <a:t>Introduce the answer, make it clear that as the company are online and will be dealing with a large number of students and their data that they will have to consider  each of the laws in order to make sure they are operating legally</a:t>
                      </a:r>
                    </a:p>
                    <a:p>
                      <a:pPr marL="0" indent="0">
                        <a:buFont typeface="Arial" panose="020B0604020202020204" pitchFamily="34" charset="0"/>
                        <a:buNone/>
                      </a:pPr>
                      <a:r>
                        <a:rPr lang="en-GB" sz="1200" b="1" dirty="0">
                          <a:solidFill>
                            <a:schemeClr val="tx1"/>
                          </a:solidFill>
                        </a:rPr>
                        <a:t>Also explain that in order to set the correct example and keep the students safe they should consider a number of ethical concerns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7436573"/>
                  </a:ext>
                </a:extLst>
              </a:tr>
              <a:tr h="691753">
                <a:tc>
                  <a:txBody>
                    <a:bodyPr/>
                    <a:lstStyle/>
                    <a:p>
                      <a:r>
                        <a:rPr lang="en-GB" sz="1200" b="0" dirty="0">
                          <a:solidFill>
                            <a:schemeClr val="tx1"/>
                          </a:solidFill>
                        </a:rPr>
                        <a:t>A discussion of how they will have to consider the DPA clearly contextualised to the VLE</a:t>
                      </a:r>
                    </a:p>
                    <a:p>
                      <a:r>
                        <a:rPr lang="en-GB" sz="1200" b="1" dirty="0">
                          <a:solidFill>
                            <a:schemeClr val="tx1"/>
                          </a:solidFill>
                        </a:rPr>
                        <a:t>Paragraph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GB" sz="1200" b="1" dirty="0">
                          <a:solidFill>
                            <a:schemeClr val="tx1"/>
                          </a:solidFill>
                        </a:rPr>
                        <a:t>Must comply with the principles of the DPA ( only need to mention 2-3 of these but must be in context of the school and VLE)</a:t>
                      </a:r>
                    </a:p>
                    <a:p>
                      <a:pPr marL="0" indent="0">
                        <a:buFont typeface="Arial" panose="020B0604020202020204" pitchFamily="34" charset="0"/>
                        <a:buNone/>
                      </a:pPr>
                      <a:r>
                        <a:rPr lang="en-GB" sz="1200" b="1" dirty="0">
                          <a:solidFill>
                            <a:schemeClr val="tx1"/>
                          </a:solidFill>
                        </a:rPr>
                        <a:t>Students' data to be collected and processed lawfully and fairly </a:t>
                      </a:r>
                    </a:p>
                    <a:p>
                      <a:pPr marL="0" indent="0">
                        <a:buFont typeface="Arial" panose="020B0604020202020204" pitchFamily="34" charset="0"/>
                        <a:buNone/>
                      </a:pPr>
                      <a:r>
                        <a:rPr lang="en-GB" sz="1200" b="1" dirty="0">
                          <a:solidFill>
                            <a:schemeClr val="tx1"/>
                          </a:solidFill>
                        </a:rPr>
                        <a:t>Limited only to the purposes stated which is to support their education</a:t>
                      </a:r>
                    </a:p>
                    <a:p>
                      <a:pPr marL="0" indent="0">
                        <a:buFont typeface="Arial" panose="020B0604020202020204" pitchFamily="34" charset="0"/>
                        <a:buNone/>
                      </a:pPr>
                      <a:r>
                        <a:rPr lang="en-GB" sz="1200" b="1" dirty="0">
                          <a:solidFill>
                            <a:schemeClr val="tx1"/>
                          </a:solidFill>
                        </a:rPr>
                        <a:t>Only collect relevant information / not permitted to collect excessive data not relevant to their education</a:t>
                      </a:r>
                    </a:p>
                    <a:p>
                      <a:pPr marL="0" indent="0">
                        <a:buFont typeface="Arial" panose="020B0604020202020204" pitchFamily="34" charset="0"/>
                        <a:buNone/>
                      </a:pPr>
                      <a:r>
                        <a:rPr lang="en-GB" sz="1200" b="1" dirty="0">
                          <a:solidFill>
                            <a:schemeClr val="tx1"/>
                          </a:solidFill>
                        </a:rPr>
                        <a:t>Must be accurate and up to date</a:t>
                      </a:r>
                    </a:p>
                    <a:p>
                      <a:pPr marL="0" indent="0">
                        <a:buFont typeface="Arial" panose="020B0604020202020204" pitchFamily="34" charset="0"/>
                        <a:buNone/>
                      </a:pPr>
                      <a:r>
                        <a:rPr lang="en-GB" sz="1200" b="1" dirty="0">
                          <a:solidFill>
                            <a:schemeClr val="tx1"/>
                          </a:solidFill>
                        </a:rPr>
                        <a:t>Kept no longer than necessary – removed after students leave the school or stop using the platform</a:t>
                      </a:r>
                    </a:p>
                    <a:p>
                      <a:pPr marL="0" indent="0">
                        <a:buFont typeface="Arial" panose="020B0604020202020204" pitchFamily="34" charset="0"/>
                        <a:buNone/>
                      </a:pPr>
                      <a:r>
                        <a:rPr lang="en-GB" sz="1200" b="1" dirty="0">
                          <a:solidFill>
                            <a:schemeClr val="tx1"/>
                          </a:solidFill>
                        </a:rPr>
                        <a:t>Processed in-line with their rights</a:t>
                      </a:r>
                    </a:p>
                    <a:p>
                      <a:pPr marL="0" indent="0">
                        <a:buFont typeface="Arial" panose="020B0604020202020204" pitchFamily="34" charset="0"/>
                        <a:buNone/>
                      </a:pPr>
                      <a:r>
                        <a:rPr lang="en-GB" sz="1200" b="1" dirty="0">
                          <a:solidFill>
                            <a:schemeClr val="tx1"/>
                          </a:solidFill>
                        </a:rPr>
                        <a:t>Data must be kept secure – use of encryption and firewalls</a:t>
                      </a:r>
                    </a:p>
                    <a:p>
                      <a:pPr marL="0" indent="0">
                        <a:buFont typeface="Arial" panose="020B0604020202020204" pitchFamily="34" charset="0"/>
                        <a:buNone/>
                      </a:pPr>
                      <a:r>
                        <a:rPr lang="en-GB" sz="1200" b="1" dirty="0">
                          <a:solidFill>
                            <a:schemeClr val="tx1"/>
                          </a:solidFill>
                        </a:rPr>
                        <a:t>Should only be stored in UK data centres or countries which offer adequate data protection laws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460326"/>
                  </a:ext>
                </a:extLst>
              </a:tr>
              <a:tr h="691753">
                <a:tc>
                  <a:txBody>
                    <a:bodyPr/>
                    <a:lstStyle/>
                    <a:p>
                      <a:r>
                        <a:rPr lang="en-GB" sz="1200" b="0" dirty="0">
                          <a:solidFill>
                            <a:schemeClr val="tx1"/>
                          </a:solidFill>
                        </a:rPr>
                        <a:t>A discussion of how they will have to consider the CMA clearly contextualised to the VLE</a:t>
                      </a:r>
                    </a:p>
                    <a:p>
                      <a:r>
                        <a:rPr lang="en-GB" sz="1200" b="1" dirty="0">
                          <a:solidFill>
                            <a:schemeClr val="tx1"/>
                          </a:solidFill>
                        </a:rPr>
                        <a:t>Paragraph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chemeClr val="tx1"/>
                          </a:solidFill>
                        </a:rPr>
                        <a:t>Data should only be accessible to those with appropriate access rights, require usernames and passwords to do so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chemeClr val="tx1"/>
                          </a:solidFill>
                        </a:rPr>
                        <a:t>Appropriate security measures taken to protect the data against unlawful access and malware</a:t>
                      </a:r>
                    </a:p>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0159670"/>
                  </a:ext>
                </a:extLst>
              </a:tr>
              <a:tr h="691753">
                <a:tc>
                  <a:txBody>
                    <a:bodyPr/>
                    <a:lstStyle/>
                    <a:p>
                      <a:r>
                        <a:rPr lang="en-GB" sz="1200" b="0" dirty="0">
                          <a:solidFill>
                            <a:schemeClr val="tx1"/>
                          </a:solidFill>
                        </a:rPr>
                        <a:t>A discussion of how they will have to consider the CDPA clearly contextualised to the VLE</a:t>
                      </a:r>
                    </a:p>
                    <a:p>
                      <a:r>
                        <a:rPr lang="en-GB" sz="1200" b="1" dirty="0">
                          <a:solidFill>
                            <a:schemeClr val="tx1"/>
                          </a:solidFill>
                        </a:rPr>
                        <a:t>Paragraph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GB" sz="1200" b="1" dirty="0">
                          <a:solidFill>
                            <a:schemeClr val="tx1"/>
                          </a:solidFill>
                        </a:rPr>
                        <a:t>Must make sure that students work is protected from plagiarism, including from each other</a:t>
                      </a:r>
                    </a:p>
                    <a:p>
                      <a:pPr marL="0" indent="0">
                        <a:buFont typeface="Arial" panose="020B0604020202020204" pitchFamily="34" charset="0"/>
                        <a:buNone/>
                      </a:pPr>
                      <a:r>
                        <a:rPr lang="en-GB" sz="1200" b="1" dirty="0">
                          <a:solidFill>
                            <a:schemeClr val="tx1"/>
                          </a:solidFill>
                        </a:rPr>
                        <a:t>Must be vigilant of intellectual property rights to make sure that they or the students using the platform do not breach copyright laws</a:t>
                      </a:r>
                    </a:p>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8515532"/>
                  </a:ext>
                </a:extLst>
              </a:tr>
              <a:tr h="691753">
                <a:tc>
                  <a:txBody>
                    <a:bodyPr/>
                    <a:lstStyle/>
                    <a:p>
                      <a:r>
                        <a:rPr lang="en-GB" sz="1200" dirty="0">
                          <a:solidFill>
                            <a:srgbClr val="000000"/>
                          </a:solidFill>
                          <a:latin typeface="Arial" panose="020B0604020202020204" pitchFamily="34" charset="0"/>
                          <a:ea typeface="Arial" panose="020B0604020202020204" pitchFamily="34" charset="0"/>
                        </a:rPr>
                        <a:t>Suggest 3-4 ethical concerns the company will need to consider, make sure these are applicable to the context of the VLE</a:t>
                      </a:r>
                    </a:p>
                    <a:p>
                      <a:r>
                        <a:rPr lang="en-GB" sz="1200" b="1" dirty="0">
                          <a:solidFill>
                            <a:srgbClr val="000000"/>
                          </a:solidFill>
                          <a:latin typeface="Arial" panose="020B0604020202020204" pitchFamily="34" charset="0"/>
                        </a:rPr>
                        <a:t>Paragraph 4</a:t>
                      </a: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GB" sz="1200" b="1" dirty="0">
                          <a:solidFill>
                            <a:schemeClr val="tx1"/>
                          </a:solidFill>
                        </a:rPr>
                        <a:t>Lega and ethical issues include copying / plagiarising work and the storage of data, particularly that of minors and their parents, must be kept securely</a:t>
                      </a:r>
                    </a:p>
                    <a:p>
                      <a:pPr marL="0" indent="0">
                        <a:buFont typeface="Arial" panose="020B0604020202020204" pitchFamily="34" charset="0"/>
                        <a:buNone/>
                      </a:pPr>
                      <a:r>
                        <a:rPr lang="en-GB" sz="1200" b="1" dirty="0">
                          <a:solidFill>
                            <a:schemeClr val="tx1"/>
                          </a:solidFill>
                        </a:rPr>
                        <a:t>There may be e-safety or cyberbullying concerns, company must be adequately prepared to investigate issues where appropriate </a:t>
                      </a:r>
                    </a:p>
                    <a:p>
                      <a:pPr marL="0" indent="0">
                        <a:buFont typeface="Arial" panose="020B0604020202020204" pitchFamily="34" charset="0"/>
                        <a:buNone/>
                      </a:pPr>
                      <a:r>
                        <a:rPr lang="en-GB" sz="1200" b="1" dirty="0">
                          <a:solidFill>
                            <a:schemeClr val="tx1"/>
                          </a:solidFill>
                        </a:rPr>
                        <a:t>The needs to be policies developed around acceptable use to keep all users safe</a:t>
                      </a:r>
                    </a:p>
                    <a:p>
                      <a:pPr marL="0" indent="0">
                        <a:buFont typeface="Arial" panose="020B0604020202020204" pitchFamily="34" charset="0"/>
                        <a:buNone/>
                      </a:pPr>
                      <a:r>
                        <a:rPr lang="en-GB" sz="1200" b="1" dirty="0">
                          <a:solidFill>
                            <a:schemeClr val="tx1"/>
                          </a:solidFill>
                        </a:rPr>
                        <a:t>All communications and material on the platform should be appropriate for the school and learning environment </a:t>
                      </a:r>
                    </a:p>
                    <a:p>
                      <a:pPr marL="0" indent="0">
                        <a:buFont typeface="Arial" panose="020B0604020202020204" pitchFamily="34" charset="0"/>
                        <a:buNone/>
                      </a:pPr>
                      <a:r>
                        <a:rPr lang="en-GB" sz="1200" b="1" dirty="0">
                          <a:solidFill>
                            <a:schemeClr val="tx1"/>
                          </a:solidFill>
                        </a:rPr>
                        <a:t>Attempt to ensure fair access, need to take steps to make sure that not only students with access to the latest technology can access the platform, accessible on a range of devices including older and less powerful devices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651152"/>
                  </a:ext>
                </a:extLst>
              </a:tr>
            </a:tbl>
          </a:graphicData>
        </a:graphic>
      </p:graphicFrame>
    </p:spTree>
    <p:extLst>
      <p:ext uri="{BB962C8B-B14F-4D97-AF65-F5344CB8AC3E}">
        <p14:creationId xmlns:p14="http://schemas.microsoft.com/office/powerpoint/2010/main" val="1418201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F7315-F18F-04F2-8CBA-E6D27F51CC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5F12A-3D39-4C62-3D3B-DDA87275F2AB}"/>
              </a:ext>
            </a:extLst>
          </p:cNvPr>
          <p:cNvSpPr>
            <a:spLocks noGrp="1"/>
          </p:cNvSpPr>
          <p:nvPr>
            <p:ph type="title"/>
          </p:nvPr>
        </p:nvSpPr>
        <p:spPr>
          <a:xfrm>
            <a:off x="341643" y="211015"/>
            <a:ext cx="11716377" cy="358356"/>
          </a:xfrm>
        </p:spPr>
        <p:txBody>
          <a:bodyPr>
            <a:normAutofit fontScale="90000"/>
          </a:bodyPr>
          <a:lstStyle/>
          <a:p>
            <a:r>
              <a:rPr lang="en-GB" dirty="0"/>
              <a:t>Step 5 – Write the answer:</a:t>
            </a:r>
          </a:p>
        </p:txBody>
      </p:sp>
      <p:sp>
        <p:nvSpPr>
          <p:cNvPr id="5" name="Content Placeholder 4">
            <a:extLst>
              <a:ext uri="{FF2B5EF4-FFF2-40B4-BE49-F238E27FC236}">
                <a16:creationId xmlns:a16="http://schemas.microsoft.com/office/drawing/2014/main" id="{88A99615-3D7D-9615-2391-C6C71E0F10CD}"/>
              </a:ext>
            </a:extLst>
          </p:cNvPr>
          <p:cNvSpPr>
            <a:spLocks noGrp="1"/>
          </p:cNvSpPr>
          <p:nvPr>
            <p:ph idx="1"/>
          </p:nvPr>
        </p:nvSpPr>
        <p:spPr>
          <a:xfrm>
            <a:off x="157317" y="825910"/>
            <a:ext cx="11900704" cy="5899355"/>
          </a:xfrm>
          <a:ln>
            <a:solidFill>
              <a:schemeClr val="tx1"/>
            </a:solidFill>
          </a:ln>
        </p:spPr>
        <p:txBody>
          <a:bodyPr>
            <a:normAutofit/>
          </a:bodyPr>
          <a:lstStyle/>
          <a:p>
            <a:pPr marL="0" indent="0">
              <a:buNone/>
            </a:pPr>
            <a:endParaRPr lang="en-GB" dirty="0"/>
          </a:p>
        </p:txBody>
      </p:sp>
    </p:spTree>
    <p:extLst>
      <p:ext uri="{BB962C8B-B14F-4D97-AF65-F5344CB8AC3E}">
        <p14:creationId xmlns:p14="http://schemas.microsoft.com/office/powerpoint/2010/main" val="2844095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E8A15-2758-F582-2F8C-1275AE563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600F21-6CAB-49AA-B36C-BCD471484E4C}"/>
              </a:ext>
            </a:extLst>
          </p:cNvPr>
          <p:cNvSpPr>
            <a:spLocks noGrp="1"/>
          </p:cNvSpPr>
          <p:nvPr>
            <p:ph type="title"/>
          </p:nvPr>
        </p:nvSpPr>
        <p:spPr>
          <a:xfrm>
            <a:off x="341643" y="211015"/>
            <a:ext cx="11716377" cy="358356"/>
          </a:xfrm>
        </p:spPr>
        <p:txBody>
          <a:bodyPr>
            <a:normAutofit fontScale="90000"/>
          </a:bodyPr>
          <a:lstStyle/>
          <a:p>
            <a:r>
              <a:rPr lang="en-GB" dirty="0"/>
              <a:t>Step 5 – Check your answer – Mark Scheme</a:t>
            </a:r>
          </a:p>
        </p:txBody>
      </p:sp>
      <p:sp>
        <p:nvSpPr>
          <p:cNvPr id="6" name="Content Placeholder 4">
            <a:extLst>
              <a:ext uri="{FF2B5EF4-FFF2-40B4-BE49-F238E27FC236}">
                <a16:creationId xmlns:a16="http://schemas.microsoft.com/office/drawing/2014/main" id="{42133494-A345-3333-747C-1FF74790B55E}"/>
              </a:ext>
            </a:extLst>
          </p:cNvPr>
          <p:cNvSpPr>
            <a:spLocks noGrp="1"/>
          </p:cNvSpPr>
          <p:nvPr>
            <p:ph idx="1"/>
          </p:nvPr>
        </p:nvSpPr>
        <p:spPr>
          <a:xfrm>
            <a:off x="157317" y="825910"/>
            <a:ext cx="11900704" cy="5899355"/>
          </a:xfrm>
          <a:ln>
            <a:solidFill>
              <a:schemeClr val="tx1"/>
            </a:solidFill>
          </a:ln>
        </p:spPr>
        <p:txBody>
          <a:bodyPr>
            <a:normAutofit fontScale="92500" lnSpcReduction="20000"/>
          </a:bodyPr>
          <a:lstStyle/>
          <a:p>
            <a:pPr marL="0" indent="0">
              <a:spcBef>
                <a:spcPts val="0"/>
              </a:spcBef>
              <a:buNone/>
            </a:pPr>
            <a:r>
              <a:rPr lang="en-GB" b="1" dirty="0"/>
              <a:t>Mark Scheme</a:t>
            </a:r>
          </a:p>
          <a:p>
            <a:pPr marL="0" indent="0">
              <a:spcBef>
                <a:spcPts val="0"/>
              </a:spcBef>
              <a:buNone/>
            </a:pPr>
            <a:r>
              <a:rPr lang="en-GB" b="1" dirty="0"/>
              <a:t>Higher level Response (7-8)</a:t>
            </a:r>
          </a:p>
          <a:p>
            <a:pPr marL="0" indent="0">
              <a:spcBef>
                <a:spcPts val="0"/>
              </a:spcBef>
              <a:buNone/>
            </a:pPr>
            <a:r>
              <a:rPr lang="en-GB" dirty="0"/>
              <a:t>Reasoned response. Detail discussion of both legal and ethical issues. Clearly linked explanations with the scenario. The response is constructed well and reads well. Points well made. Few if any SPAG issues. Technical terms used correctly</a:t>
            </a:r>
          </a:p>
          <a:p>
            <a:pPr marL="0" indent="0">
              <a:spcBef>
                <a:spcPts val="0"/>
              </a:spcBef>
              <a:buNone/>
            </a:pPr>
            <a:endParaRPr lang="en-GB" b="1" dirty="0"/>
          </a:p>
          <a:p>
            <a:pPr marL="0" indent="0">
              <a:spcBef>
                <a:spcPts val="0"/>
              </a:spcBef>
              <a:buNone/>
            </a:pPr>
            <a:r>
              <a:rPr lang="en-GB" b="1" dirty="0"/>
              <a:t>Medium level Response (4-6)</a:t>
            </a:r>
          </a:p>
          <a:p>
            <a:pPr marL="0" indent="0">
              <a:spcBef>
                <a:spcPts val="0"/>
              </a:spcBef>
              <a:buNone/>
            </a:pPr>
            <a:r>
              <a:rPr lang="en-GB" dirty="0"/>
              <a:t>Reasonable response. Description of some ethical and / or legal issues. Most points made are explained / justified, though not all will be linked in the context of the scenario. The answer might feel a little disjointed in places. Most points well made. Occasional errors in SPAG. Technical terms will have been used correctly on the whole. </a:t>
            </a:r>
          </a:p>
          <a:p>
            <a:pPr marL="0" indent="0">
              <a:spcBef>
                <a:spcPts val="0"/>
              </a:spcBef>
              <a:buNone/>
            </a:pPr>
            <a:endParaRPr lang="en-GB" b="1" dirty="0"/>
          </a:p>
          <a:p>
            <a:pPr marL="0" indent="0">
              <a:spcBef>
                <a:spcPts val="0"/>
              </a:spcBef>
              <a:buNone/>
            </a:pPr>
            <a:r>
              <a:rPr lang="en-GB" b="1" dirty="0"/>
              <a:t>Low level Response (1-3)</a:t>
            </a:r>
          </a:p>
          <a:p>
            <a:pPr marL="0" indent="0">
              <a:spcBef>
                <a:spcPts val="0"/>
              </a:spcBef>
              <a:buNone/>
            </a:pPr>
            <a:r>
              <a:rPr lang="en-GB" dirty="0"/>
              <a:t>Points made are purely identified.  They are not followed up with descriptions or explanations. Various separate points are rarely linked together. On the whole information presented isn’t expressed very well and the discussion is limited. One or both sides (legal / ethical) might be weak or omitted entirely. Few technical terms will have been used / used correctly. Errors in SPAG may be intrusive.</a:t>
            </a:r>
          </a:p>
        </p:txBody>
      </p:sp>
    </p:spTree>
    <p:extLst>
      <p:ext uri="{BB962C8B-B14F-4D97-AF65-F5344CB8AC3E}">
        <p14:creationId xmlns:p14="http://schemas.microsoft.com/office/powerpoint/2010/main" val="1283304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24FE7-AB9E-386A-02E8-6A1829FC2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45656C-DCC1-F7D8-997D-37820AB9F44F}"/>
              </a:ext>
            </a:extLst>
          </p:cNvPr>
          <p:cNvSpPr>
            <a:spLocks noGrp="1"/>
          </p:cNvSpPr>
          <p:nvPr>
            <p:ph type="title"/>
          </p:nvPr>
        </p:nvSpPr>
        <p:spPr>
          <a:xfrm>
            <a:off x="341643" y="211015"/>
            <a:ext cx="11716377" cy="358356"/>
          </a:xfrm>
        </p:spPr>
        <p:txBody>
          <a:bodyPr>
            <a:normAutofit fontScale="90000"/>
          </a:bodyPr>
          <a:lstStyle/>
          <a:p>
            <a:r>
              <a:rPr lang="en-GB" dirty="0"/>
              <a:t>Step 5 – Check your answer – Mark Scheme</a:t>
            </a:r>
          </a:p>
        </p:txBody>
      </p:sp>
      <p:sp>
        <p:nvSpPr>
          <p:cNvPr id="6" name="Content Placeholder 4">
            <a:extLst>
              <a:ext uri="{FF2B5EF4-FFF2-40B4-BE49-F238E27FC236}">
                <a16:creationId xmlns:a16="http://schemas.microsoft.com/office/drawing/2014/main" id="{5884DDC4-8CB3-F21F-0D3F-E891C35D5067}"/>
              </a:ext>
            </a:extLst>
          </p:cNvPr>
          <p:cNvSpPr>
            <a:spLocks noGrp="1"/>
          </p:cNvSpPr>
          <p:nvPr>
            <p:ph idx="1"/>
          </p:nvPr>
        </p:nvSpPr>
        <p:spPr>
          <a:xfrm>
            <a:off x="157317" y="825910"/>
            <a:ext cx="11900704" cy="5899355"/>
          </a:xfrm>
          <a:ln>
            <a:solidFill>
              <a:schemeClr val="tx1"/>
            </a:solidFill>
          </a:ln>
        </p:spPr>
        <p:txBody>
          <a:bodyPr>
            <a:normAutofit fontScale="77500" lnSpcReduction="20000"/>
          </a:bodyPr>
          <a:lstStyle/>
          <a:p>
            <a:pPr marL="0" indent="0">
              <a:spcBef>
                <a:spcPts val="0"/>
              </a:spcBef>
              <a:buNone/>
            </a:pPr>
            <a:r>
              <a:rPr lang="en-GB" b="1" dirty="0"/>
              <a:t>Technical points to make.</a:t>
            </a:r>
          </a:p>
          <a:p>
            <a:pPr marL="0" indent="0">
              <a:spcBef>
                <a:spcPts val="0"/>
              </a:spcBef>
              <a:buNone/>
            </a:pPr>
            <a:r>
              <a:rPr lang="en-GB" b="1" dirty="0"/>
              <a:t>Points to make for “Legal”:</a:t>
            </a:r>
          </a:p>
          <a:p>
            <a:pPr marL="0" indent="0">
              <a:spcBef>
                <a:spcPts val="0"/>
              </a:spcBef>
              <a:buNone/>
            </a:pPr>
            <a:r>
              <a:rPr lang="en-GB" b="1" dirty="0"/>
              <a:t>Data Protection Act (DPA) (1)</a:t>
            </a:r>
          </a:p>
          <a:p>
            <a:pPr marL="0" indent="0">
              <a:spcBef>
                <a:spcPts val="0"/>
              </a:spcBef>
              <a:buNone/>
            </a:pPr>
            <a:r>
              <a:rPr lang="en-GB" dirty="0"/>
              <a:t>Various rules of the DPA as long as they are mentioned in context of scenario: Students data fairly &amp; lawfully processed (1), Students data processed for limited purposes of supporting their education (1), Only relevant / non excessive data held on students (1) e.g. Name, age, school, year group etc. Students data accurate and up to date (1), Students data not kept longer than necessary (1) e.g. 12 months after they leave, Students data processed in line with their rights (1), Students data kept secure (1) e.g. use of firewalls, virus checkers (1), Students data stored in UK data centres (1)</a:t>
            </a:r>
          </a:p>
          <a:p>
            <a:pPr marL="0" indent="0">
              <a:spcBef>
                <a:spcPts val="0"/>
              </a:spcBef>
              <a:buNone/>
            </a:pPr>
            <a:r>
              <a:rPr lang="en-GB" b="1" dirty="0"/>
              <a:t>CMA</a:t>
            </a:r>
            <a:endParaRPr lang="en-GB" dirty="0"/>
          </a:p>
          <a:p>
            <a:pPr marL="0" indent="0">
              <a:spcBef>
                <a:spcPts val="0"/>
              </a:spcBef>
              <a:buNone/>
            </a:pPr>
            <a:r>
              <a:rPr lang="en-GB" dirty="0"/>
              <a:t>Any mention of restricting access to the data / logins / usernames / passwords (1)</a:t>
            </a:r>
          </a:p>
          <a:p>
            <a:pPr marL="0" indent="0">
              <a:spcBef>
                <a:spcPts val="0"/>
              </a:spcBef>
              <a:buNone/>
            </a:pPr>
            <a:r>
              <a:rPr lang="en-GB" b="1" dirty="0"/>
              <a:t>Copyright, Designs and Patents Act (1)</a:t>
            </a:r>
          </a:p>
          <a:p>
            <a:pPr marL="0" indent="0">
              <a:spcBef>
                <a:spcPts val="0"/>
              </a:spcBef>
              <a:buNone/>
            </a:pPr>
            <a:r>
              <a:rPr lang="en-GB" dirty="0"/>
              <a:t>Mentions of protecting copyright of students and others work (1) / intellectual property considerations (1) or issues with software licences (1)</a:t>
            </a:r>
          </a:p>
          <a:p>
            <a:pPr marL="0" indent="0">
              <a:spcBef>
                <a:spcPts val="0"/>
              </a:spcBef>
              <a:buNone/>
            </a:pPr>
            <a:endParaRPr lang="en-GB" b="1" dirty="0"/>
          </a:p>
          <a:p>
            <a:pPr marL="0" indent="0">
              <a:spcBef>
                <a:spcPts val="0"/>
              </a:spcBef>
              <a:buNone/>
            </a:pPr>
            <a:r>
              <a:rPr lang="en-GB" b="1" dirty="0"/>
              <a:t>Points to make for “Ethical”:</a:t>
            </a:r>
          </a:p>
          <a:p>
            <a:pPr marL="0" indent="0">
              <a:spcBef>
                <a:spcPts val="0"/>
              </a:spcBef>
              <a:buNone/>
            </a:pPr>
            <a:r>
              <a:rPr lang="en-GB" dirty="0"/>
              <a:t>Students copying each other’s work / plagiarism (1), Storing information / work / data on minors / parental consent (1), E-safety issues / concerns (1), Acceptable usage policy (1), Issues around cyberbullying / preventing / dealing with the consequences and misuse of the system (1), Inappropriate communication / inappropriate materials via the platform (1), Potential issues about unfair access / unfair advantage to students who have more / better access to technology / the Internet than others (1)</a:t>
            </a:r>
          </a:p>
        </p:txBody>
      </p:sp>
    </p:spTree>
    <p:extLst>
      <p:ext uri="{BB962C8B-B14F-4D97-AF65-F5344CB8AC3E}">
        <p14:creationId xmlns:p14="http://schemas.microsoft.com/office/powerpoint/2010/main" val="3197499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A2A08-FB7E-401F-948A-B1E432EF9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AC8D5-BA93-32F0-4BDB-C7697469F424}"/>
              </a:ext>
            </a:extLst>
          </p:cNvPr>
          <p:cNvSpPr>
            <a:spLocks noGrp="1"/>
          </p:cNvSpPr>
          <p:nvPr>
            <p:ph type="title"/>
          </p:nvPr>
        </p:nvSpPr>
        <p:spPr>
          <a:xfrm>
            <a:off x="831850" y="1709738"/>
            <a:ext cx="10515600" cy="1603733"/>
          </a:xfrm>
        </p:spPr>
        <p:txBody>
          <a:bodyPr>
            <a:normAutofit/>
          </a:bodyPr>
          <a:lstStyle/>
          <a:p>
            <a:pPr algn="ctr"/>
            <a:r>
              <a:rPr lang="en-GB" sz="7200" dirty="0"/>
              <a:t>Example Number 3</a:t>
            </a:r>
          </a:p>
        </p:txBody>
      </p:sp>
      <p:sp>
        <p:nvSpPr>
          <p:cNvPr id="3" name="Text Placeholder 2">
            <a:extLst>
              <a:ext uri="{FF2B5EF4-FFF2-40B4-BE49-F238E27FC236}">
                <a16:creationId xmlns:a16="http://schemas.microsoft.com/office/drawing/2014/main" id="{757291E2-B8BA-8652-96A0-78174476C523}"/>
              </a:ext>
            </a:extLst>
          </p:cNvPr>
          <p:cNvSpPr>
            <a:spLocks noGrp="1"/>
          </p:cNvSpPr>
          <p:nvPr>
            <p:ph type="body" idx="1"/>
          </p:nvPr>
        </p:nvSpPr>
        <p:spPr>
          <a:xfrm>
            <a:off x="831850" y="3429000"/>
            <a:ext cx="10515600" cy="1500187"/>
          </a:xfrm>
        </p:spPr>
        <p:txBody>
          <a:bodyPr>
            <a:normAutofit/>
          </a:bodyPr>
          <a:lstStyle/>
          <a:p>
            <a:pPr algn="ctr"/>
            <a:r>
              <a:rPr lang="en-GB" sz="5400" dirty="0"/>
              <a:t>Less scaffolded example</a:t>
            </a:r>
          </a:p>
        </p:txBody>
      </p:sp>
    </p:spTree>
    <p:extLst>
      <p:ext uri="{BB962C8B-B14F-4D97-AF65-F5344CB8AC3E}">
        <p14:creationId xmlns:p14="http://schemas.microsoft.com/office/powerpoint/2010/main" val="1417778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8FBD5-EEC6-99ED-4A7C-E080B2C2F4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EE5875-D59E-6324-C300-FDD41E81418E}"/>
              </a:ext>
            </a:extLst>
          </p:cNvPr>
          <p:cNvSpPr>
            <a:spLocks noGrp="1"/>
          </p:cNvSpPr>
          <p:nvPr>
            <p:ph type="title"/>
          </p:nvPr>
        </p:nvSpPr>
        <p:spPr>
          <a:xfrm>
            <a:off x="341643" y="211015"/>
            <a:ext cx="11716377" cy="358356"/>
          </a:xfrm>
        </p:spPr>
        <p:txBody>
          <a:bodyPr>
            <a:normAutofit fontScale="90000"/>
          </a:bodyPr>
          <a:lstStyle/>
          <a:p>
            <a:r>
              <a:rPr lang="en-GB" dirty="0"/>
              <a:t>Step 1 – Read the question thoroughly</a:t>
            </a:r>
          </a:p>
        </p:txBody>
      </p:sp>
      <p:sp>
        <p:nvSpPr>
          <p:cNvPr id="3" name="Content Placeholder 2">
            <a:extLst>
              <a:ext uri="{FF2B5EF4-FFF2-40B4-BE49-F238E27FC236}">
                <a16:creationId xmlns:a16="http://schemas.microsoft.com/office/drawing/2014/main" id="{3BC708F1-414D-C40C-7CC7-EDCACE18D624}"/>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*Social networking websites use artificial intelligence (Al) to monitor posts from users.</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Discuss the positive and negative uses of Al by social networking websites including:</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Legal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Ethical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Privacy issues</a:t>
            </a:r>
            <a:endParaRPr lang="en-GB" sz="1800" dirty="0">
              <a:solidFill>
                <a:srgbClr val="000000"/>
              </a:solidFill>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685814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E074D-A523-0F70-CA2D-F19CB150E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D7E12-999E-C701-E51C-5EC5CD8914FA}"/>
              </a:ext>
            </a:extLst>
          </p:cNvPr>
          <p:cNvSpPr>
            <a:spLocks noGrp="1"/>
          </p:cNvSpPr>
          <p:nvPr>
            <p:ph type="title"/>
          </p:nvPr>
        </p:nvSpPr>
        <p:spPr>
          <a:xfrm>
            <a:off x="341643" y="211015"/>
            <a:ext cx="11716377" cy="358356"/>
          </a:xfrm>
        </p:spPr>
        <p:txBody>
          <a:bodyPr>
            <a:normAutofit fontScale="90000"/>
          </a:bodyPr>
          <a:lstStyle/>
          <a:p>
            <a:r>
              <a:rPr lang="en-GB" dirty="0"/>
              <a:t>Step 2 – Analyse what is being asked</a:t>
            </a:r>
          </a:p>
        </p:txBody>
      </p:sp>
      <p:sp>
        <p:nvSpPr>
          <p:cNvPr id="3" name="Content Placeholder 2">
            <a:extLst>
              <a:ext uri="{FF2B5EF4-FFF2-40B4-BE49-F238E27FC236}">
                <a16:creationId xmlns:a16="http://schemas.microsoft.com/office/drawing/2014/main" id="{B52259CA-F063-778D-EB8F-CE322598900E}"/>
              </a:ext>
            </a:extLst>
          </p:cNvPr>
          <p:cNvSpPr>
            <a:spLocks noGrp="1"/>
          </p:cNvSpPr>
          <p:nvPr>
            <p:ph idx="1"/>
          </p:nvPr>
        </p:nvSpPr>
        <p:spPr>
          <a:xfrm>
            <a:off x="341644" y="864158"/>
            <a:ext cx="11716378" cy="5727561"/>
          </a:xfrm>
        </p:spPr>
        <p:txBody>
          <a:bodyPr>
            <a:normAutofit/>
          </a:bodyPr>
          <a:lstStyle/>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*Social networking websites use artificial intelligence (Al) to monitor posts from users.</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Discuss the positive and negative uses of Al by social networking websites including:</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Legal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Ethical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Privacy issues</a:t>
            </a:r>
            <a:endParaRPr lang="en-GB" sz="1800" dirty="0">
              <a:solidFill>
                <a:srgbClr val="000000"/>
              </a:solidFill>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2616106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8A005-2270-563C-3355-65ED26A4DF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174A08-2AC3-1FD6-DB1C-84734C85F9AE}"/>
              </a:ext>
            </a:extLst>
          </p:cNvPr>
          <p:cNvSpPr>
            <a:spLocks noGrp="1"/>
          </p:cNvSpPr>
          <p:nvPr>
            <p:ph type="title"/>
          </p:nvPr>
        </p:nvSpPr>
        <p:spPr>
          <a:xfrm>
            <a:off x="341643" y="211015"/>
            <a:ext cx="11716377" cy="358356"/>
          </a:xfrm>
        </p:spPr>
        <p:txBody>
          <a:bodyPr>
            <a:normAutofit fontScale="90000"/>
          </a:bodyPr>
          <a:lstStyle/>
          <a:p>
            <a:r>
              <a:rPr lang="en-GB" dirty="0"/>
              <a:t>Step 2 – Understanding the command words</a:t>
            </a:r>
          </a:p>
        </p:txBody>
      </p:sp>
      <p:sp>
        <p:nvSpPr>
          <p:cNvPr id="3" name="Content Placeholder 2">
            <a:extLst>
              <a:ext uri="{FF2B5EF4-FFF2-40B4-BE49-F238E27FC236}">
                <a16:creationId xmlns:a16="http://schemas.microsoft.com/office/drawing/2014/main" id="{BDB33668-8393-51E1-12DE-E193849C226E}"/>
              </a:ext>
            </a:extLst>
          </p:cNvPr>
          <p:cNvSpPr>
            <a:spLocks noGrp="1"/>
          </p:cNvSpPr>
          <p:nvPr>
            <p:ph idx="1"/>
          </p:nvPr>
        </p:nvSpPr>
        <p:spPr>
          <a:xfrm>
            <a:off x="341644" y="864158"/>
            <a:ext cx="11716378" cy="5727561"/>
          </a:xfrm>
        </p:spPr>
        <p:txBody>
          <a:bodyPr>
            <a:normAutofit/>
          </a:bodyPr>
          <a:lstStyle/>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Discuss</a:t>
            </a:r>
            <a:r>
              <a:rPr lang="en-GB" sz="1800" dirty="0">
                <a:solidFill>
                  <a:srgbClr val="000000"/>
                </a:solidFill>
                <a:effectLst/>
                <a:latin typeface="Arial" panose="020B0604020202020204" pitchFamily="34" charset="0"/>
                <a:ea typeface="Arial" panose="020B0604020202020204" pitchFamily="34" charset="0"/>
              </a:rPr>
              <a:t> -</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*Social networking websites use artificial intelligence (Al) to monitor posts from users.</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Discuss the positive and negative uses of Al by social networking websites including:</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Legal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Ethical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Privacy issues</a:t>
            </a:r>
            <a:endParaRPr lang="en-GB" sz="1800" dirty="0">
              <a:solidFill>
                <a:srgbClr val="000000"/>
              </a:solidFill>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3708499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DEE84-00B2-4672-631C-07D8D40A81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6D1820-CF76-663E-8ADD-B9F8CEA34F02}"/>
              </a:ext>
            </a:extLst>
          </p:cNvPr>
          <p:cNvSpPr>
            <a:spLocks noGrp="1"/>
          </p:cNvSpPr>
          <p:nvPr>
            <p:ph type="title"/>
          </p:nvPr>
        </p:nvSpPr>
        <p:spPr>
          <a:xfrm>
            <a:off x="341643" y="211015"/>
            <a:ext cx="11716377" cy="358356"/>
          </a:xfrm>
        </p:spPr>
        <p:txBody>
          <a:bodyPr>
            <a:normAutofit fontScale="90000"/>
          </a:bodyPr>
          <a:lstStyle/>
          <a:p>
            <a:r>
              <a:rPr lang="en-GB" dirty="0"/>
              <a:t>Step 2 – Understanding the command words</a:t>
            </a:r>
          </a:p>
        </p:txBody>
      </p:sp>
      <p:sp>
        <p:nvSpPr>
          <p:cNvPr id="3" name="Content Placeholder 2">
            <a:extLst>
              <a:ext uri="{FF2B5EF4-FFF2-40B4-BE49-F238E27FC236}">
                <a16:creationId xmlns:a16="http://schemas.microsoft.com/office/drawing/2014/main" id="{F26723BC-4989-5007-3FBD-04BD97BB6878}"/>
              </a:ext>
            </a:extLst>
          </p:cNvPr>
          <p:cNvSpPr>
            <a:spLocks noGrp="1"/>
          </p:cNvSpPr>
          <p:nvPr>
            <p:ph idx="1"/>
          </p:nvPr>
        </p:nvSpPr>
        <p:spPr>
          <a:xfrm>
            <a:off x="341644" y="864158"/>
            <a:ext cx="11716378" cy="5727561"/>
          </a:xfrm>
        </p:spPr>
        <p:txBody>
          <a:bodyPr>
            <a:normAutofit/>
          </a:bodyPr>
          <a:lstStyle/>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Discuss</a:t>
            </a:r>
            <a:r>
              <a:rPr lang="en-GB" sz="1800" dirty="0">
                <a:solidFill>
                  <a:srgbClr val="000000"/>
                </a:solidFill>
                <a:effectLst/>
                <a:latin typeface="Arial" panose="020B0604020202020204" pitchFamily="34" charset="0"/>
                <a:ea typeface="Arial" panose="020B0604020202020204" pitchFamily="34" charset="0"/>
              </a:rPr>
              <a:t> – Give an account that addresses a range of ideas and arguments</a:t>
            </a:r>
          </a:p>
          <a:p>
            <a:pPr marL="6350" indent="-6350">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endParaRPr lang="en-GB" sz="1800" dirty="0">
              <a:solidFill>
                <a:srgbClr val="000000"/>
              </a:solidFill>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*Social networking websites use artificial intelligence (Al) to monitor posts from users.</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Discuss the positive and negative uses of Al by social networking websites including:</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Legal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Ethical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Privacy issues</a:t>
            </a:r>
            <a:endParaRPr lang="en-GB" sz="1800" dirty="0">
              <a:solidFill>
                <a:srgbClr val="000000"/>
              </a:solidFill>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875025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30B9-CFEA-4CA9-BEC9-AE810FC1F3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DEED85-6CA0-35D9-B467-6C5B51C66E69}"/>
              </a:ext>
            </a:extLst>
          </p:cNvPr>
          <p:cNvSpPr>
            <a:spLocks noGrp="1"/>
          </p:cNvSpPr>
          <p:nvPr>
            <p:ph type="title"/>
          </p:nvPr>
        </p:nvSpPr>
        <p:spPr>
          <a:xfrm>
            <a:off x="341643" y="211015"/>
            <a:ext cx="11716377" cy="358356"/>
          </a:xfrm>
        </p:spPr>
        <p:txBody>
          <a:bodyPr>
            <a:normAutofit fontScale="90000"/>
          </a:bodyPr>
          <a:lstStyle/>
          <a:p>
            <a:r>
              <a:rPr lang="en-GB" dirty="0"/>
              <a:t>Step 3 – Break down the question</a:t>
            </a:r>
          </a:p>
        </p:txBody>
      </p:sp>
      <p:sp>
        <p:nvSpPr>
          <p:cNvPr id="3" name="Content Placeholder 2">
            <a:extLst>
              <a:ext uri="{FF2B5EF4-FFF2-40B4-BE49-F238E27FC236}">
                <a16:creationId xmlns:a16="http://schemas.microsoft.com/office/drawing/2014/main" id="{3CBD6694-CB63-84E3-95E9-3A29A57C056F}"/>
              </a:ext>
            </a:extLst>
          </p:cNvPr>
          <p:cNvSpPr>
            <a:spLocks noGrp="1"/>
          </p:cNvSpPr>
          <p:nvPr>
            <p:ph idx="1"/>
          </p:nvPr>
        </p:nvSpPr>
        <p:spPr>
          <a:xfrm>
            <a:off x="341644" y="864158"/>
            <a:ext cx="11716378" cy="5727561"/>
          </a:xfrm>
        </p:spPr>
        <p:txBody>
          <a:bodyPr>
            <a:normAutofit/>
          </a:bodyPr>
          <a:lstStyle/>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1 –</a:t>
            </a: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2 –</a:t>
            </a:r>
            <a:endParaRPr lang="en-GB" sz="1800" b="1" dirty="0">
              <a:solidFill>
                <a:srgbClr val="000000"/>
              </a:solidFill>
              <a:latin typeface="Arial" panose="020B0604020202020204" pitchFamily="34" charset="0"/>
              <a:ea typeface="Arial" panose="020B0604020202020204" pitchFamily="34" charset="0"/>
            </a:endParaRP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3 –</a:t>
            </a:r>
          </a:p>
          <a:p>
            <a:pPr marL="6350" indent="-6350">
              <a:lnSpc>
                <a:spcPct val="107000"/>
              </a:lnSpc>
              <a:spcBef>
                <a:spcPts val="0"/>
              </a:spcBef>
              <a:buNone/>
            </a:pPr>
            <a:r>
              <a:rPr lang="en-GB" sz="1800" b="1" dirty="0">
                <a:solidFill>
                  <a:srgbClr val="000000"/>
                </a:solidFill>
                <a:effectLst/>
                <a:latin typeface="Arial" panose="020B0604020202020204" pitchFamily="34" charset="0"/>
                <a:ea typeface="Arial" panose="020B0604020202020204" pitchFamily="34" charset="0"/>
              </a:rPr>
              <a:t>Part 4 – </a:t>
            </a: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463550" lvl="1" indent="-6350">
              <a:lnSpc>
                <a:spcPct val="107000"/>
              </a:lnSpc>
              <a:spcBef>
                <a:spcPts val="0"/>
              </a:spcBef>
              <a:buNone/>
            </a:pPr>
            <a:endParaRPr lang="en-GB" sz="1400" dirty="0">
              <a:solidFill>
                <a:srgbClr val="000000"/>
              </a:solidFill>
              <a:latin typeface="Arial" panose="020B0604020202020204" pitchFamily="34" charset="0"/>
              <a:ea typeface="Arial" panose="020B0604020202020204" pitchFamily="34" charset="0"/>
            </a:endParaRPr>
          </a:p>
          <a:p>
            <a:pPr marL="463550" lvl="1" indent="-6350">
              <a:lnSpc>
                <a:spcPct val="107000"/>
              </a:lnSpc>
              <a:spcBef>
                <a:spcPts val="0"/>
              </a:spcBef>
              <a:buNone/>
            </a:pPr>
            <a:endParaRPr lang="en-GB" sz="14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*Social networking websites use artificial intelligence (Al) to monitor posts from users.</a:t>
            </a:r>
          </a:p>
          <a:p>
            <a:pPr marL="6350" indent="-6350" algn="l">
              <a:lnSpc>
                <a:spcPct val="107000"/>
              </a:lnSpc>
              <a:spcBef>
                <a:spcPts val="0"/>
              </a:spcBef>
              <a:buNone/>
            </a:pPr>
            <a:endParaRPr lang="en-GB" sz="1800" dirty="0">
              <a:solidFill>
                <a:srgbClr val="000000"/>
              </a:solidFill>
              <a:effectLst/>
              <a:latin typeface="Arial" panose="020B0604020202020204" pitchFamily="34" charset="0"/>
              <a:ea typeface="Arial" panose="020B0604020202020204" pitchFamily="34" charset="0"/>
            </a:endParaRP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Discuss the positive and negative uses of Al by social networking websites including:</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Legal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Ethical issues</a:t>
            </a:r>
          </a:p>
          <a:p>
            <a:pPr marL="6350" indent="-6350" algn="l">
              <a:lnSpc>
                <a:spcPct val="107000"/>
              </a:lnSpc>
              <a:spcBef>
                <a:spcPts val="0"/>
              </a:spcBef>
              <a:buNone/>
            </a:pPr>
            <a:r>
              <a:rPr lang="en-GB" sz="1800" dirty="0">
                <a:solidFill>
                  <a:srgbClr val="000000"/>
                </a:solidFill>
                <a:effectLst/>
                <a:latin typeface="Arial" panose="020B0604020202020204" pitchFamily="34" charset="0"/>
                <a:ea typeface="Arial" panose="020B0604020202020204" pitchFamily="34" charset="0"/>
              </a:rPr>
              <a:t>•	Privacy issues</a:t>
            </a:r>
            <a:endParaRPr lang="en-GB" sz="1800" dirty="0">
              <a:solidFill>
                <a:srgbClr val="000000"/>
              </a:solidFill>
              <a:latin typeface="Arial" panose="020B0604020202020204" pitchFamily="34" charset="0"/>
              <a:ea typeface="Arial" panose="020B0604020202020204" pitchFamily="34" charset="0"/>
            </a:endParaRPr>
          </a:p>
          <a:p>
            <a:pPr marL="6350" indent="-6350" algn="r">
              <a:lnSpc>
                <a:spcPct val="107000"/>
              </a:lnSpc>
              <a:spcBef>
                <a:spcPts val="0"/>
              </a:spcBef>
              <a:buNone/>
            </a:pPr>
            <a:r>
              <a:rPr lang="en-GB" sz="1800" dirty="0">
                <a:solidFill>
                  <a:srgbClr val="000000"/>
                </a:solidFill>
                <a:latin typeface="Arial" panose="020B0604020202020204" pitchFamily="34" charset="0"/>
                <a:ea typeface="Arial" panose="020B0604020202020204" pitchFamily="34" charset="0"/>
              </a:rPr>
              <a:t>8</a:t>
            </a:r>
            <a:r>
              <a:rPr lang="en-GB" sz="1800" dirty="0">
                <a:solidFill>
                  <a:srgbClr val="000000"/>
                </a:solidFill>
                <a:effectLst/>
                <a:latin typeface="Arial" panose="020B0604020202020204" pitchFamily="34" charset="0"/>
                <a:ea typeface="Arial" panose="020B0604020202020204" pitchFamily="34" charset="0"/>
              </a:rPr>
              <a:t> Marks</a:t>
            </a:r>
          </a:p>
        </p:txBody>
      </p:sp>
    </p:spTree>
    <p:extLst>
      <p:ext uri="{BB962C8B-B14F-4D97-AF65-F5344CB8AC3E}">
        <p14:creationId xmlns:p14="http://schemas.microsoft.com/office/powerpoint/2010/main" val="1646674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2D1D8-20CF-97BC-223B-B5938FD4C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1FA4F5-7EBF-66E7-498C-EA8CA29CA955}"/>
              </a:ext>
            </a:extLst>
          </p:cNvPr>
          <p:cNvSpPr>
            <a:spLocks noGrp="1"/>
          </p:cNvSpPr>
          <p:nvPr>
            <p:ph type="title"/>
          </p:nvPr>
        </p:nvSpPr>
        <p:spPr>
          <a:xfrm>
            <a:off x="341643" y="211015"/>
            <a:ext cx="11716377" cy="358356"/>
          </a:xfrm>
        </p:spPr>
        <p:txBody>
          <a:bodyPr>
            <a:normAutofit fontScale="90000"/>
          </a:bodyPr>
          <a:lstStyle/>
          <a:p>
            <a:r>
              <a:rPr lang="en-GB" dirty="0"/>
              <a:t>Step 4 – Plan the answer</a:t>
            </a:r>
          </a:p>
        </p:txBody>
      </p:sp>
      <p:graphicFrame>
        <p:nvGraphicFramePr>
          <p:cNvPr id="4" name="Content Placeholder 3">
            <a:extLst>
              <a:ext uri="{FF2B5EF4-FFF2-40B4-BE49-F238E27FC236}">
                <a16:creationId xmlns:a16="http://schemas.microsoft.com/office/drawing/2014/main" id="{D7F92C3A-0B28-45A1-D266-FD3177B53C75}"/>
              </a:ext>
            </a:extLst>
          </p:cNvPr>
          <p:cNvGraphicFramePr>
            <a:graphicFrameLocks noGrp="1"/>
          </p:cNvGraphicFramePr>
          <p:nvPr>
            <p:ph idx="1"/>
            <p:extLst>
              <p:ext uri="{D42A27DB-BD31-4B8C-83A1-F6EECF244321}">
                <p14:modId xmlns:p14="http://schemas.microsoft.com/office/powerpoint/2010/main" val="2837241600"/>
              </p:ext>
            </p:extLst>
          </p:nvPr>
        </p:nvGraphicFramePr>
        <p:xfrm>
          <a:off x="341643" y="933449"/>
          <a:ext cx="11716376" cy="3458765"/>
        </p:xfrm>
        <a:graphic>
          <a:graphicData uri="http://schemas.openxmlformats.org/drawingml/2006/table">
            <a:tbl>
              <a:tblPr firstRow="1" bandRow="1">
                <a:tableStyleId>{5C22544A-7EE6-4342-B048-85BDC9FD1C3A}</a:tableStyleId>
              </a:tblPr>
              <a:tblGrid>
                <a:gridCol w="2468232">
                  <a:extLst>
                    <a:ext uri="{9D8B030D-6E8A-4147-A177-3AD203B41FA5}">
                      <a16:colId xmlns:a16="http://schemas.microsoft.com/office/drawing/2014/main" val="1072498522"/>
                    </a:ext>
                  </a:extLst>
                </a:gridCol>
                <a:gridCol w="9248144">
                  <a:extLst>
                    <a:ext uri="{9D8B030D-6E8A-4147-A177-3AD203B41FA5}">
                      <a16:colId xmlns:a16="http://schemas.microsoft.com/office/drawing/2014/main" val="2799580425"/>
                    </a:ext>
                  </a:extLst>
                </a:gridCol>
              </a:tblGrid>
              <a:tr h="691753">
                <a:tc>
                  <a:txBody>
                    <a:bodyPr/>
                    <a:lstStyle/>
                    <a:p>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7436573"/>
                  </a:ext>
                </a:extLst>
              </a:tr>
              <a:tr h="691753">
                <a:tc>
                  <a:txBody>
                    <a:bodyPr/>
                    <a:lstStyle/>
                    <a:p>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460326"/>
                  </a:ext>
                </a:extLst>
              </a:tr>
              <a:tr h="691753">
                <a:tc>
                  <a:txBody>
                    <a:bodyPr/>
                    <a:lstStyle/>
                    <a:p>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0159670"/>
                  </a:ext>
                </a:extLst>
              </a:tr>
              <a:tr h="691753">
                <a:tc>
                  <a:txBody>
                    <a:bodyPr/>
                    <a:lstStyle/>
                    <a:p>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8515532"/>
                  </a:ext>
                </a:extLst>
              </a:tr>
              <a:tr h="691753">
                <a:tc>
                  <a:txBody>
                    <a:bodyPr/>
                    <a:lstStyle/>
                    <a:p>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651152"/>
                  </a:ext>
                </a:extLst>
              </a:tr>
            </a:tbl>
          </a:graphicData>
        </a:graphic>
      </p:graphicFrame>
    </p:spTree>
    <p:extLst>
      <p:ext uri="{BB962C8B-B14F-4D97-AF65-F5344CB8AC3E}">
        <p14:creationId xmlns:p14="http://schemas.microsoft.com/office/powerpoint/2010/main" val="3693217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C8B20-89E3-5857-335C-F35AE0D76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E50ACB-AA4C-35AE-0352-D4EE28463B31}"/>
              </a:ext>
            </a:extLst>
          </p:cNvPr>
          <p:cNvSpPr>
            <a:spLocks noGrp="1"/>
          </p:cNvSpPr>
          <p:nvPr>
            <p:ph type="title"/>
          </p:nvPr>
        </p:nvSpPr>
        <p:spPr>
          <a:xfrm>
            <a:off x="341643" y="211015"/>
            <a:ext cx="11716377" cy="358356"/>
          </a:xfrm>
        </p:spPr>
        <p:txBody>
          <a:bodyPr>
            <a:normAutofit fontScale="90000"/>
          </a:bodyPr>
          <a:lstStyle/>
          <a:p>
            <a:r>
              <a:rPr lang="en-GB" dirty="0"/>
              <a:t>Step 5 – Write the answer:</a:t>
            </a:r>
          </a:p>
        </p:txBody>
      </p:sp>
      <p:sp>
        <p:nvSpPr>
          <p:cNvPr id="5" name="Content Placeholder 4">
            <a:extLst>
              <a:ext uri="{FF2B5EF4-FFF2-40B4-BE49-F238E27FC236}">
                <a16:creationId xmlns:a16="http://schemas.microsoft.com/office/drawing/2014/main" id="{2C3E4C40-B6F4-DE60-013E-FFB146D624F9}"/>
              </a:ext>
            </a:extLst>
          </p:cNvPr>
          <p:cNvSpPr>
            <a:spLocks noGrp="1"/>
          </p:cNvSpPr>
          <p:nvPr>
            <p:ph idx="1"/>
          </p:nvPr>
        </p:nvSpPr>
        <p:spPr>
          <a:xfrm>
            <a:off x="157317" y="825910"/>
            <a:ext cx="11900704" cy="5899355"/>
          </a:xfrm>
          <a:ln>
            <a:solidFill>
              <a:schemeClr val="tx1"/>
            </a:solidFill>
          </a:ln>
        </p:spPr>
        <p:txBody>
          <a:bodyPr>
            <a:normAutofit/>
          </a:bodyPr>
          <a:lstStyle/>
          <a:p>
            <a:pPr marL="0" indent="0">
              <a:buNone/>
            </a:pPr>
            <a:endParaRPr lang="en-GB" dirty="0"/>
          </a:p>
        </p:txBody>
      </p:sp>
    </p:spTree>
    <p:extLst>
      <p:ext uri="{BB962C8B-B14F-4D97-AF65-F5344CB8AC3E}">
        <p14:creationId xmlns:p14="http://schemas.microsoft.com/office/powerpoint/2010/main" val="18096494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5894E-4CFC-7503-976C-73A9190CB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3AAED-45AF-4410-CC56-5A05F013DF0E}"/>
              </a:ext>
            </a:extLst>
          </p:cNvPr>
          <p:cNvSpPr>
            <a:spLocks noGrp="1"/>
          </p:cNvSpPr>
          <p:nvPr>
            <p:ph type="title"/>
          </p:nvPr>
        </p:nvSpPr>
        <p:spPr>
          <a:xfrm>
            <a:off x="341643" y="211015"/>
            <a:ext cx="11716377" cy="358356"/>
          </a:xfrm>
        </p:spPr>
        <p:txBody>
          <a:bodyPr>
            <a:normAutofit fontScale="90000"/>
          </a:bodyPr>
          <a:lstStyle/>
          <a:p>
            <a:r>
              <a:rPr lang="en-GB" dirty="0"/>
              <a:t>Step 6 – Check your answer – Mark Scheme</a:t>
            </a:r>
          </a:p>
        </p:txBody>
      </p:sp>
      <p:sp>
        <p:nvSpPr>
          <p:cNvPr id="6" name="Content Placeholder 4">
            <a:extLst>
              <a:ext uri="{FF2B5EF4-FFF2-40B4-BE49-F238E27FC236}">
                <a16:creationId xmlns:a16="http://schemas.microsoft.com/office/drawing/2014/main" id="{B1D5D450-5FE6-7906-514E-FF257D67A8A5}"/>
              </a:ext>
            </a:extLst>
          </p:cNvPr>
          <p:cNvSpPr>
            <a:spLocks noGrp="1"/>
          </p:cNvSpPr>
          <p:nvPr>
            <p:ph idx="1"/>
          </p:nvPr>
        </p:nvSpPr>
        <p:spPr>
          <a:xfrm>
            <a:off x="157317" y="825910"/>
            <a:ext cx="11900704" cy="5899355"/>
          </a:xfrm>
          <a:ln>
            <a:solidFill>
              <a:schemeClr val="tx1"/>
            </a:solidFill>
          </a:ln>
        </p:spPr>
        <p:txBody>
          <a:bodyPr>
            <a:noAutofit/>
          </a:bodyPr>
          <a:lstStyle/>
          <a:p>
            <a:pPr marL="0" indent="0">
              <a:spcBef>
                <a:spcPts val="0"/>
              </a:spcBef>
              <a:buNone/>
            </a:pPr>
            <a:r>
              <a:rPr lang="en-GB" sz="1600" b="1" dirty="0"/>
              <a:t>Answer: Mark Band 3–High Level (6-8 marks)</a:t>
            </a:r>
          </a:p>
          <a:p>
            <a:pPr marL="0" indent="0">
              <a:spcBef>
                <a:spcPts val="0"/>
              </a:spcBef>
              <a:buNone/>
            </a:pPr>
            <a:r>
              <a:rPr lang="en-GB" sz="1600" dirty="0"/>
              <a:t>The candidate demonstrates a thorough knowledge and understanding of a wide range of considerations in relation to the question; the material is generally accurate and detailed. The candidate is able to apply their knowledge and understanding directly and consistently to the context provided. Evidence / examples will be explicitly relevant to the explanation. The candidate is able to weigh up both sides of the discussion and includes reference to the impact on all areas showing thorough recognition of influencing factors. There is a well-developed line of reasoning which is clear and logically structured. The information presented is relevant and substantiated.</a:t>
            </a:r>
          </a:p>
          <a:p>
            <a:pPr marL="0" indent="0">
              <a:spcBef>
                <a:spcPts val="0"/>
              </a:spcBef>
              <a:buNone/>
            </a:pPr>
            <a:endParaRPr lang="en-GB" sz="1600" b="1" dirty="0"/>
          </a:p>
          <a:p>
            <a:pPr marL="0" indent="0">
              <a:spcBef>
                <a:spcPts val="0"/>
              </a:spcBef>
              <a:buNone/>
            </a:pPr>
            <a:r>
              <a:rPr lang="en-GB" sz="1600" b="1" dirty="0"/>
              <a:t>Mark Band 2-Mid Level (3-5 marks)</a:t>
            </a:r>
          </a:p>
          <a:p>
            <a:pPr marL="0" indent="0">
              <a:spcBef>
                <a:spcPts val="0"/>
              </a:spcBef>
              <a:buNone/>
            </a:pPr>
            <a:r>
              <a:rPr lang="en-GB" sz="1600" dirty="0"/>
              <a:t>The candidate demonstrates reasonable knowledge and understanding of a range of considerations in relation to the question; the material is generally accurate but at times underdeveloped. The candidate is able to apply their knowledge and understanding directly to the context provided although one or two opportunities are missed. Evidence/examples are for the most part implicitly relevant to the explanation. The candidate makes a reasonable attempt to discuss the impact on most areas, showing reasonable recognition of influencing factors. There is a line of reasoning presented with some structure. The information presented is in the most part relevant and supported by some evidence.</a:t>
            </a:r>
          </a:p>
          <a:p>
            <a:pPr marL="0" indent="0">
              <a:spcBef>
                <a:spcPts val="0"/>
              </a:spcBef>
              <a:buNone/>
            </a:pPr>
            <a:endParaRPr lang="en-GB" sz="1600" b="1" dirty="0"/>
          </a:p>
          <a:p>
            <a:pPr marL="0" indent="0">
              <a:spcBef>
                <a:spcPts val="0"/>
              </a:spcBef>
              <a:buNone/>
            </a:pPr>
            <a:r>
              <a:rPr lang="en-GB" sz="1600" b="1" dirty="0"/>
              <a:t>Mark Band 1-Low Level (1-2 marks)</a:t>
            </a:r>
          </a:p>
          <a:p>
            <a:pPr marL="0" indent="0">
              <a:spcBef>
                <a:spcPts val="0"/>
              </a:spcBef>
              <a:buNone/>
            </a:pPr>
            <a:r>
              <a:rPr lang="en-GB" sz="1600" dirty="0"/>
              <a:t>The candidate demonstrates a basic knowledge of considerations with limited understanding shown; the material is basic and contains some inaccuracies. The candidate makes a limited attempt to apply acquired knowledge and understanding to the context provided. The candidate provides nothing more than an unsupported assertion. The information is basic and communicated in an unstructured way. The information is supported by limited evidence and the relationship to the evidence may not be clear.</a:t>
            </a:r>
          </a:p>
          <a:p>
            <a:pPr marL="0" indent="0">
              <a:spcBef>
                <a:spcPts val="0"/>
              </a:spcBef>
              <a:buNone/>
            </a:pPr>
            <a:endParaRPr lang="en-GB" sz="1600" b="1" dirty="0"/>
          </a:p>
          <a:p>
            <a:pPr marL="0" indent="0">
              <a:spcBef>
                <a:spcPts val="0"/>
              </a:spcBef>
              <a:buNone/>
            </a:pPr>
            <a:r>
              <a:rPr lang="en-GB" sz="1600" b="1" dirty="0"/>
              <a:t>0 marks</a:t>
            </a:r>
          </a:p>
          <a:p>
            <a:pPr marL="0" indent="0">
              <a:spcBef>
                <a:spcPts val="0"/>
              </a:spcBef>
              <a:buNone/>
            </a:pPr>
            <a:r>
              <a:rPr lang="en-GB" sz="1600" dirty="0"/>
              <a:t>No attempt to answer the question or response is not worthy of credit</a:t>
            </a:r>
          </a:p>
        </p:txBody>
      </p:sp>
    </p:spTree>
    <p:extLst>
      <p:ext uri="{BB962C8B-B14F-4D97-AF65-F5344CB8AC3E}">
        <p14:creationId xmlns:p14="http://schemas.microsoft.com/office/powerpoint/2010/main" val="1024071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EB943-0468-899D-6F19-D1037042D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FE7D5-49BA-EBB7-4C1C-1693D85EA7B9}"/>
              </a:ext>
            </a:extLst>
          </p:cNvPr>
          <p:cNvSpPr>
            <a:spLocks noGrp="1"/>
          </p:cNvSpPr>
          <p:nvPr>
            <p:ph type="title"/>
          </p:nvPr>
        </p:nvSpPr>
        <p:spPr>
          <a:xfrm>
            <a:off x="341643" y="211015"/>
            <a:ext cx="11716377" cy="358356"/>
          </a:xfrm>
        </p:spPr>
        <p:txBody>
          <a:bodyPr>
            <a:normAutofit fontScale="90000"/>
          </a:bodyPr>
          <a:lstStyle/>
          <a:p>
            <a:r>
              <a:rPr lang="en-GB" dirty="0"/>
              <a:t>Step 5 – Check your answer – Mark Scheme</a:t>
            </a:r>
          </a:p>
        </p:txBody>
      </p:sp>
      <p:sp>
        <p:nvSpPr>
          <p:cNvPr id="6" name="Content Placeholder 4">
            <a:extLst>
              <a:ext uri="{FF2B5EF4-FFF2-40B4-BE49-F238E27FC236}">
                <a16:creationId xmlns:a16="http://schemas.microsoft.com/office/drawing/2014/main" id="{171D5718-0580-F377-0771-EF2E7FD72E4D}"/>
              </a:ext>
            </a:extLst>
          </p:cNvPr>
          <p:cNvSpPr>
            <a:spLocks noGrp="1"/>
          </p:cNvSpPr>
          <p:nvPr>
            <p:ph idx="1"/>
          </p:nvPr>
        </p:nvSpPr>
        <p:spPr>
          <a:xfrm>
            <a:off x="157317" y="825910"/>
            <a:ext cx="11900704" cy="5899355"/>
          </a:xfrm>
          <a:ln>
            <a:solidFill>
              <a:schemeClr val="tx1"/>
            </a:solidFill>
          </a:ln>
        </p:spPr>
        <p:txBody>
          <a:bodyPr>
            <a:noAutofit/>
          </a:bodyPr>
          <a:lstStyle/>
          <a:p>
            <a:pPr marL="0" indent="0">
              <a:spcBef>
                <a:spcPts val="0"/>
              </a:spcBef>
              <a:buNone/>
            </a:pPr>
            <a:r>
              <a:rPr lang="en-GB" sz="1700" b="1" dirty="0"/>
              <a:t>Indicative Content:</a:t>
            </a:r>
          </a:p>
          <a:p>
            <a:pPr marL="0" indent="0">
              <a:spcBef>
                <a:spcPts val="0"/>
              </a:spcBef>
              <a:buNone/>
            </a:pPr>
            <a:endParaRPr lang="en-GB" sz="1700" b="1" dirty="0"/>
          </a:p>
          <a:p>
            <a:pPr marL="0" indent="0">
              <a:spcBef>
                <a:spcPts val="0"/>
              </a:spcBef>
              <a:buNone/>
            </a:pPr>
            <a:r>
              <a:rPr lang="en-GB" sz="1700" b="1" dirty="0"/>
              <a:t>Legal issues:</a:t>
            </a:r>
          </a:p>
          <a:p>
            <a:pPr>
              <a:spcBef>
                <a:spcPts val="0"/>
              </a:spcBef>
            </a:pPr>
            <a:r>
              <a:rPr lang="en-GB" sz="1700" dirty="0"/>
              <a:t>Copyright designs and patents act - can check for plagiarism automatically and highlight posts e.g. videos or images</a:t>
            </a:r>
          </a:p>
          <a:p>
            <a:pPr>
              <a:spcBef>
                <a:spcPts val="0"/>
              </a:spcBef>
            </a:pPr>
            <a:r>
              <a:rPr lang="en-GB" sz="1700" dirty="0"/>
              <a:t>Data protection act - needs to make sure rules are followed so that the AI algorithm does not breach e.g. security</a:t>
            </a:r>
          </a:p>
          <a:p>
            <a:pPr>
              <a:spcBef>
                <a:spcPts val="0"/>
              </a:spcBef>
            </a:pPr>
            <a:r>
              <a:rPr lang="en-GB" sz="1700" dirty="0"/>
              <a:t>Check that materials are all legal</a:t>
            </a:r>
          </a:p>
          <a:p>
            <a:pPr>
              <a:spcBef>
                <a:spcPts val="0"/>
              </a:spcBef>
            </a:pPr>
            <a:r>
              <a:rPr lang="en-GB" sz="1700" dirty="0"/>
              <a:t>User has agreed the terms when signing up so should expect it</a:t>
            </a:r>
          </a:p>
          <a:p>
            <a:pPr marL="0" indent="0">
              <a:spcBef>
                <a:spcPts val="0"/>
              </a:spcBef>
              <a:buNone/>
            </a:pPr>
            <a:endParaRPr lang="en-GB" sz="1700" b="1" dirty="0"/>
          </a:p>
          <a:p>
            <a:pPr marL="0" indent="0">
              <a:spcBef>
                <a:spcPts val="0"/>
              </a:spcBef>
              <a:buNone/>
            </a:pPr>
            <a:r>
              <a:rPr lang="en-GB" sz="1700" b="1" dirty="0"/>
              <a:t>Ethical issues:</a:t>
            </a:r>
          </a:p>
          <a:p>
            <a:pPr>
              <a:spcBef>
                <a:spcPts val="0"/>
              </a:spcBef>
            </a:pPr>
            <a:r>
              <a:rPr lang="en-GB" sz="1700" dirty="0"/>
              <a:t>Users may not want everything they post monitoring</a:t>
            </a:r>
          </a:p>
          <a:p>
            <a:pPr>
              <a:spcBef>
                <a:spcPts val="0"/>
              </a:spcBef>
            </a:pPr>
            <a:r>
              <a:rPr lang="en-GB" sz="1700" dirty="0"/>
              <a:t>May incorrectly block users/posts</a:t>
            </a:r>
          </a:p>
          <a:p>
            <a:pPr>
              <a:spcBef>
                <a:spcPts val="0"/>
              </a:spcBef>
            </a:pPr>
            <a:r>
              <a:rPr lang="en-GB" sz="1700" dirty="0"/>
              <a:t>Can limit plagiarism</a:t>
            </a:r>
          </a:p>
          <a:p>
            <a:pPr>
              <a:spcBef>
                <a:spcPts val="0"/>
              </a:spcBef>
            </a:pPr>
            <a:r>
              <a:rPr lang="en-GB" sz="1700" dirty="0"/>
              <a:t>Can make sure inappropriate/illegal posts are not published</a:t>
            </a:r>
          </a:p>
          <a:p>
            <a:pPr>
              <a:spcBef>
                <a:spcPts val="0"/>
              </a:spcBef>
            </a:pPr>
            <a:r>
              <a:rPr lang="en-GB" sz="1700" dirty="0"/>
              <a:t>Website will need to tell users what it is doing and they must agree with it</a:t>
            </a:r>
          </a:p>
          <a:p>
            <a:pPr>
              <a:spcBef>
                <a:spcPts val="0"/>
              </a:spcBef>
            </a:pPr>
            <a:r>
              <a:rPr lang="en-GB" sz="1700" dirty="0"/>
              <a:t>Record of monitoring reports may be stored and used for other means</a:t>
            </a:r>
          </a:p>
          <a:p>
            <a:pPr>
              <a:spcBef>
                <a:spcPts val="0"/>
              </a:spcBef>
            </a:pPr>
            <a:r>
              <a:rPr lang="en-GB" sz="1700" dirty="0"/>
              <a:t>Users may feel safer using the website because they know inappropriate material will not be published</a:t>
            </a:r>
          </a:p>
          <a:p>
            <a:pPr marL="0" indent="0">
              <a:spcBef>
                <a:spcPts val="0"/>
              </a:spcBef>
              <a:buNone/>
            </a:pPr>
            <a:endParaRPr lang="en-GB" sz="1700" b="1" dirty="0"/>
          </a:p>
          <a:p>
            <a:pPr marL="0" indent="0">
              <a:spcBef>
                <a:spcPts val="0"/>
              </a:spcBef>
              <a:buNone/>
            </a:pPr>
            <a:r>
              <a:rPr lang="en-GB" sz="1700" b="1" dirty="0"/>
              <a:t>Privacy issues:</a:t>
            </a:r>
          </a:p>
          <a:p>
            <a:pPr>
              <a:spcBef>
                <a:spcPts val="0"/>
              </a:spcBef>
            </a:pPr>
            <a:r>
              <a:rPr lang="en-GB" sz="1700" dirty="0"/>
              <a:t>Users may feel like they are being watched all the time</a:t>
            </a:r>
          </a:p>
          <a:p>
            <a:pPr>
              <a:spcBef>
                <a:spcPts val="0"/>
              </a:spcBef>
            </a:pPr>
            <a:r>
              <a:rPr lang="en-GB" sz="1700" dirty="0"/>
              <a:t>Terms and conditions may sign away their rights to privacy when using the website</a:t>
            </a:r>
          </a:p>
          <a:p>
            <a:pPr>
              <a:spcBef>
                <a:spcPts val="0"/>
              </a:spcBef>
            </a:pPr>
            <a:r>
              <a:rPr lang="en-GB" sz="1700" dirty="0"/>
              <a:t>People may prefer a computer analysing their posts than people reading them</a:t>
            </a:r>
          </a:p>
        </p:txBody>
      </p:sp>
    </p:spTree>
    <p:extLst>
      <p:ext uri="{BB962C8B-B14F-4D97-AF65-F5344CB8AC3E}">
        <p14:creationId xmlns:p14="http://schemas.microsoft.com/office/powerpoint/2010/main" val="20589160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FC3099-D917-496E-83DD-21F92B698B99}">
  <ds:schemaRefs>
    <ds:schemaRef ds:uri="http://schemas.microsoft.com/office/infopath/2007/PartnerControls"/>
    <ds:schemaRef ds:uri="http://purl.org/dc/terms/"/>
    <ds:schemaRef ds:uri="http://www.w3.org/XML/1998/namespace"/>
    <ds:schemaRef ds:uri="85b594ab-9d88-4e98-bdf5-48799910358a"/>
    <ds:schemaRef ds:uri="http://purl.org/dc/elements/1.1/"/>
    <ds:schemaRef ds:uri="http://schemas.microsoft.com/office/2006/documentManagement/types"/>
    <ds:schemaRef ds:uri="http://purl.org/dc/dcmitype/"/>
    <ds:schemaRef ds:uri="http://schemas.microsoft.com/office/2006/metadata/properties"/>
    <ds:schemaRef ds:uri="f8c34faf-981c-420a-b0a3-61458520284a"/>
    <ds:schemaRef ds:uri="http://schemas.openxmlformats.org/package/2006/metadata/core-properties"/>
  </ds:schemaRefs>
</ds:datastoreItem>
</file>

<file path=customXml/itemProps2.xml><?xml version="1.0" encoding="utf-8"?>
<ds:datastoreItem xmlns:ds="http://schemas.openxmlformats.org/officeDocument/2006/customXml" ds:itemID="{B2A16391-82AA-46EE-A0A2-DED47D939591}"/>
</file>

<file path=customXml/itemProps3.xml><?xml version="1.0" encoding="utf-8"?>
<ds:datastoreItem xmlns:ds="http://schemas.openxmlformats.org/officeDocument/2006/customXml" ds:itemID="{4E3A7FCB-FFE3-4B53-82F3-FCD43ACDB9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2995</TotalTime>
  <Words>4798</Words>
  <Application>Microsoft Office PowerPoint</Application>
  <PresentationFormat>Widescreen</PresentationFormat>
  <Paragraphs>350</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Aptos</vt:lpstr>
      <vt:lpstr>Aptos Display</vt:lpstr>
      <vt:lpstr>Arial</vt:lpstr>
      <vt:lpstr>Office Theme</vt:lpstr>
      <vt:lpstr>GCSE Additional Revision Sessions Easter 2026</vt:lpstr>
      <vt:lpstr>Extended Question – 6 Step Strategy</vt:lpstr>
      <vt:lpstr>Example Number 1</vt:lpstr>
      <vt:lpstr>Step 1 – Read the question thoroughly</vt:lpstr>
      <vt:lpstr>Step 1 – Read the question thoroughly</vt:lpstr>
      <vt:lpstr>Step 2 – Analyse what is being asked</vt:lpstr>
      <vt:lpstr>Step 2 – Understanding the command words</vt:lpstr>
      <vt:lpstr>Step 3 – Break down the question</vt:lpstr>
      <vt:lpstr>Step 4 – Plan the answer</vt:lpstr>
      <vt:lpstr>Step 5 – Write the answer – paragraph 1</vt:lpstr>
      <vt:lpstr>Step 5 – Write the answer – paragraph 2</vt:lpstr>
      <vt:lpstr>Step 5 – Write the answer – paragraph 3</vt:lpstr>
      <vt:lpstr>Step 5 – Write the answer – paragraph 4</vt:lpstr>
      <vt:lpstr>Step 6 – Check your answer</vt:lpstr>
      <vt:lpstr>Step 6 – Check your answer</vt:lpstr>
      <vt:lpstr>Example Number 2</vt:lpstr>
      <vt:lpstr>Step 1 – Read the question thoroughly</vt:lpstr>
      <vt:lpstr>Step 2 – Analyse what is being asked</vt:lpstr>
      <vt:lpstr>Step 2 – Understanding the command words</vt:lpstr>
      <vt:lpstr>Step 3 – Break down the question</vt:lpstr>
      <vt:lpstr>Step 4 – Plan the answer</vt:lpstr>
      <vt:lpstr>Step 4 – Plan the answer</vt:lpstr>
      <vt:lpstr>Step 5 – Write the answer:</vt:lpstr>
      <vt:lpstr>Step 5 – Check your answer – Mark Scheme</vt:lpstr>
      <vt:lpstr>Step 5 – Check your answer – Mark Scheme</vt:lpstr>
      <vt:lpstr>Example Number 3</vt:lpstr>
      <vt:lpstr>Step 1 – Read the question thoroughly</vt:lpstr>
      <vt:lpstr>Step 2 – Analyse what is being asked</vt:lpstr>
      <vt:lpstr>Step 2 – Understanding the command words</vt:lpstr>
      <vt:lpstr>Step 2 – Understanding the command words</vt:lpstr>
      <vt:lpstr>Step 3 – Break down the question</vt:lpstr>
      <vt:lpstr>Step 4 – Plan the answer</vt:lpstr>
      <vt:lpstr>Step 5 – Write the answer:</vt:lpstr>
      <vt:lpstr>Step 6 – Check your answer – Mark Scheme</vt:lpstr>
      <vt:lpstr>Step 5 – Check your answer – Mark Scheme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CNachman  (CCHSG)</dc:creator>
  <cp:lastModifiedBy>CNachman  (CCHSG)</cp:lastModifiedBy>
  <cp:revision>2</cp:revision>
  <dcterms:created xsi:type="dcterms:W3CDTF">2025-04-03T14:06:27Z</dcterms:created>
  <dcterms:modified xsi:type="dcterms:W3CDTF">2026-04-01T12:35:42Z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