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02AB-A977-7E1B-C95D-5CD5C5A7E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D8D7F-FC18-CDC7-BF2E-A3D49F45D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209AA-63A3-D539-24A4-5D4183FE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A11A-8264-1989-2C40-EA795CEF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41314-A646-EC51-36D8-266CAE33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89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DED1-0713-3F45-FDF5-4A098969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E301-DA65-AE36-BF7B-9D4157105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BB61B-CF49-1FFE-6728-05A0CAC1D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90C87-0F4F-E429-AE54-D775C55E4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75BEF-43B2-9B1B-D252-EFB28664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86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028E-EB82-18F1-A4F7-12242253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A940F-7CB5-80EB-F53C-9E5859AB2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D7C8B-4E5B-3C78-7DBF-F7CE95D8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9549C-4869-5249-FE77-F720B607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70AB5-AAF5-D265-0E0C-78665512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63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C4B6-CE9B-ACC6-3E30-C8D6288D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1F32A-D537-B347-9AFB-DB877F46B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79BC7-BB89-A620-7E4A-EADFB85C5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6C2F3-DA4F-B629-216A-2CA2902B4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257E5-F8C6-701D-3797-835890FC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BE9F-09BA-FBAF-0972-045BF628C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44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90E68-F824-9D39-66B0-BC1AB2FB9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79715-C2BE-A7AB-7DB8-C84DB998A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25F08-FC9A-1D93-9D9E-0065A1D21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F9141E-E4BB-29C5-DBDD-53E97EA7D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F693A-DC83-47AF-0E4B-401552378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1FD566-D09D-BED2-34D3-967E0506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E6E1BC-46E7-9EFD-73E1-0F7E114A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527208-900F-0A1D-628F-1B0F0CAC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626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E2D5-5DED-E4EA-CB83-81B436BB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DA147-E1E8-C540-3911-8CF3F952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7FCF17-9A7C-142F-21D4-33F8CCC5F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AC6A9-E73F-7052-12EB-7BE57025C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4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6919C-91B6-9C02-3591-2282DB993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6F5416-3515-3548-A626-09133C996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D9578-1F2C-0A91-BF10-705772CB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5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12B1-95E6-2190-1770-EA0F8C30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07C1B-D24A-66EC-85F7-83997E2E1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79FBD-8E39-F6D0-9DD3-63DC4DCA6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AEAB2-56E2-1D39-B9F8-D2675347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37EB4-7D90-8ECC-CD53-BD03B6D5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F90D6-DDD1-5127-B35E-62D9CE86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85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1515D-6648-8D66-276A-35286EC9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D236C-B154-C0F6-8426-57FDF4AD4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2772C-0254-3385-245E-30B91CA51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E55BD-D70D-691F-0691-7ED72DFD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CE539-19A5-864E-A1D3-128C0ACDC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98DA9F-E64E-841E-3CEE-FADA0B247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26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9D0F8-D787-9833-27E0-8E48D72B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DC9FD-DB7C-B458-DDD4-538F2BC05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F12F6-3EE1-5B61-C636-11239C8D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9AF59-7B0B-59CB-C7B5-A6289861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E6B35-EDDD-2564-EA05-9F39840B3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13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EE615A-0370-65B6-FBDF-6B9245A226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E989C1-393A-6B08-8AEB-C85E9AA6E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89393-A475-C796-8044-DF42989A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FEE23-3EC8-98E9-2926-9C8ADE6F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964A9-ECD2-111C-B8CB-46CF2E5D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03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F5FFCC-BFF6-2F33-E9E6-53B5A8066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79B98-2A17-47DF-4580-41C87BFBB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B249F-B10A-6AF3-A413-BCF1B1A62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970E27-A0CD-4174-8E78-425B927E890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49E36-F07C-C112-8688-927EC4472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54C3D-C0B1-AE2A-942E-EA3EB4FD1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40D7FA-B61D-4588-8D82-A1A0B872F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82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 with different colored squares&#10;&#10;AI-generated content may be incorrect.">
            <a:extLst>
              <a:ext uri="{FF2B5EF4-FFF2-40B4-BE49-F238E27FC236}">
                <a16:creationId xmlns:a16="http://schemas.microsoft.com/office/drawing/2014/main" id="{CE60F7E3-BE52-80E7-19F5-E4D9871603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1015" y="175846"/>
            <a:ext cx="9010022" cy="650630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AA09AB85-7246-0A9B-4F00-3F4BE6EBB270}"/>
              </a:ext>
            </a:extLst>
          </p:cNvPr>
          <p:cNvSpPr txBox="1">
            <a:spLocks/>
          </p:cNvSpPr>
          <p:nvPr/>
        </p:nvSpPr>
        <p:spPr>
          <a:xfrm>
            <a:off x="8799870" y="0"/>
            <a:ext cx="3087655" cy="1140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200" b="1" dirty="0">
                <a:highlight>
                  <a:srgbClr val="FFFF00"/>
                </a:highlight>
              </a:rPr>
              <a:t>Matisse &amp; Perry: </a:t>
            </a:r>
          </a:p>
          <a:p>
            <a:pPr algn="r"/>
            <a:r>
              <a:rPr lang="en-GB" sz="3200" b="1" dirty="0">
                <a:highlight>
                  <a:srgbClr val="FFFF00"/>
                </a:highlight>
              </a:rPr>
              <a:t>WAGOLL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BA547E-4BF7-282A-FA23-E9982CA71244}"/>
              </a:ext>
            </a:extLst>
          </p:cNvPr>
          <p:cNvSpPr txBox="1"/>
          <p:nvPr/>
        </p:nvSpPr>
        <p:spPr>
          <a:xfrm>
            <a:off x="9537290" y="1140542"/>
            <a:ext cx="265471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Research / Context (AO1):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Do not merely describe. You must analyse, contextualise and evaluate too for higher marks (DACE Method)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Add your own opinions – </a:t>
            </a:r>
            <a:r>
              <a:rPr lang="en-GB" sz="1600" b="1" dirty="0"/>
              <a:t>how do you see this research informing your work?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Refer back as work progresses.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“The investigation process shows exceptional critical understanding of the context of own ideas and the sources which have informed them”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32814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ACA42-0C7B-A9DC-00E0-9D456A20B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n open book with a black cover&#10;&#10;AI-generated content may be incorrect.">
            <a:extLst>
              <a:ext uri="{FF2B5EF4-FFF2-40B4-BE49-F238E27FC236}">
                <a16:creationId xmlns:a16="http://schemas.microsoft.com/office/drawing/2014/main" id="{3A2448D9-2BAC-B08B-F5B8-55B8D31555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965" y="190918"/>
            <a:ext cx="9083712" cy="64935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2130B4-D301-03C0-82EC-6BEEA11388CD}"/>
              </a:ext>
            </a:extLst>
          </p:cNvPr>
          <p:cNvSpPr txBox="1">
            <a:spLocks/>
          </p:cNvSpPr>
          <p:nvPr/>
        </p:nvSpPr>
        <p:spPr>
          <a:xfrm>
            <a:off x="9284676" y="3597966"/>
            <a:ext cx="2706359" cy="2763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200" dirty="0"/>
              <a:t>Include relevant images of the </a:t>
            </a:r>
            <a:br>
              <a:rPr lang="en-GB" sz="3200" dirty="0"/>
            </a:br>
            <a:r>
              <a:rPr lang="en-GB" sz="3200" dirty="0"/>
              <a:t>artists work</a:t>
            </a:r>
            <a:r>
              <a:rPr lang="en-GB" sz="3200" b="1" dirty="0"/>
              <a:t>:</a:t>
            </a:r>
          </a:p>
          <a:p>
            <a:pPr algn="r"/>
            <a:endParaRPr lang="en-GB" sz="3200" b="1" dirty="0">
              <a:highlight>
                <a:srgbClr val="FFFF00"/>
              </a:highlight>
            </a:endParaRPr>
          </a:p>
          <a:p>
            <a:pPr algn="r"/>
            <a:r>
              <a:rPr lang="en-GB" sz="3200" b="1" dirty="0">
                <a:highlight>
                  <a:srgbClr val="FFFF00"/>
                </a:highlight>
              </a:rPr>
              <a:t> Remember, we are looking at Matisse’s papercut pieces, NOT his paintings!</a:t>
            </a:r>
          </a:p>
        </p:txBody>
      </p:sp>
    </p:spTree>
    <p:extLst>
      <p:ext uri="{BB962C8B-B14F-4D97-AF65-F5344CB8AC3E}">
        <p14:creationId xmlns:p14="http://schemas.microsoft.com/office/powerpoint/2010/main" val="3296934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4B5AA-AA3C-E9BA-DA29-CCCA6255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ok with different designs&#10;&#10;AI-generated content may be incorrect.">
            <a:extLst>
              <a:ext uri="{FF2B5EF4-FFF2-40B4-BE49-F238E27FC236}">
                <a16:creationId xmlns:a16="http://schemas.microsoft.com/office/drawing/2014/main" id="{1A349300-97B8-8976-E7B5-75098A0E36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6828" y="184544"/>
            <a:ext cx="5899172" cy="4200211"/>
          </a:xfrm>
          <a:prstGeom prst="rect">
            <a:avLst/>
          </a:prstGeom>
        </p:spPr>
      </p:pic>
      <p:pic>
        <p:nvPicPr>
          <p:cNvPr id="2" name="Picture 1" descr="A book with different colored images&#10;&#10;AI-generated content may be incorrect.">
            <a:extLst>
              <a:ext uri="{FF2B5EF4-FFF2-40B4-BE49-F238E27FC236}">
                <a16:creationId xmlns:a16="http://schemas.microsoft.com/office/drawing/2014/main" id="{CAC26A57-3BA6-420A-603B-FF84292ADA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86216" y="2708699"/>
            <a:ext cx="5618324" cy="40174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EEFB4D-0A9E-122C-8677-34C77E085C51}"/>
              </a:ext>
            </a:extLst>
          </p:cNvPr>
          <p:cNvSpPr txBox="1"/>
          <p:nvPr/>
        </p:nvSpPr>
        <p:spPr>
          <a:xfrm>
            <a:off x="6551686" y="487075"/>
            <a:ext cx="53528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Refining the idea (AO2):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Explore and experiment with the media, linking back to your initial ideas for your outcomes.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Annotate your experiments and then re-work your ideas depending on your findings.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creative risks and learn from any mistakes.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637C9-0E94-FE28-2905-6874F7AA14F3}"/>
              </a:ext>
            </a:extLst>
          </p:cNvPr>
          <p:cNvSpPr txBox="1"/>
          <p:nvPr/>
        </p:nvSpPr>
        <p:spPr>
          <a:xfrm>
            <a:off x="3251076" y="4622228"/>
            <a:ext cx="2654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highlight>
                  <a:srgbClr val="00FFFF"/>
                </a:highlight>
              </a:rPr>
              <a:t>“Exceptional ability to explore ideas through a process of experimentation and review” </a:t>
            </a:r>
            <a:br>
              <a:rPr lang="en-GB" sz="1600" i="1" dirty="0">
                <a:highlight>
                  <a:srgbClr val="00FFFF"/>
                </a:highlight>
              </a:rPr>
            </a:b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31CE2-F4DD-49C1-5BC8-3DBB70331139}"/>
              </a:ext>
            </a:extLst>
          </p:cNvPr>
          <p:cNvSpPr txBox="1"/>
          <p:nvPr/>
        </p:nvSpPr>
        <p:spPr>
          <a:xfrm>
            <a:off x="196828" y="4622227"/>
            <a:ext cx="28511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highlight>
                  <a:srgbClr val="00FFFF"/>
                </a:highlight>
              </a:rPr>
              <a:t>“Exceptional ability to select and experiment with media, materials and processes appropriate to personal intentions”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2A986-8C61-F090-1BFD-A0CFA9FF5C28}"/>
              </a:ext>
            </a:extLst>
          </p:cNvPr>
          <p:cNvSpPr txBox="1"/>
          <p:nvPr/>
        </p:nvSpPr>
        <p:spPr>
          <a:xfrm>
            <a:off x="196828" y="6079821"/>
            <a:ext cx="535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Main areas of focus: </a:t>
            </a:r>
            <a:br>
              <a:rPr lang="en-GB" b="1" dirty="0">
                <a:highlight>
                  <a:srgbClr val="FFFF00"/>
                </a:highlight>
              </a:rPr>
            </a:br>
            <a:r>
              <a:rPr lang="en-GB" b="1" dirty="0"/>
              <a:t>COLOUR – SHAPE – NEGATIVE SPACE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7429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6EAFA-6775-6C94-02FA-A26FDE4C5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ook with a couple of different designs&#10;&#10;AI-generated content may be incorrect.">
            <a:extLst>
              <a:ext uri="{FF2B5EF4-FFF2-40B4-BE49-F238E27FC236}">
                <a16:creationId xmlns:a16="http://schemas.microsoft.com/office/drawing/2014/main" id="{21193531-BDB1-863E-1CC4-2E4AFECD2C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5191" y="1609573"/>
            <a:ext cx="6621864" cy="4712677"/>
          </a:xfrm>
          <a:prstGeom prst="rect">
            <a:avLst/>
          </a:prstGeom>
        </p:spPr>
      </p:pic>
      <p:pic>
        <p:nvPicPr>
          <p:cNvPr id="11" name="Picture 10" descr="A sketchbook with different colored squares&#10;&#10;AI-generated content may be incorrect.">
            <a:extLst>
              <a:ext uri="{FF2B5EF4-FFF2-40B4-BE49-F238E27FC236}">
                <a16:creationId xmlns:a16="http://schemas.microsoft.com/office/drawing/2014/main" id="{A593A874-2A45-529B-A7D4-CD2520A8B5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919" y="3520433"/>
            <a:ext cx="4622242" cy="3245533"/>
          </a:xfrm>
          <a:prstGeom prst="rect">
            <a:avLst/>
          </a:prstGeom>
        </p:spPr>
      </p:pic>
      <p:pic>
        <p:nvPicPr>
          <p:cNvPr id="13" name="Picture 12" descr="A art journal with a variety of images&#10;&#10;AI-generated content may be incorrect.">
            <a:extLst>
              <a:ext uri="{FF2B5EF4-FFF2-40B4-BE49-F238E27FC236}">
                <a16:creationId xmlns:a16="http://schemas.microsoft.com/office/drawing/2014/main" id="{4572E840-07F2-C4F3-5ABF-83198DA916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919" y="124206"/>
            <a:ext cx="4622242" cy="33055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A11199-AF26-B269-5270-F83F76B268B1}"/>
              </a:ext>
            </a:extLst>
          </p:cNvPr>
          <p:cNvSpPr txBox="1">
            <a:spLocks/>
          </p:cNvSpPr>
          <p:nvPr/>
        </p:nvSpPr>
        <p:spPr>
          <a:xfrm>
            <a:off x="5235191" y="-255640"/>
            <a:ext cx="6621864" cy="2281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Make sure that the flow of your pages makes sense: Artist research </a:t>
            </a:r>
            <a:r>
              <a:rPr lang="en-GB" sz="1800" b="1" dirty="0"/>
              <a:t>THEN</a:t>
            </a:r>
            <a:r>
              <a:rPr lang="en-GB" sz="1800" dirty="0"/>
              <a:t> working in the style of the artist </a:t>
            </a:r>
            <a:r>
              <a:rPr lang="en-GB" sz="1800" b="1" dirty="0"/>
              <a:t>THEN</a:t>
            </a:r>
            <a:r>
              <a:rPr lang="en-GB" sz="1800" dirty="0"/>
              <a:t> final outcome and evaluation: Anyone should be able to pick up your sketchbook and read it like a book to understand your process.</a:t>
            </a:r>
          </a:p>
        </p:txBody>
      </p:sp>
    </p:spTree>
    <p:extLst>
      <p:ext uri="{BB962C8B-B14F-4D97-AF65-F5344CB8AC3E}">
        <p14:creationId xmlns:p14="http://schemas.microsoft.com/office/powerpoint/2010/main" val="255703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36AAE-3A11-03E3-1AD1-04BA884E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age of a sketchbook&#10;&#10;AI-generated content may be incorrect.">
            <a:extLst>
              <a:ext uri="{FF2B5EF4-FFF2-40B4-BE49-F238E27FC236}">
                <a16:creationId xmlns:a16="http://schemas.microsoft.com/office/drawing/2014/main" id="{9D5BAC5F-E480-A76B-E4EA-4F5A387BC5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122" y="161753"/>
            <a:ext cx="5086572" cy="3747058"/>
          </a:xfrm>
          <a:prstGeom prst="rect">
            <a:avLst/>
          </a:prstGeom>
        </p:spPr>
      </p:pic>
      <p:pic>
        <p:nvPicPr>
          <p:cNvPr id="21" name="Picture 20" descr="A page of a book with different designs&#10;&#10;AI-generated content may be incorrect.">
            <a:extLst>
              <a:ext uri="{FF2B5EF4-FFF2-40B4-BE49-F238E27FC236}">
                <a16:creationId xmlns:a16="http://schemas.microsoft.com/office/drawing/2014/main" id="{8C620C29-CADC-AE74-F658-E1D2FD5034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6594" y="1909186"/>
            <a:ext cx="6501284" cy="48172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6EE8FA-5A39-4733-12D5-CC8F7EE092C8}"/>
              </a:ext>
            </a:extLst>
          </p:cNvPr>
          <p:cNvSpPr txBox="1"/>
          <p:nvPr/>
        </p:nvSpPr>
        <p:spPr>
          <a:xfrm>
            <a:off x="272540" y="4221249"/>
            <a:ext cx="48697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Presenting Ideas and outcomes (AO4):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Present does </a:t>
            </a:r>
            <a:r>
              <a:rPr lang="en-GB" sz="1600" b="1" dirty="0"/>
              <a:t>not</a:t>
            </a:r>
            <a:r>
              <a:rPr lang="en-GB" sz="1600" dirty="0"/>
              <a:t> just mean the final outcome, it also reflects how you present ideas throughout your project. Your final outcome should bring together all your research and planning to a well-informed outcome that shows your strengths.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Your final outcome should make sense as a visual conclusion to your project.</a:t>
            </a:r>
            <a:endParaRPr lang="en-GB" sz="1600" b="1" i="1" dirty="0">
              <a:highlight>
                <a:srgbClr val="00FFFF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0FF19D-6C6E-96F1-631D-EA407FCE7CDD}"/>
              </a:ext>
            </a:extLst>
          </p:cNvPr>
          <p:cNvSpPr txBox="1"/>
          <p:nvPr/>
        </p:nvSpPr>
        <p:spPr>
          <a:xfrm>
            <a:off x="5668136" y="423696"/>
            <a:ext cx="3008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highlight>
                  <a:srgbClr val="00FFFF"/>
                </a:highlight>
              </a:rPr>
              <a:t>“Exceptional ability to produce a personal and meaningful response”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8A7898-A014-F56C-B774-1593A99E89E5}"/>
              </a:ext>
            </a:extLst>
          </p:cNvPr>
          <p:cNvSpPr txBox="1"/>
          <p:nvPr/>
        </p:nvSpPr>
        <p:spPr>
          <a:xfrm>
            <a:off x="8574984" y="423696"/>
            <a:ext cx="26860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highlight>
                  <a:srgbClr val="00FFFF"/>
                </a:highlight>
              </a:rPr>
              <a:t>“Exceptional ability to realise intentions” </a:t>
            </a:r>
          </a:p>
          <a:p>
            <a:r>
              <a:rPr lang="en-GB" sz="1800" b="1" i="1" dirty="0">
                <a:highlight>
                  <a:srgbClr val="00FFFF"/>
                </a:highlight>
              </a:rPr>
              <a:t>(16-18/18 for a grade 9)</a:t>
            </a:r>
          </a:p>
        </p:txBody>
      </p:sp>
    </p:spTree>
    <p:extLst>
      <p:ext uri="{BB962C8B-B14F-4D97-AF65-F5344CB8AC3E}">
        <p14:creationId xmlns:p14="http://schemas.microsoft.com/office/powerpoint/2010/main" val="1361208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0d188419813082e51c9b72cf3e297e31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085267874070805e45853d6390646419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d1b514-f229-43fa-8752-0032a1b0613c">
      <Terms xmlns="http://schemas.microsoft.com/office/infopath/2007/PartnerControls"/>
    </lcf76f155ced4ddcb4097134ff3c332f>
    <TaxCatchAll xmlns="85b594ab-9d88-4e98-bdf5-4879991035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346D2C-AC73-46F3-B90D-A38389F94D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d1b514-f229-43fa-8752-0032a1b0613c"/>
    <ds:schemaRef ds:uri="85b594ab-9d88-4e98-bdf5-487999103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8FC245-55D1-4A3C-9231-B717B517DF06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85b594ab-9d88-4e98-bdf5-48799910358a"/>
    <ds:schemaRef ds:uri="f8c34faf-981c-420a-b0a3-61458520284a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20d1b514-f229-43fa-8752-0032a1b0613c"/>
  </ds:schemaRefs>
</ds:datastoreItem>
</file>

<file path=customXml/itemProps3.xml><?xml version="1.0" encoding="utf-8"?>
<ds:datastoreItem xmlns:ds="http://schemas.openxmlformats.org/officeDocument/2006/customXml" ds:itemID="{65151D20-FF5F-4B40-97B4-6BA663532A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335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KCrozier (CCHSG)</dc:creator>
  <cp:lastModifiedBy>JStebbing (CCHSG)</cp:lastModifiedBy>
  <cp:revision>2</cp:revision>
  <dcterms:created xsi:type="dcterms:W3CDTF">2025-09-16T13:13:50Z</dcterms:created>
  <dcterms:modified xsi:type="dcterms:W3CDTF">2026-04-20T10:03:28Z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  <property fmtid="{D5CDD505-2E9C-101B-9397-08002B2CF9AE}" pid="3" name="MediaServiceImageTags">
    <vt:lpwstr/>
  </property>
</Properties>
</file>