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2" r:id="rId6"/>
    <p:sldId id="257" r:id="rId7"/>
    <p:sldId id="259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F01E-03A7-9305-A116-6B6372189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F1900-C49A-44A4-C77A-5FC66AA0E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C0310-3758-1FAA-BDD5-87CA081F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495DB-85D8-8CC3-FF49-1EE3C1E1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6969A-2829-23DB-AF53-AE241E2D6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00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8DCB-5900-1F33-3010-694919DC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D01C4-721D-C6A5-0232-B0D8D984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EDC5D-EBF9-DB53-9313-C09847D0B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C0EAE-0734-EAD4-5398-9F5F1E90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7F514-BF98-3758-3F84-1C590074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485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B99D-EB91-CC29-03A6-9C8A9C21D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FD658-DADE-7DD0-16A6-E23C221AD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DFD3A-680E-8BF7-D439-868FF930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791E7-BDAF-D907-8FEC-7D0F66BF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BAC73-9699-5251-3239-500665832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8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EA1C-AFBA-1737-C89F-EC3E3A41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35A12-BD7F-2C8F-7DA1-D311BC5D2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7B5E0-798E-F0F3-3C3A-BC428D4E1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C3DFF-FEEB-B853-799F-F7B395C42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DB6E1-D8EA-0708-328B-98B6F6D7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615CA-89B8-98F0-6F41-FAA7C5D40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1B8BF-0AF3-2D1C-2622-2A47FE09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F0FDF-A7AC-3ED9-70DE-22893AC80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16B12-0389-9EEF-0A98-266BD2C3B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291F8E-8C00-E79D-53A6-C7C5761B7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0DCA94-C193-3353-D84E-A0EF022BD3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90D671-97C1-DC60-E7BF-ECFBED78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93D36-0653-9D70-CD13-4142ABDF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27AE3A-F1E3-1A80-8DD4-56AAB70C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99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096C4-1E18-5769-AE8E-6C7E0760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E82DD9-1095-4FDC-990D-13FE70A45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6ABFD5-42AA-A078-86E9-8BA5382B7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C3A53-7E11-B6C8-9F86-2CAED45D0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6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D9E89-F74B-7839-458B-05BFCC462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0A899C-CD1B-B64E-3B86-192F39E6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20A8C-ECB0-2E02-2E3D-E0772B654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1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F59A-3158-B089-9E4D-4AC0F598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01B27-3704-64B5-79E7-7AFD7EF78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E6F9-0834-2D11-8155-C4270E2EB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D6600-505E-A058-22BD-72F0F9F0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04CAA-CD2F-A0E5-C3A0-6F745267F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1607E-1498-07DB-03EC-DD37E320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19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9862-40C9-7C24-6649-A943CD37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E3F0B9-9870-BF4D-4E43-FF229CDD6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68783-FD61-55BC-6ECF-093A19DE4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E1BDF-6F07-B704-C103-0024F715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43142-8AFE-6939-7CBD-F5C409DC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F6E34-BE14-4231-AD67-1BA149065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97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40690-4AE7-B32D-055F-8D2949B5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125BC5-65FB-73AD-1292-30D50F1B1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4005D-BC43-E957-BA49-3FDEF1EAB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FF081-2932-F0BF-EFDC-137F690A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EBE9B-A027-DCB1-5CC6-C9DD8A09A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25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EEC40-7B43-0D1A-F585-CD8E2CC0B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49DEF0-8520-A775-D154-EB4D188A6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E08B5-FF1C-CA75-A9B2-67D33F9AE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4C912-5ACA-D746-8474-3D5A1807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E1B26-351D-8129-F566-8139E08C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33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E6634-21F1-B862-290B-F087C86F1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198F8-9CA9-C414-A1DB-EB61AA04C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6C430-4B6A-D713-98DE-43D4FF03A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DD445B-6FF5-4561-A9BD-DBF66F3CC71B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4F3BC-68FE-00C3-66A5-A2B967964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278CD-EC34-493F-D243-842C1B7B7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8BE7D-8EC9-4249-9A85-7FFC43CED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31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AFED4DE-1242-D3B7-65BE-B64CF12CEDB5}"/>
              </a:ext>
            </a:extLst>
          </p:cNvPr>
          <p:cNvSpPr txBox="1"/>
          <p:nvPr/>
        </p:nvSpPr>
        <p:spPr>
          <a:xfrm>
            <a:off x="9537290" y="902090"/>
            <a:ext cx="265471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Research / Context (AO1):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Do not merely describe. You must analyse, contextualise and evaluate too for higher marks (DACE Method)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Add your own opinions – </a:t>
            </a:r>
            <a:r>
              <a:rPr lang="en-GB" sz="1600" b="1" dirty="0"/>
              <a:t>how do you see this research informing your work?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Refer back as work progresses.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“The investigation process shows exceptional critical understanding of the context of own ideas and the sources which have informed them”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721F6-6D45-683A-4464-87321B6AA043}"/>
              </a:ext>
            </a:extLst>
          </p:cNvPr>
          <p:cNvSpPr txBox="1">
            <a:spLocks/>
          </p:cNvSpPr>
          <p:nvPr/>
        </p:nvSpPr>
        <p:spPr>
          <a:xfrm>
            <a:off x="7148051" y="280442"/>
            <a:ext cx="4778477" cy="477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highlight>
                  <a:srgbClr val="FFFF00"/>
                </a:highlight>
              </a:rPr>
              <a:t>Graphic Monoprint: WAGOLL</a:t>
            </a:r>
          </a:p>
        </p:txBody>
      </p:sp>
      <p:pic>
        <p:nvPicPr>
          <p:cNvPr id="20" name="Picture 19" descr="A book with text on it&#10;&#10;AI-generated content may be incorrect.">
            <a:extLst>
              <a:ext uri="{FF2B5EF4-FFF2-40B4-BE49-F238E27FC236}">
                <a16:creationId xmlns:a16="http://schemas.microsoft.com/office/drawing/2014/main" id="{B4A02476-0C17-E302-80C5-B8ED5093C9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439" y="902089"/>
            <a:ext cx="8209935" cy="584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1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9B7DD-6D99-7D79-B2F7-C9F155C6D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46B79C-51EF-2218-1E38-F7C585DC52A8}"/>
              </a:ext>
            </a:extLst>
          </p:cNvPr>
          <p:cNvSpPr txBox="1"/>
          <p:nvPr/>
        </p:nvSpPr>
        <p:spPr>
          <a:xfrm>
            <a:off x="9537290" y="999621"/>
            <a:ext cx="265471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Developing the idea: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Create quality thumbnails with annotations to explain your ideas and your intentions for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Explain how these ideas link to the context of your work (Artists/research/theme)</a:t>
            </a:r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“The investigation process shows exceptional critical understanding of the context of own ideas and the sources that have informed them”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  <p:pic>
        <p:nvPicPr>
          <p:cNvPr id="6" name="Picture 5" descr="A sketchbook with different textures&#10;&#10;AI-generated content may be incorrect.">
            <a:extLst>
              <a:ext uri="{FF2B5EF4-FFF2-40B4-BE49-F238E27FC236}">
                <a16:creationId xmlns:a16="http://schemas.microsoft.com/office/drawing/2014/main" id="{D0F0F23B-F4C4-B8D7-B4E4-696395E24B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852" y="186813"/>
            <a:ext cx="8710453" cy="639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1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E576E70-BF3A-DF48-7822-5A422091EDCD}"/>
              </a:ext>
            </a:extLst>
          </p:cNvPr>
          <p:cNvSpPr txBox="1"/>
          <p:nvPr/>
        </p:nvSpPr>
        <p:spPr>
          <a:xfrm>
            <a:off x="9468464" y="376404"/>
            <a:ext cx="265471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Refining the idea (AO2):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Explore and experiment with a range of media and processes, including digital.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Annotate your experiments and then re-work your ideas depending on your findings.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Take creative risks and learn from any mistakes.</a:t>
            </a:r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select and experiment with media, materials and processes appropriate to personal intentions” </a:t>
            </a:r>
          </a:p>
          <a:p>
            <a:endParaRPr lang="en-GB" sz="1600" b="1" i="1" dirty="0">
              <a:highlight>
                <a:srgbClr val="00FFFF"/>
              </a:highlight>
            </a:endParaRPr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explore ideas through a process of experimentation and review” </a:t>
            </a:r>
            <a:br>
              <a:rPr lang="en-GB" sz="1600" i="1" dirty="0">
                <a:highlight>
                  <a:srgbClr val="00FFFF"/>
                </a:highlight>
              </a:rPr>
            </a:b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  <p:pic>
        <p:nvPicPr>
          <p:cNvPr id="9" name="Picture 8" descr="A book with different colored paper&#10;&#10;AI-generated content may be incorrect.">
            <a:extLst>
              <a:ext uri="{FF2B5EF4-FFF2-40B4-BE49-F238E27FC236}">
                <a16:creationId xmlns:a16="http://schemas.microsoft.com/office/drawing/2014/main" id="{149E63B5-AB61-D3CF-AC38-437D1FC0A0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935" y="176981"/>
            <a:ext cx="8678457" cy="650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47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B8364-CB16-75ED-F1E8-381711125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E15E8A-D2EC-3143-7D32-24CB3FCEF542}"/>
              </a:ext>
            </a:extLst>
          </p:cNvPr>
          <p:cNvSpPr txBox="1"/>
          <p:nvPr/>
        </p:nvSpPr>
        <p:spPr>
          <a:xfrm>
            <a:off x="9468464" y="376404"/>
            <a:ext cx="265471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Recording Ideas (AO3):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Work from first hand observations.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Take high quality photos and work from your own imagery where possible.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 a variety of recording techniques.</a:t>
            </a:r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record ideas, observations and insights related to personal work and the work of others through visual and other methods.”</a:t>
            </a:r>
          </a:p>
          <a:p>
            <a:endParaRPr lang="en-GB" sz="1600" i="1" dirty="0">
              <a:highlight>
                <a:srgbClr val="00FFFF"/>
              </a:highlight>
            </a:endParaRPr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record relevant to intentions”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  <p:pic>
        <p:nvPicPr>
          <p:cNvPr id="3" name="Picture 2" descr="An open book with drawings of eyes&#10;&#10;AI-generated content may be incorrect.">
            <a:extLst>
              <a:ext uri="{FF2B5EF4-FFF2-40B4-BE49-F238E27FC236}">
                <a16:creationId xmlns:a16="http://schemas.microsoft.com/office/drawing/2014/main" id="{6EA13A55-FA09-348A-330C-FCF9DA1533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94" y="255639"/>
            <a:ext cx="8450392" cy="633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8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47F9C-B604-67E1-171E-AC598A8AC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C9262B-2898-9445-4868-C4ABBECBB224}"/>
              </a:ext>
            </a:extLst>
          </p:cNvPr>
          <p:cNvSpPr txBox="1"/>
          <p:nvPr/>
        </p:nvSpPr>
        <p:spPr>
          <a:xfrm>
            <a:off x="9006348" y="376404"/>
            <a:ext cx="300867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Presenting Ideas and outcomes (AO4):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Present does </a:t>
            </a:r>
            <a:r>
              <a:rPr lang="en-GB" sz="1600" b="1" dirty="0"/>
              <a:t>not</a:t>
            </a:r>
            <a:r>
              <a:rPr lang="en-GB" sz="1600" dirty="0"/>
              <a:t> just mean the final outcome, it also reflects how you present ideas throughout your project. Your final outcome should bring together all your research and planning to a well-informed outcome that shows your strengths.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Your final outcome should make sense as a visual conclusion to your project.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en-GB" sz="1600" dirty="0"/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produce a personal and meaningful response”</a:t>
            </a:r>
          </a:p>
          <a:p>
            <a:endParaRPr lang="en-GB" sz="1600" i="1" dirty="0">
              <a:highlight>
                <a:srgbClr val="00FFFF"/>
              </a:highlight>
            </a:endParaRPr>
          </a:p>
          <a:p>
            <a:r>
              <a:rPr lang="en-GB" sz="1600" i="1" dirty="0">
                <a:highlight>
                  <a:srgbClr val="00FFFF"/>
                </a:highlight>
              </a:rPr>
              <a:t>“Exceptional ability to realise intentions” </a:t>
            </a:r>
            <a:r>
              <a:rPr lang="en-GB" sz="1600" b="1" i="1" dirty="0">
                <a:highlight>
                  <a:srgbClr val="00FFFF"/>
                </a:highlight>
              </a:rPr>
              <a:t>(16-18/18 for a grade 9)</a:t>
            </a:r>
          </a:p>
        </p:txBody>
      </p:sp>
      <p:pic>
        <p:nvPicPr>
          <p:cNvPr id="4" name="Picture 3" descr="A book with pictures of an eye&#10;&#10;AI-generated content may be incorrect.">
            <a:extLst>
              <a:ext uri="{FF2B5EF4-FFF2-40B4-BE49-F238E27FC236}">
                <a16:creationId xmlns:a16="http://schemas.microsoft.com/office/drawing/2014/main" id="{6784B82D-E3D5-FD1C-560B-469DB2EA34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651" y="268408"/>
            <a:ext cx="8413289" cy="63099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C681AD-56C1-834D-B39F-762770A79C1C}"/>
              </a:ext>
            </a:extLst>
          </p:cNvPr>
          <p:cNvSpPr txBox="1"/>
          <p:nvPr/>
        </p:nvSpPr>
        <p:spPr>
          <a:xfrm>
            <a:off x="-25354" y="4201152"/>
            <a:ext cx="3702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FFFF00"/>
                </a:highlight>
              </a:rPr>
              <a:t>Note: This visual does not show a final outcome per-se, more just a conclusion to this section of the project (Monoprint)</a:t>
            </a:r>
            <a:endParaRPr lang="en-GB" sz="1600" b="1" i="1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63881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4F459C87604F9A9572810BE85357" ma:contentTypeVersion="12" ma:contentTypeDescription="Create a new document." ma:contentTypeScope="" ma:versionID="0d188419813082e51c9b72cf3e297e31">
  <xsd:schema xmlns:xsd="http://www.w3.org/2001/XMLSchema" xmlns:xs="http://www.w3.org/2001/XMLSchema" xmlns:p="http://schemas.microsoft.com/office/2006/metadata/properties" xmlns:ns2="20d1b514-f229-43fa-8752-0032a1b0613c" xmlns:ns3="85b594ab-9d88-4e98-bdf5-48799910358a" targetNamespace="http://schemas.microsoft.com/office/2006/metadata/properties" ma:root="true" ma:fieldsID="085267874070805e45853d6390646419" ns2:_="" ns3:_="">
    <xsd:import namespace="20d1b514-f229-43fa-8752-0032a1b0613c"/>
    <xsd:import namespace="85b594ab-9d88-4e98-bdf5-487999103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1b514-f229-43fa-8752-0032a1b06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47d8a9f-44b4-4104-96ae-baa08a11bb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b594ab-9d88-4e98-bdf5-4879991035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f5caae-ea06-4fdd-a0f8-b6aa67aebe74}" ma:internalName="TaxCatchAll" ma:showField="CatchAllData" ma:web="85b594ab-9d88-4e98-bdf5-487999103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d1b514-f229-43fa-8752-0032a1b0613c">
      <Terms xmlns="http://schemas.microsoft.com/office/infopath/2007/PartnerControls"/>
    </lcf76f155ced4ddcb4097134ff3c332f>
    <TaxCatchAll xmlns="85b594ab-9d88-4e98-bdf5-4879991035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6B29E0-0349-4C99-B9DE-2C9204095B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d1b514-f229-43fa-8752-0032a1b0613c"/>
    <ds:schemaRef ds:uri="85b594ab-9d88-4e98-bdf5-4879991035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AE2FC2-B891-495D-845E-306D55FEE476}">
  <ds:schemaRefs>
    <ds:schemaRef ds:uri="http://schemas.microsoft.com/office/2006/metadata/properties"/>
    <ds:schemaRef ds:uri="http://www.w3.org/XML/1998/namespace"/>
    <ds:schemaRef ds:uri="85b594ab-9d88-4e98-bdf5-48799910358a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f8c34faf-981c-420a-b0a3-61458520284a"/>
    <ds:schemaRef ds:uri="http://purl.org/dc/terms/"/>
    <ds:schemaRef ds:uri="20d1b514-f229-43fa-8752-0032a1b0613c"/>
  </ds:schemaRefs>
</ds:datastoreItem>
</file>

<file path=customXml/itemProps3.xml><?xml version="1.0" encoding="utf-8"?>
<ds:datastoreItem xmlns:ds="http://schemas.openxmlformats.org/officeDocument/2006/customXml" ds:itemID="{0381DFFB-CC42-4791-87D1-DDC16ECCA2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411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KCrozier (CCHSG)</dc:creator>
  <cp:lastModifiedBy>JStebbing (CCHSG)</cp:lastModifiedBy>
  <cp:revision>18</cp:revision>
  <dcterms:created xsi:type="dcterms:W3CDTF">2025-05-02T13:51:20Z</dcterms:created>
  <dcterms:modified xsi:type="dcterms:W3CDTF">2026-04-20T10:01:05Z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0x0101006FC44F459C87604F9A9572810BE85357</vt:lpwstr>
  </property>
  <property fmtid="{D5CDD505-2E9C-101B-9397-08002B2CF9AE}" pid="3" name="MediaServiceImageTags">
    <vt:lpwstr/>
  </property>
</Properties>
</file>