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Crozier (CCHSG)" userId="9b757dd7-e5a4-40cd-982f-d046242dad35" providerId="ADAL" clId="{727A3BA1-C1A4-4334-9C9F-931561484012}"/>
    <pc:docChg chg="modSld">
      <pc:chgData name="KCrozier (CCHSG)" userId="9b757dd7-e5a4-40cd-982f-d046242dad35" providerId="ADAL" clId="{727A3BA1-C1A4-4334-9C9F-931561484012}" dt="2023-12-04T12:14:03.704" v="4" actId="20577"/>
      <pc:docMkLst>
        <pc:docMk/>
      </pc:docMkLst>
      <pc:sldChg chg="modSp mod">
        <pc:chgData name="KCrozier (CCHSG)" userId="9b757dd7-e5a4-40cd-982f-d046242dad35" providerId="ADAL" clId="{727A3BA1-C1A4-4334-9C9F-931561484012}" dt="2023-12-04T12:14:03.704" v="4" actId="20577"/>
        <pc:sldMkLst>
          <pc:docMk/>
          <pc:sldMk cId="4122350606" sldId="258"/>
        </pc:sldMkLst>
        <pc:spChg chg="mod">
          <ac:chgData name="KCrozier (CCHSG)" userId="9b757dd7-e5a4-40cd-982f-d046242dad35" providerId="ADAL" clId="{727A3BA1-C1A4-4334-9C9F-931561484012}" dt="2023-12-04T12:14:03.704" v="4" actId="20577"/>
          <ac:spMkLst>
            <pc:docMk/>
            <pc:sldMk cId="4122350606" sldId="258"/>
            <ac:spMk id="3" creationId="{CFD251D0-1B7C-FAC1-0240-D3C808D7862B}"/>
          </ac:spMkLst>
        </pc:spChg>
      </pc:sldChg>
    </pc:docChg>
  </pc:docChgLst>
  <pc:docChgLst>
    <pc:chgData name="KCrozier (CCHSG)" userId="9b757dd7-e5a4-40cd-982f-d046242dad35" providerId="ADAL" clId="{627FB7F5-4419-43A3-8491-479E8E54FCEA}"/>
    <pc:docChg chg="modSld">
      <pc:chgData name="KCrozier (CCHSG)" userId="9b757dd7-e5a4-40cd-982f-d046242dad35" providerId="ADAL" clId="{627FB7F5-4419-43A3-8491-479E8E54FCEA}" dt="2024-11-22T13:14:08.967" v="7" actId="20577"/>
      <pc:docMkLst>
        <pc:docMk/>
      </pc:docMkLst>
      <pc:sldChg chg="modSp mod">
        <pc:chgData name="KCrozier (CCHSG)" userId="9b757dd7-e5a4-40cd-982f-d046242dad35" providerId="ADAL" clId="{627FB7F5-4419-43A3-8491-479E8E54FCEA}" dt="2024-11-22T13:14:08.967" v="7" actId="20577"/>
        <pc:sldMkLst>
          <pc:docMk/>
          <pc:sldMk cId="619868714" sldId="256"/>
        </pc:sldMkLst>
        <pc:spChg chg="mod">
          <ac:chgData name="KCrozier (CCHSG)" userId="9b757dd7-e5a4-40cd-982f-d046242dad35" providerId="ADAL" clId="{627FB7F5-4419-43A3-8491-479E8E54FCEA}" dt="2024-11-22T13:14:08.967" v="7" actId="20577"/>
          <ac:spMkLst>
            <pc:docMk/>
            <pc:sldMk cId="619868714" sldId="256"/>
            <ac:spMk id="7" creationId="{2A162AA9-C007-3CB2-2EE9-4A354707A55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A49E6-A874-9520-FBF1-6BB658A61E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4D91EE-A66E-2E0B-DA83-BB51073DC4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21B5563-AF5F-0E39-58D6-1F1CC77F66BF}"/>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F225C621-1E8C-875F-4B8B-D66760EA78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A7C55F-C361-48B4-A151-6069331B998B}"/>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4045979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A7E3-CCDA-F986-5D0E-688E888E45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00B323-47AA-E219-B742-E1946D2A87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7DE9B8-89E6-A011-3E0A-4375F295A36B}"/>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2B500E1D-BD87-539E-141E-243DEFECD9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F53D8A-245F-7F4D-7F4D-587E38EA8F0B}"/>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280304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410D-F94E-AD82-E258-7DD102205C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C75D80E-869A-8754-2664-99CC8A5DD9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DE1B42-50DC-1C6C-439C-494C6C841021}"/>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C93567E1-8A82-CD41-5A11-B9A94DEB2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CD912E-160B-86EE-8B68-13F573D52240}"/>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519836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B246-77A9-3B8C-47CF-27615176DF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7FC4A8-947A-32ED-64AE-5BDA2A9E96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D76AD7-53F9-53B0-0C63-C3CC4106F2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0D1C81-32F4-9A78-96EA-10618B3B41C3}"/>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6" name="Footer Placeholder 5">
            <a:extLst>
              <a:ext uri="{FF2B5EF4-FFF2-40B4-BE49-F238E27FC236}">
                <a16:creationId xmlns:a16="http://schemas.microsoft.com/office/drawing/2014/main" id="{D5425CAC-65BF-F852-D9ED-3037006442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02290-3BE1-7E0C-9849-A24C79A11C52}"/>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939330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9020E-346D-8EE3-C011-242EC325F0E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2A20F9-1381-DA22-50EC-EDB2FCE805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5792FE-6D27-00B5-2CC5-5CE5B55BE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FA2988-5C86-8632-CBB2-E94008C447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E3E985-7D16-70B1-992D-FEC57918ED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4C8605-55F1-B4BB-BC5A-2D74126AA8AF}"/>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8" name="Footer Placeholder 7">
            <a:extLst>
              <a:ext uri="{FF2B5EF4-FFF2-40B4-BE49-F238E27FC236}">
                <a16:creationId xmlns:a16="http://schemas.microsoft.com/office/drawing/2014/main" id="{FAB1980D-DD8F-D2AB-F534-F572AB5033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93BA22-7D57-A79A-2C54-87C412EE1467}"/>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1383902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C739-70D5-1DCD-8761-9BBD5F00A0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6EA9D5-B5F0-7CE1-2675-04453647240D}"/>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4" name="Footer Placeholder 3">
            <a:extLst>
              <a:ext uri="{FF2B5EF4-FFF2-40B4-BE49-F238E27FC236}">
                <a16:creationId xmlns:a16="http://schemas.microsoft.com/office/drawing/2014/main" id="{D5925124-2B7F-F7D7-09D0-9D9FF21E1CD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2BC904-460A-3D08-7CE7-A4D5FE1E958D}"/>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208787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E9884-83BB-1B6C-1FE4-48BEAA5B6FA7}"/>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3" name="Footer Placeholder 2">
            <a:extLst>
              <a:ext uri="{FF2B5EF4-FFF2-40B4-BE49-F238E27FC236}">
                <a16:creationId xmlns:a16="http://schemas.microsoft.com/office/drawing/2014/main" id="{B18F2E3C-5297-B894-9C3B-A035C97D882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812093-761C-07DE-5073-B8B15026E270}"/>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680632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738DB-7B9D-9DC9-4376-47E2000C9A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F77E9EA-17F7-74A4-3F40-ED09841F2D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0F211B-080E-34E2-92E8-E3E577142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BC9C5-8863-4815-ACB6-AE37D44F02EF}"/>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6" name="Footer Placeholder 5">
            <a:extLst>
              <a:ext uri="{FF2B5EF4-FFF2-40B4-BE49-F238E27FC236}">
                <a16:creationId xmlns:a16="http://schemas.microsoft.com/office/drawing/2014/main" id="{9F845765-49AB-E86C-3F47-CA2510DD45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48292C-A75C-001A-F5D6-5828F6C0F25D}"/>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739098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5C233-0549-0778-6AA0-FD155E9ED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5765A-AA69-0477-F172-572FD2E80B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540D69-7ADB-2A40-84A9-0967E2042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D52EE-46D5-36BB-A89A-64B2131A3063}"/>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6" name="Footer Placeholder 5">
            <a:extLst>
              <a:ext uri="{FF2B5EF4-FFF2-40B4-BE49-F238E27FC236}">
                <a16:creationId xmlns:a16="http://schemas.microsoft.com/office/drawing/2014/main" id="{BEE19240-F609-C8E7-68FF-446F44C83E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86B8BA-8EC0-3032-709D-56134583527D}"/>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669849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D2B4-E72B-EF86-80B9-BEB6E2EC6A6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BB571D-D52D-0423-A8D7-456C218F70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AB6CE0-7B1F-7B54-2722-911AA1C6A637}"/>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FBA2F0AB-0629-CF5B-8B2C-63F685701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C025E-5D36-C6A4-0C93-F4BAFA6FB075}"/>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340758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D612CE-61B7-71A1-99E2-93A5CC33FC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938DA1-7A76-8E2F-7BC6-6F3A1572B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8FCBE8-4832-3C25-A659-5A876450819F}"/>
              </a:ext>
            </a:extLst>
          </p:cNvPr>
          <p:cNvSpPr>
            <a:spLocks noGrp="1"/>
          </p:cNvSpPr>
          <p:nvPr>
            <p:ph type="dt" sz="half" idx="10"/>
          </p:nvPr>
        </p:nvSpPr>
        <p:spPr/>
        <p:txBody>
          <a:body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276EA9B4-ED17-C656-B130-A9D05429ED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9DF12-7EF3-8BB7-3B35-5298CC0730D0}"/>
              </a:ext>
            </a:extLst>
          </p:cNvPr>
          <p:cNvSpPr>
            <a:spLocks noGrp="1"/>
          </p:cNvSpPr>
          <p:nvPr>
            <p:ph type="sldNum" sz="quarter" idx="12"/>
          </p:nvPr>
        </p:nvSpPr>
        <p:spPr/>
        <p:txBody>
          <a:bodyPr/>
          <a:lstStyle/>
          <a:p>
            <a:fld id="{E949FA11-DDD2-438E-97B0-D896D8D85884}" type="slidenum">
              <a:rPr lang="en-GB" smtClean="0"/>
              <a:t>‹#›</a:t>
            </a:fld>
            <a:endParaRPr lang="en-GB"/>
          </a:p>
        </p:txBody>
      </p:sp>
    </p:spTree>
    <p:extLst>
      <p:ext uri="{BB962C8B-B14F-4D97-AF65-F5344CB8AC3E}">
        <p14:creationId xmlns:p14="http://schemas.microsoft.com/office/powerpoint/2010/main" val="7999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C9DC7B-F527-2BCB-DDF2-FBEBE18D1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B3BA82-9790-90E1-EA48-2E555A76E4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899895-310F-CE5C-2EF8-E48F7E35F7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E6CF2-8F80-43B0-A9EC-96D66B81924E}" type="datetimeFigureOut">
              <a:rPr lang="en-GB" smtClean="0"/>
              <a:t>20/04/2026</a:t>
            </a:fld>
            <a:endParaRPr lang="en-GB"/>
          </a:p>
        </p:txBody>
      </p:sp>
      <p:sp>
        <p:nvSpPr>
          <p:cNvPr id="5" name="Footer Placeholder 4">
            <a:extLst>
              <a:ext uri="{FF2B5EF4-FFF2-40B4-BE49-F238E27FC236}">
                <a16:creationId xmlns:a16="http://schemas.microsoft.com/office/drawing/2014/main" id="{FC41DAE1-F82A-2C1C-FC4C-9895B0E86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FD00958-1E68-12FB-5B81-7E9CC610B8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49FA11-DDD2-438E-97B0-D896D8D85884}" type="slidenum">
              <a:rPr lang="en-GB" smtClean="0"/>
              <a:t>‹#›</a:t>
            </a:fld>
            <a:endParaRPr lang="en-GB"/>
          </a:p>
        </p:txBody>
      </p:sp>
    </p:spTree>
    <p:extLst>
      <p:ext uri="{BB962C8B-B14F-4D97-AF65-F5344CB8AC3E}">
        <p14:creationId xmlns:p14="http://schemas.microsoft.com/office/powerpoint/2010/main" val="3154261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bbc.co.uk/bitesize/guides/zsnwj6f/revision/1"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264FE6-F508-00A8-A223-B477008AA16E}"/>
              </a:ext>
            </a:extLst>
          </p:cNvPr>
          <p:cNvSpPr txBox="1"/>
          <p:nvPr/>
        </p:nvSpPr>
        <p:spPr>
          <a:xfrm>
            <a:off x="585926" y="3998757"/>
            <a:ext cx="4722921" cy="2308324"/>
          </a:xfrm>
          <a:prstGeom prst="rect">
            <a:avLst/>
          </a:prstGeom>
          <a:noFill/>
        </p:spPr>
        <p:txBody>
          <a:bodyPr wrap="square" rtlCol="0">
            <a:spAutoFit/>
          </a:bodyPr>
          <a:lstStyle/>
          <a:p>
            <a:pPr algn="l" fontAlgn="base"/>
            <a:r>
              <a:rPr lang="en-GB" b="0" i="0" dirty="0">
                <a:solidFill>
                  <a:srgbClr val="141414"/>
                </a:solidFill>
                <a:effectLst/>
                <a:latin typeface="ReithSans"/>
              </a:rPr>
              <a:t>Evaluation is an opportunity to:</a:t>
            </a:r>
          </a:p>
          <a:p>
            <a:pPr marL="285750" indent="-285750" algn="l" fontAlgn="base">
              <a:buFont typeface="Arial" panose="020B0604020202020204" pitchFamily="34" charset="0"/>
              <a:buChar char="•"/>
            </a:pPr>
            <a:r>
              <a:rPr lang="en-GB" b="0" i="0" dirty="0">
                <a:solidFill>
                  <a:srgbClr val="141414"/>
                </a:solidFill>
                <a:effectLst/>
                <a:latin typeface="ReithSans"/>
              </a:rPr>
              <a:t>discuss your development and final work</a:t>
            </a:r>
          </a:p>
          <a:p>
            <a:pPr marL="285750" indent="-285750" algn="l" fontAlgn="base">
              <a:buFont typeface="Arial" panose="020B0604020202020204" pitchFamily="34" charset="0"/>
              <a:buChar char="•"/>
            </a:pPr>
            <a:r>
              <a:rPr lang="en-GB" b="0" i="0" dirty="0">
                <a:solidFill>
                  <a:srgbClr val="141414"/>
                </a:solidFill>
                <a:effectLst/>
                <a:latin typeface="ReithSans"/>
              </a:rPr>
              <a:t>help others understand what you were trying to achieve</a:t>
            </a:r>
          </a:p>
          <a:p>
            <a:pPr marL="285750" indent="-285750" algn="l" fontAlgn="base">
              <a:buFont typeface="Arial" panose="020B0604020202020204" pitchFamily="34" charset="0"/>
              <a:buChar char="•"/>
            </a:pPr>
            <a:r>
              <a:rPr lang="en-GB" b="0" i="0" dirty="0">
                <a:solidFill>
                  <a:srgbClr val="141414"/>
                </a:solidFill>
                <a:effectLst/>
                <a:latin typeface="ReithSans"/>
              </a:rPr>
              <a:t>explain your successes and weaknesses</a:t>
            </a:r>
          </a:p>
          <a:p>
            <a:pPr marL="285750" indent="-285750" algn="l" fontAlgn="base">
              <a:buFont typeface="Arial" panose="020B0604020202020204" pitchFamily="34" charset="0"/>
              <a:buChar char="•"/>
            </a:pPr>
            <a:r>
              <a:rPr lang="en-GB" b="0" i="0" dirty="0">
                <a:solidFill>
                  <a:srgbClr val="141414"/>
                </a:solidFill>
                <a:effectLst/>
                <a:latin typeface="ReithSans"/>
              </a:rPr>
              <a:t>demonstrate your knowledge and understanding of art and design</a:t>
            </a:r>
          </a:p>
          <a:p>
            <a:endParaRPr lang="en-GB" dirty="0"/>
          </a:p>
        </p:txBody>
      </p:sp>
      <p:sp>
        <p:nvSpPr>
          <p:cNvPr id="7" name="TextBox 6">
            <a:extLst>
              <a:ext uri="{FF2B5EF4-FFF2-40B4-BE49-F238E27FC236}">
                <a16:creationId xmlns:a16="http://schemas.microsoft.com/office/drawing/2014/main" id="{2A162AA9-C007-3CB2-2EE9-4A354707A55B}"/>
              </a:ext>
            </a:extLst>
          </p:cNvPr>
          <p:cNvSpPr txBox="1"/>
          <p:nvPr/>
        </p:nvSpPr>
        <p:spPr>
          <a:xfrm>
            <a:off x="585926" y="719185"/>
            <a:ext cx="5255581" cy="3416320"/>
          </a:xfrm>
          <a:prstGeom prst="rect">
            <a:avLst/>
          </a:prstGeom>
          <a:noFill/>
        </p:spPr>
        <p:txBody>
          <a:bodyPr wrap="square" rtlCol="0">
            <a:spAutoFit/>
          </a:bodyPr>
          <a:lstStyle/>
          <a:p>
            <a:pPr algn="l" fontAlgn="base"/>
            <a:r>
              <a:rPr lang="en-GB" b="1" i="0" dirty="0">
                <a:solidFill>
                  <a:srgbClr val="141414"/>
                </a:solidFill>
                <a:effectLst/>
                <a:highlight>
                  <a:srgbClr val="FFFF00"/>
                </a:highlight>
                <a:latin typeface="ReithSans"/>
              </a:rPr>
              <a:t>Analysing and evaluating: WAGOLL</a:t>
            </a:r>
          </a:p>
          <a:p>
            <a:pPr algn="l" fontAlgn="base"/>
            <a:endParaRPr lang="en-GB" b="1" i="0" dirty="0">
              <a:solidFill>
                <a:srgbClr val="141414"/>
              </a:solidFill>
              <a:effectLst/>
              <a:highlight>
                <a:srgbClr val="FFFF00"/>
              </a:highlight>
              <a:latin typeface="ReithSans"/>
            </a:endParaRPr>
          </a:p>
          <a:p>
            <a:pPr algn="l" fontAlgn="base"/>
            <a:r>
              <a:rPr lang="en-GB" b="0" i="0" dirty="0">
                <a:solidFill>
                  <a:srgbClr val="141414"/>
                </a:solidFill>
                <a:effectLst/>
                <a:latin typeface="ReithSans"/>
              </a:rPr>
              <a:t>Artists and designers often record ideas, observations and insights that come to them as they produce their work. These insights can help them to analyse and evaluate the effectiveness of the work that has been produced.</a:t>
            </a:r>
          </a:p>
          <a:p>
            <a:pPr algn="l" fontAlgn="base"/>
            <a:endParaRPr lang="en-GB" b="0" i="0" dirty="0">
              <a:solidFill>
                <a:srgbClr val="141414"/>
              </a:solidFill>
              <a:effectLst/>
              <a:latin typeface="ReithSans"/>
            </a:endParaRPr>
          </a:p>
          <a:p>
            <a:pPr algn="l" fontAlgn="base"/>
            <a:r>
              <a:rPr lang="en-GB" b="0" i="0" dirty="0">
                <a:solidFill>
                  <a:srgbClr val="141414"/>
                </a:solidFill>
                <a:effectLst/>
                <a:latin typeface="ReithSans"/>
              </a:rPr>
              <a:t>Being able to analyse a work is an essential part of evaluating it. Recording this evaluation ensures that the creative process is communicated clearly.</a:t>
            </a:r>
          </a:p>
          <a:p>
            <a:endParaRPr lang="en-GB" dirty="0"/>
          </a:p>
        </p:txBody>
      </p:sp>
      <p:pic>
        <p:nvPicPr>
          <p:cNvPr id="2050" name="Picture 2" descr="A2 Fine Art A3 White Sketchbook Outcome Evaluation Page Component 1 Change  and or Stability Thomas Rotherh… | Gcse art sketchbook, A level art  sketchbook, Art diary">
            <a:extLst>
              <a:ext uri="{FF2B5EF4-FFF2-40B4-BE49-F238E27FC236}">
                <a16:creationId xmlns:a16="http://schemas.microsoft.com/office/drawing/2014/main" id="{8B12D55B-4AB4-3853-2D4F-23953789A5E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83155" y="204186"/>
            <a:ext cx="4316174" cy="6449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868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FF00-11DB-749E-387B-83C08E0F55C3}"/>
              </a:ext>
            </a:extLst>
          </p:cNvPr>
          <p:cNvSpPr>
            <a:spLocks noGrp="1"/>
          </p:cNvSpPr>
          <p:nvPr>
            <p:ph type="ctrTitle"/>
          </p:nvPr>
        </p:nvSpPr>
        <p:spPr>
          <a:xfrm>
            <a:off x="266330" y="337258"/>
            <a:ext cx="9374819" cy="843471"/>
          </a:xfrm>
        </p:spPr>
        <p:txBody>
          <a:bodyPr>
            <a:normAutofit fontScale="90000"/>
          </a:bodyPr>
          <a:lstStyle/>
          <a:p>
            <a:r>
              <a:rPr lang="en-GB" dirty="0">
                <a:highlight>
                  <a:srgbClr val="FFFF00"/>
                </a:highlight>
              </a:rPr>
              <a:t>How to write an evaluation in art</a:t>
            </a:r>
          </a:p>
        </p:txBody>
      </p:sp>
      <p:pic>
        <p:nvPicPr>
          <p:cNvPr id="5" name="Picture 4" descr="A screenshot of a white text&#10;&#10;Description automatically generated">
            <a:extLst>
              <a:ext uri="{FF2B5EF4-FFF2-40B4-BE49-F238E27FC236}">
                <a16:creationId xmlns:a16="http://schemas.microsoft.com/office/drawing/2014/main" id="{3C61A0D8-22E6-C6A9-29E9-F5BAA85CBBC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01490" y="1892386"/>
            <a:ext cx="7437120" cy="4282440"/>
          </a:xfrm>
          <a:prstGeom prst="rect">
            <a:avLst/>
          </a:prstGeom>
        </p:spPr>
      </p:pic>
      <p:sp>
        <p:nvSpPr>
          <p:cNvPr id="3" name="TextBox 2">
            <a:extLst>
              <a:ext uri="{FF2B5EF4-FFF2-40B4-BE49-F238E27FC236}">
                <a16:creationId xmlns:a16="http://schemas.microsoft.com/office/drawing/2014/main" id="{CFD251D0-1B7C-FAC1-0240-D3C808D7862B}"/>
              </a:ext>
            </a:extLst>
          </p:cNvPr>
          <p:cNvSpPr txBox="1"/>
          <p:nvPr/>
        </p:nvSpPr>
        <p:spPr>
          <a:xfrm>
            <a:off x="485775" y="1892386"/>
            <a:ext cx="3713363" cy="2831544"/>
          </a:xfrm>
          <a:prstGeom prst="rect">
            <a:avLst/>
          </a:prstGeom>
          <a:noFill/>
        </p:spPr>
        <p:txBody>
          <a:bodyPr wrap="square" rtlCol="0">
            <a:spAutoFit/>
          </a:bodyPr>
          <a:lstStyle/>
          <a:p>
            <a:pPr algn="l" fontAlgn="base"/>
            <a:r>
              <a:rPr lang="en-GB" b="1" i="0" dirty="0">
                <a:solidFill>
                  <a:srgbClr val="141414"/>
                </a:solidFill>
                <a:effectLst/>
                <a:latin typeface="ReithSans"/>
              </a:rPr>
              <a:t>Evaluation</a:t>
            </a:r>
          </a:p>
          <a:p>
            <a:pPr algn="l" fontAlgn="base"/>
            <a:r>
              <a:rPr lang="en-GB" b="0" i="0" dirty="0">
                <a:solidFill>
                  <a:srgbClr val="141414"/>
                </a:solidFill>
                <a:effectLst/>
                <a:latin typeface="ReithSans"/>
              </a:rPr>
              <a:t>Evaluation may include some commentary/explanation, but it will also include critical comment. </a:t>
            </a:r>
          </a:p>
          <a:p>
            <a:pPr algn="l" fontAlgn="base"/>
            <a:endParaRPr lang="en-GB" dirty="0">
              <a:solidFill>
                <a:srgbClr val="141414"/>
              </a:solidFill>
              <a:latin typeface="ReithSans"/>
            </a:endParaRPr>
          </a:p>
          <a:p>
            <a:pPr algn="l" fontAlgn="base"/>
            <a:r>
              <a:rPr lang="en-GB" sz="1400" b="0" i="0" dirty="0">
                <a:solidFill>
                  <a:srgbClr val="141414"/>
                </a:solidFill>
                <a:effectLst/>
                <a:latin typeface="ReithSans"/>
              </a:rPr>
              <a:t>To evaluate, you need to reflect on your work and make judgements about its effectiveness or success. Read through the examples to help you understand the difference between commentary and evaluation.</a:t>
            </a:r>
          </a:p>
          <a:p>
            <a:endParaRPr lang="en-GB" dirty="0"/>
          </a:p>
        </p:txBody>
      </p:sp>
    </p:spTree>
    <p:extLst>
      <p:ext uri="{BB962C8B-B14F-4D97-AF65-F5344CB8AC3E}">
        <p14:creationId xmlns:p14="http://schemas.microsoft.com/office/powerpoint/2010/main" val="3758322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D251D0-1B7C-FAC1-0240-D3C808D7862B}"/>
              </a:ext>
            </a:extLst>
          </p:cNvPr>
          <p:cNvSpPr txBox="1"/>
          <p:nvPr/>
        </p:nvSpPr>
        <p:spPr>
          <a:xfrm>
            <a:off x="503530" y="471959"/>
            <a:ext cx="11392547" cy="258532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141414"/>
                </a:solidFill>
                <a:effectLst/>
                <a:highlight>
                  <a:srgbClr val="FFFF00"/>
                </a:highlight>
                <a:latin typeface="Arial" panose="020B0604020202020204" pitchFamily="34" charset="0"/>
                <a:ea typeface="ReithSans"/>
              </a:rPr>
              <a:t>Review and reflect on your final piece: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141414"/>
              </a:solidFill>
              <a:effectLst/>
              <a:highlight>
                <a:srgbClr val="FFFF00"/>
              </a:highlight>
              <a:latin typeface="Arial" panose="020B0604020202020204" pitchFamily="34" charset="0"/>
              <a:ea typeface="Reith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How have you used visual elements such as line, </a:t>
            </a:r>
            <a:r>
              <a:rPr kumimoji="0" lang="en-US" altLang="en-US" sz="1800" b="0" i="0" u="none" strike="noStrike" cap="none" normalizeH="0" baseline="0" dirty="0" err="1">
                <a:ln>
                  <a:noFill/>
                </a:ln>
                <a:solidFill>
                  <a:srgbClr val="141414"/>
                </a:solidFill>
                <a:effectLst/>
                <a:latin typeface="Arial" panose="020B0604020202020204" pitchFamily="34" charset="0"/>
                <a:ea typeface="ReithSans"/>
              </a:rPr>
              <a:t>colour</a:t>
            </a: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 and shape, and what was the effect?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What materials did you use, and why? Did they work successfully?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What meaning and messages did you want to convey and were you successful?</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What is your opinion of your final piece? What elements do you think are successful and why?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What would you do differently in the future and why?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dirty="0">
                <a:solidFill>
                  <a:srgbClr val="141414"/>
                </a:solidFill>
                <a:latin typeface="Arial" panose="020B0604020202020204" pitchFamily="34" charset="0"/>
                <a:ea typeface="ReithSans"/>
              </a:rPr>
              <a:t>How well does your work link back to the artists/designers you have studied?</a:t>
            </a:r>
            <a:endParaRPr kumimoji="0" lang="en-US" altLang="en-US" sz="1800" b="0" i="0" u="none" strike="noStrike" cap="none" normalizeH="0" baseline="0" dirty="0">
              <a:ln>
                <a:noFill/>
              </a:ln>
              <a:solidFill>
                <a:srgbClr val="141414"/>
              </a:solidFill>
              <a:effectLst/>
              <a:latin typeface="Arial" panose="020B0604020202020204" pitchFamily="34" charset="0"/>
              <a:ea typeface="Reith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Have you achieved what you set out to achieve? </a:t>
            </a:r>
            <a:r>
              <a:rPr lang="en-US" altLang="en-US" dirty="0">
                <a:solidFill>
                  <a:srgbClr val="141414"/>
                </a:solidFill>
                <a:latin typeface="Arial" panose="020B0604020202020204" pitchFamily="34" charset="0"/>
                <a:ea typeface="ReithSans"/>
              </a:rPr>
              <a:t>R</a:t>
            </a:r>
            <a:r>
              <a:rPr kumimoji="0" lang="en-US" altLang="en-US" sz="1800" b="0" i="0" u="none" strike="noStrike" cap="none" normalizeH="0" baseline="0" dirty="0">
                <a:ln>
                  <a:noFill/>
                </a:ln>
                <a:solidFill>
                  <a:srgbClr val="141414"/>
                </a:solidFill>
                <a:effectLst/>
                <a:latin typeface="Arial" panose="020B0604020202020204" pitchFamily="34" charset="0"/>
                <a:ea typeface="ReithSans"/>
              </a:rPr>
              <a:t>efer back to your initial idea (Art</a:t>
            </a:r>
            <a:r>
              <a:rPr lang="en-US" altLang="en-US" dirty="0">
                <a:solidFill>
                  <a:srgbClr val="141414"/>
                </a:solidFill>
                <a:latin typeface="Arial" panose="020B0604020202020204" pitchFamily="34" charset="0"/>
                <a:ea typeface="ReithSans"/>
              </a:rPr>
              <a:t>) or brief (Graphics).</a:t>
            </a:r>
            <a:endParaRPr kumimoji="0" lang="en-US" altLang="en-US" sz="1800" b="0" i="0" u="none" strike="noStrike" cap="none" normalizeH="0" baseline="0" dirty="0">
              <a:ln>
                <a:noFill/>
              </a:ln>
              <a:solidFill>
                <a:srgbClr val="141414"/>
              </a:solidFill>
              <a:effectLst/>
              <a:latin typeface="Arial" panose="020B0604020202020204" pitchFamily="34" charset="0"/>
              <a:ea typeface="ReithSans"/>
            </a:endParaRPr>
          </a:p>
        </p:txBody>
      </p:sp>
      <p:pic>
        <p:nvPicPr>
          <p:cNvPr id="1027" name="Picture 3" descr="A2 Graphics A3 Brown Sketchbook Evaluation of Sustained Outcome Component 1  Environment Thomas Rotherham… | Sketch book, Gcse art sketchbook,  Photography sketchbook">
            <a:extLst>
              <a:ext uri="{FF2B5EF4-FFF2-40B4-BE49-F238E27FC236}">
                <a16:creationId xmlns:a16="http://schemas.microsoft.com/office/drawing/2014/main" id="{8CD2FC92-3DCE-A8BF-98B3-C70E0EC4809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50921" y="3555506"/>
            <a:ext cx="4350058" cy="286748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AL2 Fine Art A3 Cream Sketchbook Evaluation of Outcome Component 1  Environment Thomas Rotherham College 2… | Gcse art sketchbook, Art journal  inspiration, Decay art">
            <a:extLst>
              <a:ext uri="{FF2B5EF4-FFF2-40B4-BE49-F238E27FC236}">
                <a16:creationId xmlns:a16="http://schemas.microsoft.com/office/drawing/2014/main" id="{8A741953-B05E-CA38-8629-9374171E058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59511" y="3551254"/>
            <a:ext cx="4301232" cy="286748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Writing an Evaluation">
            <a:extLst>
              <a:ext uri="{FF2B5EF4-FFF2-40B4-BE49-F238E27FC236}">
                <a16:creationId xmlns:a16="http://schemas.microsoft.com/office/drawing/2014/main" id="{2202EACD-7FCD-1EE4-5092-1AB2A833385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85445" y="4034082"/>
            <a:ext cx="2964312" cy="2120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350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nnotation and evaluation support sheet ART GCSE ART BTEC KS4 | Gcse art,  Art analysis, Graphic design class">
            <a:extLst>
              <a:ext uri="{FF2B5EF4-FFF2-40B4-BE49-F238E27FC236}">
                <a16:creationId xmlns:a16="http://schemas.microsoft.com/office/drawing/2014/main" id="{1239CE8C-877E-5628-21BE-59AAEE51556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78206" y="295183"/>
            <a:ext cx="8389398" cy="6292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E4FED97-A36D-AAE1-082C-F57824C3D8D9}"/>
              </a:ext>
            </a:extLst>
          </p:cNvPr>
          <p:cNvSpPr>
            <a:spLocks noGrp="1"/>
          </p:cNvSpPr>
          <p:nvPr>
            <p:ph type="ctrTitle"/>
          </p:nvPr>
        </p:nvSpPr>
        <p:spPr>
          <a:xfrm>
            <a:off x="348742" y="437224"/>
            <a:ext cx="3566310" cy="1311677"/>
          </a:xfrm>
        </p:spPr>
        <p:txBody>
          <a:bodyPr>
            <a:normAutofit/>
          </a:bodyPr>
          <a:lstStyle/>
          <a:p>
            <a:pPr algn="l"/>
            <a:r>
              <a:rPr lang="en-GB" sz="4000" dirty="0">
                <a:highlight>
                  <a:srgbClr val="FFFF00"/>
                </a:highlight>
              </a:rPr>
              <a:t>If you need extra support:</a:t>
            </a:r>
          </a:p>
        </p:txBody>
      </p:sp>
      <p:sp>
        <p:nvSpPr>
          <p:cNvPr id="4" name="TextBox 3">
            <a:extLst>
              <a:ext uri="{FF2B5EF4-FFF2-40B4-BE49-F238E27FC236}">
                <a16:creationId xmlns:a16="http://schemas.microsoft.com/office/drawing/2014/main" id="{36A693F9-6B2F-3A3D-158A-6DDED8C9CC9A}"/>
              </a:ext>
            </a:extLst>
          </p:cNvPr>
          <p:cNvSpPr txBox="1"/>
          <p:nvPr/>
        </p:nvSpPr>
        <p:spPr>
          <a:xfrm>
            <a:off x="348742" y="5018104"/>
            <a:ext cx="2705176" cy="1446550"/>
          </a:xfrm>
          <a:prstGeom prst="rect">
            <a:avLst/>
          </a:prstGeom>
          <a:noFill/>
        </p:spPr>
        <p:txBody>
          <a:bodyPr wrap="square" rtlCol="0">
            <a:spAutoFit/>
          </a:bodyPr>
          <a:lstStyle/>
          <a:p>
            <a:r>
              <a:rPr lang="en-GB" sz="1400" b="1" dirty="0">
                <a:highlight>
                  <a:srgbClr val="00FFFF"/>
                </a:highlight>
              </a:rPr>
              <a:t>Further reading:</a:t>
            </a:r>
            <a:endParaRPr lang="en-GB" sz="1400" b="1" dirty="0">
              <a:highlight>
                <a:srgbClr val="00FFFF"/>
              </a:highlight>
              <a:hlinkClick r:id="rId3"/>
            </a:endParaRPr>
          </a:p>
          <a:p>
            <a:endParaRPr lang="en-GB" dirty="0">
              <a:hlinkClick r:id="rId3"/>
            </a:endParaRPr>
          </a:p>
          <a:p>
            <a:r>
              <a:rPr lang="en-GB" sz="1400" dirty="0">
                <a:hlinkClick r:id="rId3"/>
              </a:rPr>
              <a:t>Analysing and evaluating - Analysing and evaluating - National 5 Art and Design Revision - BBC Bitesize</a:t>
            </a:r>
            <a:endParaRPr lang="en-GB" sz="1400" dirty="0"/>
          </a:p>
        </p:txBody>
      </p:sp>
    </p:spTree>
    <p:extLst>
      <p:ext uri="{BB962C8B-B14F-4D97-AF65-F5344CB8AC3E}">
        <p14:creationId xmlns:p14="http://schemas.microsoft.com/office/powerpoint/2010/main" val="871045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0d1b514-f229-43fa-8752-0032a1b0613c">
      <Terms xmlns="http://schemas.microsoft.com/office/infopath/2007/PartnerControls"/>
    </lcf76f155ced4ddcb4097134ff3c332f>
    <TaxCatchAll xmlns="85b594ab-9d88-4e98-bdf5-48799910358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5FC678-8AF1-40B7-B8BD-8A8792979674}">
  <ds:schemaRefs>
    <ds:schemaRef ds:uri="http://schemas.microsoft.com/sharepoint/v3/contenttype/forms"/>
  </ds:schemaRefs>
</ds:datastoreItem>
</file>

<file path=customXml/itemProps2.xml><?xml version="1.0" encoding="utf-8"?>
<ds:datastoreItem xmlns:ds="http://schemas.openxmlformats.org/officeDocument/2006/customXml" ds:itemID="{11EB1BB2-2338-4A97-BD49-4D10DF4141D2}">
  <ds:schemaRefs>
    <ds:schemaRef ds:uri="http://www.w3.org/XML/1998/namespace"/>
    <ds:schemaRef ds:uri="85b594ab-9d88-4e98-bdf5-48799910358a"/>
    <ds:schemaRef ds:uri="f8c34faf-981c-420a-b0a3-61458520284a"/>
    <ds:schemaRef ds:uri="http://schemas.microsoft.com/office/2006/documentManagement/types"/>
    <ds:schemaRef ds:uri="http://schemas.microsoft.com/office/infopath/2007/PartnerControls"/>
    <ds:schemaRef ds:uri="http://purl.org/dc/dcmitype/"/>
    <ds:schemaRef ds:uri="http://purl.org/dc/elements/1.1/"/>
    <ds:schemaRef ds:uri="http://purl.org/dc/terms/"/>
    <ds:schemaRef ds:uri="http://schemas.openxmlformats.org/package/2006/metadata/core-properties"/>
    <ds:schemaRef ds:uri="http://schemas.microsoft.com/office/2006/metadata/properties"/>
    <ds:schemaRef ds:uri="20d1b514-f229-43fa-8752-0032a1b0613c"/>
  </ds:schemaRefs>
</ds:datastoreItem>
</file>

<file path=customXml/itemProps3.xml><?xml version="1.0" encoding="utf-8"?>
<ds:datastoreItem xmlns:ds="http://schemas.openxmlformats.org/officeDocument/2006/customXml" ds:itemID="{E06E0D58-9AF8-418D-B2D8-E29BB357E2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d1b514-f229-43fa-8752-0032a1b0613c"/>
    <ds:schemaRef ds:uri="85b594ab-9d88-4e98-bdf5-487999103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TotalTime>
  <Words>315</Words>
  <Application>Microsoft Office PowerPoint</Application>
  <PresentationFormat>Widescreen</PresentationFormat>
  <Paragraphs>28</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ReithSans</vt:lpstr>
      <vt:lpstr>Office Theme</vt:lpstr>
      <vt:lpstr>PowerPoint Presentation</vt:lpstr>
      <vt:lpstr>How to write an evaluation in art</vt:lpstr>
      <vt:lpstr>PowerPoint Presentation</vt:lpstr>
      <vt:lpstr>If you need extra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KCrozier (CCHSG)</dc:creator>
  <cp:lastModifiedBy>JStebbing (CCHSG)</cp:lastModifiedBy>
  <cp:revision>2</cp:revision>
  <dcterms:created xsi:type="dcterms:W3CDTF">2023-12-04T10:38:22Z</dcterms:created>
  <dcterms:modified xsi:type="dcterms:W3CDTF">2026-04-20T10:00:13Z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