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1"/>
  </p:notesMasterIdLst>
  <p:sldIdLst>
    <p:sldId id="257" r:id="rId5"/>
    <p:sldId id="467" r:id="rId6"/>
    <p:sldId id="468" r:id="rId7"/>
    <p:sldId id="256" r:id="rId8"/>
    <p:sldId id="469" r:id="rId9"/>
    <p:sldId id="403" r:id="rId10"/>
    <p:sldId id="276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404" r:id="rId23"/>
    <p:sldId id="405" r:id="rId24"/>
    <p:sldId id="406" r:id="rId25"/>
    <p:sldId id="407" r:id="rId26"/>
    <p:sldId id="408" r:id="rId27"/>
    <p:sldId id="409" r:id="rId28"/>
    <p:sldId id="410" r:id="rId29"/>
    <p:sldId id="411" r:id="rId30"/>
    <p:sldId id="412" r:id="rId31"/>
    <p:sldId id="413" r:id="rId32"/>
    <p:sldId id="414" r:id="rId33"/>
    <p:sldId id="415" r:id="rId34"/>
    <p:sldId id="416" r:id="rId35"/>
    <p:sldId id="273" r:id="rId36"/>
    <p:sldId id="274" r:id="rId37"/>
    <p:sldId id="275" r:id="rId38"/>
    <p:sldId id="417" r:id="rId39"/>
    <p:sldId id="418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FA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E6EF30-1F19-E585-7FF1-EE3E1E67F57C}" v="8" dt="2026-06-22T14:51:10.8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Prevost (CCHSG)" userId="S::aprevost@cchsg.com::b018fe7b-3f95-4e25-a2f3-b543d7f242a0" providerId="AD" clId="Web-{97E6EF30-1F19-E585-7FF1-EE3E1E67F57C}"/>
    <pc:docChg chg="delSld modSld">
      <pc:chgData name="APrevost (CCHSG)" userId="S::aprevost@cchsg.com::b018fe7b-3f95-4e25-a2f3-b543d7f242a0" providerId="AD" clId="Web-{97E6EF30-1F19-E585-7FF1-EE3E1E67F57C}" dt="2026-06-22T14:51:10.857" v="6"/>
      <pc:docMkLst>
        <pc:docMk/>
      </pc:docMkLst>
      <pc:sldChg chg="delSp modSp">
        <pc:chgData name="APrevost (CCHSG)" userId="S::aprevost@cchsg.com::b018fe7b-3f95-4e25-a2f3-b543d7f242a0" providerId="AD" clId="Web-{97E6EF30-1F19-E585-7FF1-EE3E1E67F57C}" dt="2026-06-22T14:50:53.419" v="5" actId="1076"/>
        <pc:sldMkLst>
          <pc:docMk/>
          <pc:sldMk cId="3009519903" sldId="257"/>
        </pc:sldMkLst>
        <pc:spChg chg="mod">
          <ac:chgData name="APrevost (CCHSG)" userId="S::aprevost@cchsg.com::b018fe7b-3f95-4e25-a2f3-b543d7f242a0" providerId="AD" clId="Web-{97E6EF30-1F19-E585-7FF1-EE3E1E67F57C}" dt="2026-06-22T14:50:53.419" v="5" actId="1076"/>
          <ac:spMkLst>
            <pc:docMk/>
            <pc:sldMk cId="3009519903" sldId="257"/>
            <ac:spMk id="4" creationId="{39D40A0A-BC6B-F9DE-DEA5-C93D4D1A3D98}"/>
          </ac:spMkLst>
        </pc:spChg>
        <pc:picChg chg="del">
          <ac:chgData name="APrevost (CCHSG)" userId="S::aprevost@cchsg.com::b018fe7b-3f95-4e25-a2f3-b543d7f242a0" providerId="AD" clId="Web-{97E6EF30-1F19-E585-7FF1-EE3E1E67F57C}" dt="2026-06-22T14:50:41.637" v="1"/>
          <ac:picMkLst>
            <pc:docMk/>
            <pc:sldMk cId="3009519903" sldId="257"/>
            <ac:picMk id="2" creationId="{250454F5-FBDE-866E-2531-34C73AFE4FDB}"/>
          </ac:picMkLst>
        </pc:picChg>
        <pc:picChg chg="del">
          <ac:chgData name="APrevost (CCHSG)" userId="S::aprevost@cchsg.com::b018fe7b-3f95-4e25-a2f3-b543d7f242a0" providerId="AD" clId="Web-{97E6EF30-1F19-E585-7FF1-EE3E1E67F57C}" dt="2026-06-22T14:50:42.887" v="2"/>
          <ac:picMkLst>
            <pc:docMk/>
            <pc:sldMk cId="3009519903" sldId="257"/>
            <ac:picMk id="3" creationId="{BD310422-4769-918F-3085-F95EADF22A71}"/>
          </ac:picMkLst>
        </pc:picChg>
        <pc:picChg chg="del">
          <ac:chgData name="APrevost (CCHSG)" userId="S::aprevost@cchsg.com::b018fe7b-3f95-4e25-a2f3-b543d7f242a0" providerId="AD" clId="Web-{97E6EF30-1F19-E585-7FF1-EE3E1E67F57C}" dt="2026-06-22T14:50:40.778" v="0"/>
          <ac:picMkLst>
            <pc:docMk/>
            <pc:sldMk cId="3009519903" sldId="257"/>
            <ac:picMk id="5" creationId="{E1FA88CB-2521-D635-B246-9A880AE4DF65}"/>
          </ac:picMkLst>
        </pc:picChg>
      </pc:sldChg>
      <pc:sldChg chg="del">
        <pc:chgData name="APrevost (CCHSG)" userId="S::aprevost@cchsg.com::b018fe7b-3f95-4e25-a2f3-b543d7f242a0" providerId="AD" clId="Web-{97E6EF30-1F19-E585-7FF1-EE3E1E67F57C}" dt="2026-06-22T14:51:10.857" v="6"/>
        <pc:sldMkLst>
          <pc:docMk/>
          <pc:sldMk cId="1735171803" sldId="470"/>
        </pc:sldMkLst>
      </pc:sldChg>
    </pc:docChg>
  </pc:docChgLst>
  <pc:docChgLst>
    <pc:chgData clId="Web-{97E6EF30-1F19-E585-7FF1-EE3E1E67F57C}"/>
    <pc:docChg chg="modSld">
      <pc:chgData name="" userId="" providerId="" clId="Web-{97E6EF30-1F19-E585-7FF1-EE3E1E67F57C}" dt="2026-06-22T14:50:39.497" v="0"/>
      <pc:docMkLst>
        <pc:docMk/>
      </pc:docMkLst>
      <pc:sldChg chg="delSp">
        <pc:chgData name="" userId="" providerId="" clId="Web-{97E6EF30-1F19-E585-7FF1-EE3E1E67F57C}" dt="2026-06-22T14:50:39.497" v="0"/>
        <pc:sldMkLst>
          <pc:docMk/>
          <pc:sldMk cId="3009519903" sldId="257"/>
        </pc:sldMkLst>
        <pc:picChg chg="del">
          <ac:chgData name="" userId="" providerId="" clId="Web-{97E6EF30-1F19-E585-7FF1-EE3E1E67F57C}" dt="2026-06-22T14:50:39.497" v="0"/>
          <ac:picMkLst>
            <pc:docMk/>
            <pc:sldMk cId="3009519903" sldId="257"/>
            <ac:picMk id="6" creationId="{EA98E0CA-CF5E-A656-4FE9-4D02FEE4F15F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1D1D62-D0DC-4444-BF68-AA4EED7C4B7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34F7D4-DAA7-46D7-A803-3B05BBEC0221}">
      <dgm:prSet/>
      <dgm:spPr/>
      <dgm:t>
        <a:bodyPr/>
        <a:lstStyle/>
        <a:p>
          <a:r>
            <a:rPr lang="en-GB" b="1"/>
            <a:t>How much do you know?</a:t>
          </a:r>
          <a:endParaRPr lang="en-US"/>
        </a:p>
      </dgm:t>
    </dgm:pt>
    <dgm:pt modelId="{CC13E5CE-B714-4211-898D-B21832FA8689}" type="parTrans" cxnId="{87886B44-118A-4660-A8F6-7D5485A677A9}">
      <dgm:prSet/>
      <dgm:spPr/>
      <dgm:t>
        <a:bodyPr/>
        <a:lstStyle/>
        <a:p>
          <a:endParaRPr lang="en-US"/>
        </a:p>
      </dgm:t>
    </dgm:pt>
    <dgm:pt modelId="{CA8B4379-AB9F-43C8-8CFA-186AC3DE17B4}" type="sibTrans" cxnId="{87886B44-118A-4660-A8F6-7D5485A677A9}">
      <dgm:prSet/>
      <dgm:spPr/>
      <dgm:t>
        <a:bodyPr/>
        <a:lstStyle/>
        <a:p>
          <a:endParaRPr lang="en-US"/>
        </a:p>
      </dgm:t>
    </dgm:pt>
    <dgm:pt modelId="{D322441A-E6B0-49C6-913F-D55EFCF1163B}">
      <dgm:prSet/>
      <dgm:spPr/>
      <dgm:t>
        <a:bodyPr/>
        <a:lstStyle/>
        <a:p>
          <a:r>
            <a:rPr lang="en-GB" b="1"/>
            <a:t>Test yourself</a:t>
          </a:r>
          <a:endParaRPr lang="en-US"/>
        </a:p>
      </dgm:t>
    </dgm:pt>
    <dgm:pt modelId="{F41EDD8C-F9AC-40AF-8292-AC2D0C1E424E}" type="parTrans" cxnId="{A9742768-B555-4033-BB76-DA2AAE65ADA8}">
      <dgm:prSet/>
      <dgm:spPr/>
      <dgm:t>
        <a:bodyPr/>
        <a:lstStyle/>
        <a:p>
          <a:endParaRPr lang="en-US"/>
        </a:p>
      </dgm:t>
    </dgm:pt>
    <dgm:pt modelId="{B4EB7844-DF75-46AA-8A02-BF5D72C07F40}" type="sibTrans" cxnId="{A9742768-B555-4033-BB76-DA2AAE65ADA8}">
      <dgm:prSet/>
      <dgm:spPr/>
      <dgm:t>
        <a:bodyPr/>
        <a:lstStyle/>
        <a:p>
          <a:endParaRPr lang="en-US"/>
        </a:p>
      </dgm:t>
    </dgm:pt>
    <dgm:pt modelId="{3C98C03E-8E3B-4E01-AF62-DEE47091E4A8}" type="pres">
      <dgm:prSet presAssocID="{271D1D62-D0DC-4444-BF68-AA4EED7C4B7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8EAE357-92A7-4D4F-832F-966E7D80D2C7}" type="pres">
      <dgm:prSet presAssocID="{4734F7D4-DAA7-46D7-A803-3B05BBEC0221}" presName="hierRoot1" presStyleCnt="0"/>
      <dgm:spPr/>
    </dgm:pt>
    <dgm:pt modelId="{E614203B-17FB-4405-8869-8568D000BFE6}" type="pres">
      <dgm:prSet presAssocID="{4734F7D4-DAA7-46D7-A803-3B05BBEC0221}" presName="composite" presStyleCnt="0"/>
      <dgm:spPr/>
    </dgm:pt>
    <dgm:pt modelId="{5A3D300A-2098-41B8-987B-821F1F56CADF}" type="pres">
      <dgm:prSet presAssocID="{4734F7D4-DAA7-46D7-A803-3B05BBEC0221}" presName="background" presStyleLbl="node0" presStyleIdx="0" presStyleCnt="2"/>
      <dgm:spPr/>
    </dgm:pt>
    <dgm:pt modelId="{3F9EC21D-A0B9-4BB1-8AE0-3CF05F4A917B}" type="pres">
      <dgm:prSet presAssocID="{4734F7D4-DAA7-46D7-A803-3B05BBEC0221}" presName="text" presStyleLbl="fgAcc0" presStyleIdx="0" presStyleCnt="2">
        <dgm:presLayoutVars>
          <dgm:chPref val="3"/>
        </dgm:presLayoutVars>
      </dgm:prSet>
      <dgm:spPr/>
    </dgm:pt>
    <dgm:pt modelId="{D4D90E77-1945-447C-848E-44C557A41410}" type="pres">
      <dgm:prSet presAssocID="{4734F7D4-DAA7-46D7-A803-3B05BBEC0221}" presName="hierChild2" presStyleCnt="0"/>
      <dgm:spPr/>
    </dgm:pt>
    <dgm:pt modelId="{2B2313FC-FA96-4282-9070-7ED29834B879}" type="pres">
      <dgm:prSet presAssocID="{D322441A-E6B0-49C6-913F-D55EFCF1163B}" presName="hierRoot1" presStyleCnt="0"/>
      <dgm:spPr/>
    </dgm:pt>
    <dgm:pt modelId="{640CC882-789C-4407-8793-8C11C482E2F1}" type="pres">
      <dgm:prSet presAssocID="{D322441A-E6B0-49C6-913F-D55EFCF1163B}" presName="composite" presStyleCnt="0"/>
      <dgm:spPr/>
    </dgm:pt>
    <dgm:pt modelId="{06C3F2CA-9005-41E4-ABA8-86B2FAD47B05}" type="pres">
      <dgm:prSet presAssocID="{D322441A-E6B0-49C6-913F-D55EFCF1163B}" presName="background" presStyleLbl="node0" presStyleIdx="1" presStyleCnt="2"/>
      <dgm:spPr/>
    </dgm:pt>
    <dgm:pt modelId="{BDA61F2C-B02C-4C2A-9578-42F055440EA7}" type="pres">
      <dgm:prSet presAssocID="{D322441A-E6B0-49C6-913F-D55EFCF1163B}" presName="text" presStyleLbl="fgAcc0" presStyleIdx="1" presStyleCnt="2">
        <dgm:presLayoutVars>
          <dgm:chPref val="3"/>
        </dgm:presLayoutVars>
      </dgm:prSet>
      <dgm:spPr/>
    </dgm:pt>
    <dgm:pt modelId="{59BEE656-C655-4038-9336-19C9B0CD0122}" type="pres">
      <dgm:prSet presAssocID="{D322441A-E6B0-49C6-913F-D55EFCF1163B}" presName="hierChild2" presStyleCnt="0"/>
      <dgm:spPr/>
    </dgm:pt>
  </dgm:ptLst>
  <dgm:cxnLst>
    <dgm:cxn modelId="{DA042034-8A33-47EE-AA95-CD993C364227}" type="presOf" srcId="{D322441A-E6B0-49C6-913F-D55EFCF1163B}" destId="{BDA61F2C-B02C-4C2A-9578-42F055440EA7}" srcOrd="0" destOrd="0" presId="urn:microsoft.com/office/officeart/2005/8/layout/hierarchy1"/>
    <dgm:cxn modelId="{87886B44-118A-4660-A8F6-7D5485A677A9}" srcId="{271D1D62-D0DC-4444-BF68-AA4EED7C4B7D}" destId="{4734F7D4-DAA7-46D7-A803-3B05BBEC0221}" srcOrd="0" destOrd="0" parTransId="{CC13E5CE-B714-4211-898D-B21832FA8689}" sibTransId="{CA8B4379-AB9F-43C8-8CFA-186AC3DE17B4}"/>
    <dgm:cxn modelId="{A9742768-B555-4033-BB76-DA2AAE65ADA8}" srcId="{271D1D62-D0DC-4444-BF68-AA4EED7C4B7D}" destId="{D322441A-E6B0-49C6-913F-D55EFCF1163B}" srcOrd="1" destOrd="0" parTransId="{F41EDD8C-F9AC-40AF-8292-AC2D0C1E424E}" sibTransId="{B4EB7844-DF75-46AA-8A02-BF5D72C07F40}"/>
    <dgm:cxn modelId="{B3665895-BB3F-41BB-BBA1-6703D6CB0488}" type="presOf" srcId="{271D1D62-D0DC-4444-BF68-AA4EED7C4B7D}" destId="{3C98C03E-8E3B-4E01-AF62-DEE47091E4A8}" srcOrd="0" destOrd="0" presId="urn:microsoft.com/office/officeart/2005/8/layout/hierarchy1"/>
    <dgm:cxn modelId="{63BEF9BF-DCF8-441E-A90E-49A3F5E2DA65}" type="presOf" srcId="{4734F7D4-DAA7-46D7-A803-3B05BBEC0221}" destId="{3F9EC21D-A0B9-4BB1-8AE0-3CF05F4A917B}" srcOrd="0" destOrd="0" presId="urn:microsoft.com/office/officeart/2005/8/layout/hierarchy1"/>
    <dgm:cxn modelId="{3BC2D614-2F0A-4A10-B938-A1E4811AD812}" type="presParOf" srcId="{3C98C03E-8E3B-4E01-AF62-DEE47091E4A8}" destId="{08EAE357-92A7-4D4F-832F-966E7D80D2C7}" srcOrd="0" destOrd="0" presId="urn:microsoft.com/office/officeart/2005/8/layout/hierarchy1"/>
    <dgm:cxn modelId="{3D90F189-33A6-4A4E-BFF7-75B92D4DF5C6}" type="presParOf" srcId="{08EAE357-92A7-4D4F-832F-966E7D80D2C7}" destId="{E614203B-17FB-4405-8869-8568D000BFE6}" srcOrd="0" destOrd="0" presId="urn:microsoft.com/office/officeart/2005/8/layout/hierarchy1"/>
    <dgm:cxn modelId="{932FD9EB-39D7-4D81-A5AE-53E7DF28807F}" type="presParOf" srcId="{E614203B-17FB-4405-8869-8568D000BFE6}" destId="{5A3D300A-2098-41B8-987B-821F1F56CADF}" srcOrd="0" destOrd="0" presId="urn:microsoft.com/office/officeart/2005/8/layout/hierarchy1"/>
    <dgm:cxn modelId="{61AE666B-C88A-4667-93F3-3BCCC1ADB6CB}" type="presParOf" srcId="{E614203B-17FB-4405-8869-8568D000BFE6}" destId="{3F9EC21D-A0B9-4BB1-8AE0-3CF05F4A917B}" srcOrd="1" destOrd="0" presId="urn:microsoft.com/office/officeart/2005/8/layout/hierarchy1"/>
    <dgm:cxn modelId="{033E66BC-520F-457E-9D85-AFA0EACF2042}" type="presParOf" srcId="{08EAE357-92A7-4D4F-832F-966E7D80D2C7}" destId="{D4D90E77-1945-447C-848E-44C557A41410}" srcOrd="1" destOrd="0" presId="urn:microsoft.com/office/officeart/2005/8/layout/hierarchy1"/>
    <dgm:cxn modelId="{1BDCFF74-47EA-4774-BD06-13D685A50CB3}" type="presParOf" srcId="{3C98C03E-8E3B-4E01-AF62-DEE47091E4A8}" destId="{2B2313FC-FA96-4282-9070-7ED29834B879}" srcOrd="1" destOrd="0" presId="urn:microsoft.com/office/officeart/2005/8/layout/hierarchy1"/>
    <dgm:cxn modelId="{847AB408-1BC5-43B9-A103-1859CD962E28}" type="presParOf" srcId="{2B2313FC-FA96-4282-9070-7ED29834B879}" destId="{640CC882-789C-4407-8793-8C11C482E2F1}" srcOrd="0" destOrd="0" presId="urn:microsoft.com/office/officeart/2005/8/layout/hierarchy1"/>
    <dgm:cxn modelId="{8DD45EB8-15A6-43EE-B9FA-16244A486427}" type="presParOf" srcId="{640CC882-789C-4407-8793-8C11C482E2F1}" destId="{06C3F2CA-9005-41E4-ABA8-86B2FAD47B05}" srcOrd="0" destOrd="0" presId="urn:microsoft.com/office/officeart/2005/8/layout/hierarchy1"/>
    <dgm:cxn modelId="{C35C3BA8-7300-484C-AF12-9490339AD18C}" type="presParOf" srcId="{640CC882-789C-4407-8793-8C11C482E2F1}" destId="{BDA61F2C-B02C-4C2A-9578-42F055440EA7}" srcOrd="1" destOrd="0" presId="urn:microsoft.com/office/officeart/2005/8/layout/hierarchy1"/>
    <dgm:cxn modelId="{5694D6AF-61F6-481A-BA4A-C4C736434756}" type="presParOf" srcId="{2B2313FC-FA96-4282-9070-7ED29834B879}" destId="{59BEE656-C655-4038-9336-19C9B0CD012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3D300A-2098-41B8-987B-821F1F56CADF}">
      <dsp:nvSpPr>
        <dsp:cNvPr id="0" name=""/>
        <dsp:cNvSpPr/>
      </dsp:nvSpPr>
      <dsp:spPr>
        <a:xfrm>
          <a:off x="902" y="412391"/>
          <a:ext cx="3166969" cy="20110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9EC21D-A0B9-4BB1-8AE0-3CF05F4A917B}">
      <dsp:nvSpPr>
        <dsp:cNvPr id="0" name=""/>
        <dsp:cNvSpPr/>
      </dsp:nvSpPr>
      <dsp:spPr>
        <a:xfrm>
          <a:off x="352787" y="746682"/>
          <a:ext cx="3166969" cy="20110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b="1" kern="1200"/>
            <a:t>How much do you know?</a:t>
          </a:r>
          <a:endParaRPr lang="en-US" sz="3800" kern="1200"/>
        </a:p>
      </dsp:txBody>
      <dsp:txXfrm>
        <a:off x="411688" y="805583"/>
        <a:ext cx="3049167" cy="1893223"/>
      </dsp:txXfrm>
    </dsp:sp>
    <dsp:sp modelId="{06C3F2CA-9005-41E4-ABA8-86B2FAD47B05}">
      <dsp:nvSpPr>
        <dsp:cNvPr id="0" name=""/>
        <dsp:cNvSpPr/>
      </dsp:nvSpPr>
      <dsp:spPr>
        <a:xfrm>
          <a:off x="3871642" y="412391"/>
          <a:ext cx="3166969" cy="20110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A61F2C-B02C-4C2A-9578-42F055440EA7}">
      <dsp:nvSpPr>
        <dsp:cNvPr id="0" name=""/>
        <dsp:cNvSpPr/>
      </dsp:nvSpPr>
      <dsp:spPr>
        <a:xfrm>
          <a:off x="4223528" y="746682"/>
          <a:ext cx="3166969" cy="20110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b="1" kern="1200"/>
            <a:t>Test yourself</a:t>
          </a:r>
          <a:endParaRPr lang="en-US" sz="3800" kern="1200"/>
        </a:p>
      </dsp:txBody>
      <dsp:txXfrm>
        <a:off x="4282429" y="805583"/>
        <a:ext cx="3049167" cy="18932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859DE-DD54-4925-B043-DF84AFD1C801}" type="datetimeFigureOut">
              <a:rPr lang="en-GB" smtClean="0"/>
              <a:t>22/06/2026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09DDF5-33BC-4E0F-B7D8-F525C79EAB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677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FrAUkM_cNE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ECF43-95F0-892F-C01E-E826D4105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65A266AF-5782-E613-7779-379D270299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4F8002-4AC7-4E1E-A642-926332B07900}" type="slidenum">
              <a:rPr lang="en-GB" altLang="en-US" smtClean="0"/>
              <a:pPr>
                <a:spcBef>
                  <a:spcPct val="0"/>
                </a:spcBef>
              </a:pPr>
              <a:t>2</a:t>
            </a:fld>
            <a:endParaRPr lang="en-GB" altLang="en-US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3F6E9DFD-D68B-B835-4A82-36A01E9BFB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D1B996B4-524B-7F74-CDF5-7158D25CA7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843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✅ </a:t>
            </a:r>
            <a:r>
              <a:rPr lang="en-GB" b="1"/>
              <a:t>Paper 1: Listening, Reading and Writing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b="1"/>
              <a:t>Duration:</a:t>
            </a:r>
            <a:r>
              <a:rPr lang="en-US"/>
              <a:t> 2 hours 30 minutes</a:t>
            </a:r>
            <a:endParaRPr lang="en-GB"/>
          </a:p>
          <a:p>
            <a:pPr marL="285750" indent="-285750">
              <a:buFont typeface="Arial"/>
              <a:buChar char="•"/>
            </a:pPr>
            <a:r>
              <a:rPr lang="en-US" b="1"/>
              <a:t>Marks:</a:t>
            </a:r>
            <a:r>
              <a:rPr lang="en-US"/>
              <a:t> 100 marks</a:t>
            </a:r>
            <a:endParaRPr lang="en-GB"/>
          </a:p>
          <a:p>
            <a:pPr marL="285750" indent="-285750">
              <a:buFont typeface="Arial"/>
              <a:buChar char="•"/>
            </a:pPr>
            <a:r>
              <a:rPr lang="en-US" b="1"/>
              <a:t>Weighting:</a:t>
            </a:r>
            <a:r>
              <a:rPr lang="en-US"/>
              <a:t> 50% of A-Level</a:t>
            </a:r>
            <a:endParaRPr lang="en-GB"/>
          </a:p>
          <a:p>
            <a:pPr marL="285750" indent="-285750">
              <a:buFont typeface="Arial"/>
              <a:buChar char="•"/>
            </a:pPr>
            <a:r>
              <a:rPr lang="en-US" b="1"/>
              <a:t>Content:</a:t>
            </a:r>
            <a:r>
              <a:rPr lang="en-US"/>
              <a:t> </a:t>
            </a:r>
            <a:endParaRPr lang="en-GB"/>
          </a:p>
          <a:p>
            <a:pPr marL="742950" lvl="2" indent="-285750">
              <a:buFont typeface="Wingdings"/>
              <a:buChar char="§"/>
            </a:pPr>
            <a:r>
              <a:rPr lang="en-US" b="1"/>
              <a:t>Listening:</a:t>
            </a:r>
            <a:r>
              <a:rPr lang="en-US"/>
              <a:t> You’ll hear recordings (with transcripts provided in the exam booklet) and answer comprehension questions.</a:t>
            </a:r>
            <a:endParaRPr lang="en-GB"/>
          </a:p>
          <a:p>
            <a:pPr marL="742950" lvl="2" indent="-285750">
              <a:buFont typeface="Wingdings"/>
              <a:buChar char="§"/>
            </a:pPr>
            <a:r>
              <a:rPr lang="en-US" b="1"/>
              <a:t>Reading:</a:t>
            </a:r>
            <a:r>
              <a:rPr lang="en-US"/>
              <a:t> Texts in French on topics from the specification (e.g., current trends, artistic culture, political life).</a:t>
            </a:r>
            <a:endParaRPr lang="en-GB"/>
          </a:p>
          <a:p>
            <a:pPr marL="742950" lvl="2" indent="-285750">
              <a:buFont typeface="Wingdings"/>
              <a:buChar char="§"/>
            </a:pPr>
            <a:r>
              <a:rPr lang="en-US" b="1"/>
              <a:t>Translation:</a:t>
            </a:r>
            <a:r>
              <a:rPr lang="en-US"/>
              <a:t> Translate a short passage from French into English.</a:t>
            </a:r>
            <a:endParaRPr lang="en-GB"/>
          </a:p>
          <a:p>
            <a:pPr marL="285750" indent="-285750">
              <a:buFont typeface="Arial"/>
              <a:buChar char="•"/>
            </a:pPr>
            <a:r>
              <a:rPr lang="en-US" b="1"/>
              <a:t>Skills tested:</a:t>
            </a:r>
            <a:r>
              <a:rPr lang="en-US"/>
              <a:t> Comprehension, vocabulary, grammar, and translation accuracy.</a:t>
            </a:r>
            <a:endParaRPr lang="en-GB"/>
          </a:p>
          <a:p>
            <a:endParaRPr lang="en-US">
              <a:latin typeface="Calibri"/>
              <a:ea typeface="Calibri"/>
              <a:cs typeface="Calibri"/>
            </a:endParaRPr>
          </a:p>
          <a:p>
            <a:r>
              <a:rPr lang="en-US"/>
              <a:t>✅ </a:t>
            </a:r>
            <a:r>
              <a:rPr lang="en-US" b="1"/>
              <a:t>Paper 2: Writing</a:t>
            </a:r>
            <a:endParaRPr lang="en-US"/>
          </a:p>
          <a:p>
            <a:pPr marL="171450" indent="-171450">
              <a:buFont typeface="Arial"/>
              <a:buChar char="•"/>
            </a:pPr>
            <a:r>
              <a:rPr lang="en-US" b="1"/>
              <a:t>Duration:</a:t>
            </a:r>
            <a:r>
              <a:rPr lang="en-US"/>
              <a:t> 2 hours</a:t>
            </a:r>
          </a:p>
          <a:p>
            <a:pPr marL="171450" indent="-171450">
              <a:buFont typeface="Arial"/>
              <a:buChar char="•"/>
            </a:pPr>
            <a:r>
              <a:rPr lang="en-US" b="1"/>
              <a:t>Marks:</a:t>
            </a:r>
            <a:r>
              <a:rPr lang="en-US"/>
              <a:t> 80 marks</a:t>
            </a:r>
          </a:p>
          <a:p>
            <a:pPr marL="171450" indent="-171450">
              <a:buFont typeface="Arial"/>
              <a:buChar char="•"/>
            </a:pPr>
            <a:r>
              <a:rPr lang="en-US" b="1"/>
              <a:t>Weighting:</a:t>
            </a:r>
            <a:r>
              <a:rPr lang="en-US"/>
              <a:t> 20% of A-Level</a:t>
            </a:r>
          </a:p>
          <a:p>
            <a:pPr marL="171450" indent="-171450">
              <a:buFont typeface="Arial"/>
              <a:buChar char="•"/>
            </a:pPr>
            <a:r>
              <a:rPr lang="en-US" b="1"/>
              <a:t>Content:</a:t>
            </a:r>
            <a:r>
              <a:rPr lang="en-US"/>
              <a:t> </a:t>
            </a:r>
          </a:p>
          <a:p>
            <a:pPr marL="628650" lvl="1" indent="-171450">
              <a:buFont typeface="Arial"/>
              <a:buChar char="•"/>
            </a:pPr>
            <a:r>
              <a:rPr lang="en-US" b="1"/>
              <a:t>Two essays in French</a:t>
            </a:r>
            <a:r>
              <a:rPr lang="en-US"/>
              <a:t>: </a:t>
            </a:r>
          </a:p>
          <a:p>
            <a:pPr marL="1085850" lvl="2" indent="-171450">
              <a:buFont typeface="Arial"/>
              <a:buChar char="•"/>
            </a:pPr>
            <a:r>
              <a:rPr lang="en-US" b="1"/>
              <a:t>One on a literary text</a:t>
            </a:r>
            <a:r>
              <a:rPr lang="en-US"/>
              <a:t> (e.g., a novel or play from the set list).</a:t>
            </a:r>
          </a:p>
          <a:p>
            <a:pPr marL="1085850" lvl="2" indent="-171450">
              <a:buFont typeface="Arial"/>
              <a:buChar char="•"/>
            </a:pPr>
            <a:r>
              <a:rPr lang="en-US" b="1"/>
              <a:t>One on a film</a:t>
            </a:r>
            <a:r>
              <a:rPr lang="en-US"/>
              <a:t> (from the set list).</a:t>
            </a:r>
          </a:p>
          <a:p>
            <a:pPr marL="628650" lvl="1" indent="-171450">
              <a:buFont typeface="Arial"/>
              <a:buChar char="•"/>
            </a:pPr>
            <a:r>
              <a:rPr lang="en-US"/>
              <a:t>Each essay is about </a:t>
            </a:r>
            <a:r>
              <a:rPr lang="en-US" b="1"/>
              <a:t>300 words</a:t>
            </a:r>
            <a:r>
              <a:rPr lang="en-US"/>
              <a:t>.</a:t>
            </a:r>
          </a:p>
          <a:p>
            <a:pPr marL="171450" indent="-171450">
              <a:buFont typeface="Arial"/>
              <a:buChar char="•"/>
            </a:pPr>
            <a:r>
              <a:rPr lang="en-US" b="1"/>
              <a:t>Skills tested:</a:t>
            </a:r>
            <a:r>
              <a:rPr lang="en-US"/>
              <a:t> Critical analysis, argument structure, cultural understanding, and accurate written French.</a:t>
            </a:r>
          </a:p>
          <a:p>
            <a:pPr marL="171450" indent="-171450">
              <a:buFont typeface="Arial"/>
              <a:buChar char="•"/>
            </a:pPr>
            <a:endParaRPr lang="en-US">
              <a:latin typeface="Aptos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/>
              <a:t>✅ </a:t>
            </a:r>
            <a:r>
              <a:rPr lang="en-US" b="1"/>
              <a:t>Paper 3: Speaking</a:t>
            </a:r>
            <a:endParaRPr lang="en-US">
              <a:latin typeface="Aptos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b="1"/>
              <a:t>Duration:</a:t>
            </a:r>
            <a:r>
              <a:rPr lang="en-US"/>
              <a:t> 21–23 minutes (including 5 minutes preparation)</a:t>
            </a:r>
          </a:p>
          <a:p>
            <a:pPr>
              <a:buFont typeface="Arial"/>
              <a:buChar char="•"/>
            </a:pPr>
            <a:r>
              <a:rPr lang="en-US" b="1"/>
              <a:t>Marks:</a:t>
            </a:r>
            <a:r>
              <a:rPr lang="en-US"/>
              <a:t> 60 marks</a:t>
            </a:r>
          </a:p>
          <a:p>
            <a:pPr>
              <a:buFont typeface="Arial"/>
              <a:buChar char="•"/>
            </a:pPr>
            <a:r>
              <a:rPr lang="en-US" b="1"/>
              <a:t>Weighting:</a:t>
            </a:r>
            <a:r>
              <a:rPr lang="en-US"/>
              <a:t> 30% of A-Level</a:t>
            </a:r>
          </a:p>
          <a:p>
            <a:pPr>
              <a:buFont typeface="Arial"/>
              <a:buChar char="•"/>
            </a:pPr>
            <a:r>
              <a:rPr lang="en-US" b="1"/>
              <a:t>Content:</a:t>
            </a:r>
            <a:r>
              <a:rPr lang="en-US"/>
              <a:t> </a:t>
            </a:r>
          </a:p>
          <a:p>
            <a:pPr lvl="1">
              <a:buFont typeface="Arial"/>
              <a:buChar char="•"/>
            </a:pPr>
            <a:r>
              <a:rPr lang="en-US" b="1"/>
              <a:t>Discussion of a stimulus card</a:t>
            </a:r>
            <a:r>
              <a:rPr lang="en-US"/>
              <a:t> (on one of the themes studied).</a:t>
            </a:r>
          </a:p>
          <a:p>
            <a:pPr lvl="1">
              <a:buFont typeface="Arial"/>
              <a:buChar char="•"/>
            </a:pPr>
            <a:r>
              <a:rPr lang="en-US" b="1"/>
              <a:t>Individual research project presentation and discussion</a:t>
            </a:r>
            <a:r>
              <a:rPr lang="en-US"/>
              <a:t> (on a topic of your choice related to French-speaking culture).</a:t>
            </a:r>
          </a:p>
          <a:p>
            <a:pPr>
              <a:buFont typeface="Arial"/>
              <a:buChar char="•"/>
            </a:pPr>
            <a:r>
              <a:rPr lang="en-US" b="1"/>
              <a:t>Skills tested:</a:t>
            </a:r>
            <a:r>
              <a:rPr lang="en-US"/>
              <a:t> Fluency, pronunciation, spontaneity, and ability to develop ideas.</a:t>
            </a:r>
          </a:p>
          <a:p>
            <a:pPr marL="171450" indent="-171450">
              <a:buFont typeface="Arial"/>
              <a:buChar char="•"/>
            </a:pPr>
            <a:endParaRPr lang="en-US">
              <a:latin typeface="Aptos"/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>
              <a:latin typeface="Aptos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/>
              <a:t>The </a:t>
            </a:r>
            <a:r>
              <a:rPr lang="en-US" b="1"/>
              <a:t>IRP (Individual Research Project)</a:t>
            </a:r>
            <a:r>
              <a:rPr lang="en-US"/>
              <a:t> is part of </a:t>
            </a:r>
            <a:r>
              <a:rPr lang="en-US" b="1"/>
              <a:t>Paper 3: Speaking</a:t>
            </a:r>
            <a:r>
              <a:rPr lang="en-US"/>
              <a:t> in AQA A-Level French. Here’s a quick explanation:</a:t>
            </a:r>
            <a:endParaRPr lang="en-US">
              <a:latin typeface="Aptos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b="1"/>
              <a:t>What it is:</a:t>
            </a:r>
            <a:r>
              <a:rPr lang="en-US"/>
              <a:t> You choose a topic related to the culture or society of a French-speaking country or community. It must be something you can research independently and present in French.</a:t>
            </a:r>
          </a:p>
          <a:p>
            <a:pPr>
              <a:buFont typeface="Arial"/>
              <a:buChar char="•"/>
            </a:pPr>
            <a:r>
              <a:rPr lang="en-US" b="1"/>
              <a:t>Structure in the exam:</a:t>
            </a:r>
            <a:endParaRPr lang="en-US"/>
          </a:p>
          <a:p>
            <a:pPr lvl="1">
              <a:buFont typeface="Arial"/>
              <a:buChar char="•"/>
            </a:pPr>
            <a:r>
              <a:rPr lang="en-US" b="1"/>
              <a:t>Presentation (2 minutes):</a:t>
            </a:r>
            <a:r>
              <a:rPr lang="en-US"/>
              <a:t> You introduce your topic briefly.</a:t>
            </a:r>
          </a:p>
          <a:p>
            <a:pPr lvl="1">
              <a:buFont typeface="Arial"/>
              <a:buChar char="•"/>
            </a:pPr>
            <a:r>
              <a:rPr lang="en-US" b="1"/>
              <a:t>Discussion (8–10 minutes):</a:t>
            </a:r>
            <a:r>
              <a:rPr lang="en-US"/>
              <a:t> The examiner asks questions about your research. You need to show depth of knowledge, analysis, and ability to express opinions in French.</a:t>
            </a:r>
          </a:p>
          <a:p>
            <a:pPr>
              <a:buFont typeface="Arial"/>
              <a:buChar char="•"/>
            </a:pPr>
            <a:r>
              <a:rPr lang="en-US" b="1"/>
              <a:t>Key requirements:</a:t>
            </a:r>
            <a:endParaRPr lang="en-US"/>
          </a:p>
          <a:p>
            <a:pPr lvl="1">
              <a:buFont typeface="Arial"/>
              <a:buChar char="•"/>
            </a:pPr>
            <a:r>
              <a:rPr lang="en-US"/>
              <a:t>The topic must link to the AQA specification themes (e.g., social issues, artistic culture, political life).</a:t>
            </a:r>
          </a:p>
          <a:p>
            <a:pPr lvl="1">
              <a:buFont typeface="Arial"/>
              <a:buChar char="•"/>
            </a:pPr>
            <a:r>
              <a:rPr lang="en-US"/>
              <a:t>You should use authentic sources (articles, interviews, videos) and be able to reference them.</a:t>
            </a:r>
          </a:p>
          <a:p>
            <a:pPr lvl="1">
              <a:buFont typeface="Arial"/>
              <a:buChar char="•"/>
            </a:pPr>
            <a:r>
              <a:rPr lang="en-US"/>
              <a:t>Focus on analysis, not just description—give your own views and evaluate.</a:t>
            </a:r>
          </a:p>
          <a:p>
            <a:pPr>
              <a:buFont typeface="Arial"/>
              <a:buChar char="•"/>
            </a:pPr>
            <a:r>
              <a:rPr lang="en-US" b="1"/>
              <a:t>Marks awarded for:</a:t>
            </a:r>
            <a:endParaRPr lang="en-US"/>
          </a:p>
          <a:p>
            <a:pPr lvl="1">
              <a:buFont typeface="Arial"/>
              <a:buChar char="•"/>
            </a:pPr>
            <a:r>
              <a:rPr lang="en-US" b="1"/>
              <a:t>Knowledge and understanding</a:t>
            </a:r>
            <a:r>
              <a:rPr lang="en-US"/>
              <a:t> of the topic</a:t>
            </a:r>
          </a:p>
          <a:p>
            <a:pPr lvl="1">
              <a:buFont typeface="Arial"/>
              <a:buChar char="•"/>
            </a:pPr>
            <a:r>
              <a:rPr lang="en-US" b="1"/>
              <a:t>Language accuracy and fluency</a:t>
            </a:r>
            <a:endParaRPr lang="en-US"/>
          </a:p>
          <a:p>
            <a:pPr lvl="1">
              <a:buFont typeface="Arial"/>
              <a:buChar char="•"/>
            </a:pPr>
            <a:r>
              <a:rPr lang="en-US" b="1"/>
              <a:t>Ability to develop ideas and respond spontaneously</a:t>
            </a:r>
            <a:endParaRPr lang="en-US"/>
          </a:p>
          <a:p>
            <a:pPr lvl="1">
              <a:buFont typeface="Arial"/>
              <a:buChar char="•"/>
            </a:pPr>
            <a:r>
              <a:rPr lang="en-US"/>
              <a:t>Would you like me to </a:t>
            </a:r>
            <a:r>
              <a:rPr lang="en-US" b="1"/>
              <a:t>suggest some strong IRP topic ideas</a:t>
            </a:r>
            <a:r>
              <a:rPr lang="en-US"/>
              <a:t> or </a:t>
            </a:r>
            <a:r>
              <a:rPr lang="en-US" b="1"/>
              <a:t>give you tips on how to structure your presentation and discussion</a:t>
            </a:r>
            <a:r>
              <a:rPr lang="en-US"/>
              <a:t>?</a:t>
            </a:r>
          </a:p>
          <a:p>
            <a:pPr marL="171450" indent="-171450">
              <a:buFont typeface="Arial"/>
              <a:buChar char="•"/>
            </a:pPr>
            <a:endParaRPr lang="en-US">
              <a:latin typeface="Aptos"/>
              <a:ea typeface="Calibri"/>
              <a:cs typeface="Calibri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09DDF5-33BC-4E0F-B7D8-F525C79EAB8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377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8BBC067E-1F22-6981-01B0-13E39ED21E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4F8002-4AC7-4E1E-A642-926332B07900}" type="slidenum">
              <a:rPr lang="en-GB" altLang="en-US" smtClean="0"/>
              <a:pPr>
                <a:spcBef>
                  <a:spcPct val="0"/>
                </a:spcBef>
              </a:pPr>
              <a:t>7</a:t>
            </a:fld>
            <a:endParaRPr lang="en-GB" altLang="en-US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4B216678-8809-7B97-2711-037217056F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32E28F67-CF6D-87B5-D853-6E0A5322EA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>
                <a:hlinkClick r:id="rId3"/>
              </a:rPr>
              <a:t>La fête de la musique - </a:t>
            </a:r>
            <a:r>
              <a:rPr lang="en-GB" err="1">
                <a:hlinkClick r:id="rId3"/>
              </a:rPr>
              <a:t>Karambolage</a:t>
            </a:r>
            <a:r>
              <a:rPr lang="en-GB">
                <a:hlinkClick r:id="rId3"/>
              </a:rPr>
              <a:t> - ARTE - YouTube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09DDF5-33BC-4E0F-B7D8-F525C79EAB87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9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GB"/>
              <a:t>C</a:t>
            </a:r>
          </a:p>
          <a:p>
            <a:pPr marL="228600" indent="-228600">
              <a:buAutoNum type="arabicPeriod"/>
            </a:pPr>
            <a:r>
              <a:rPr lang="en-GB"/>
              <a:t>E</a:t>
            </a:r>
          </a:p>
          <a:p>
            <a:pPr marL="228600" indent="-228600">
              <a:buAutoNum type="arabicPeriod"/>
            </a:pPr>
            <a:r>
              <a:rPr lang="en-GB"/>
              <a:t>M</a:t>
            </a:r>
          </a:p>
          <a:p>
            <a:pPr marL="228600" indent="-228600">
              <a:buAutoNum type="arabicPeriod"/>
            </a:pPr>
            <a:r>
              <a:rPr lang="en-GB"/>
              <a:t>I</a:t>
            </a:r>
          </a:p>
          <a:p>
            <a:pPr marL="228600" indent="-228600">
              <a:buAutoNum type="arabicPeriod"/>
            </a:pPr>
            <a:r>
              <a:rPr lang="en-GB"/>
              <a:t>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09DDF5-33BC-4E0F-B7D8-F525C79EAB87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171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B4F30-E0D7-4028-8FEA-661269FC880E}" type="datetimeFigureOut">
              <a:rPr lang="en-GB" smtClean="0"/>
              <a:t>22/06/2026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F4D8-D50B-4DD7-9115-DC45821E0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843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B4F30-E0D7-4028-8FEA-661269FC880E}" type="datetimeFigureOut">
              <a:rPr lang="en-GB" smtClean="0"/>
              <a:t>22/06/2026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F4D8-D50B-4DD7-9115-DC45821E0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35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B4F30-E0D7-4028-8FEA-661269FC880E}" type="datetimeFigureOut">
              <a:rPr lang="en-GB" smtClean="0"/>
              <a:t>22/06/2026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F4D8-D50B-4DD7-9115-DC45821E0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461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B4F30-E0D7-4028-8FEA-661269FC880E}" type="datetimeFigureOut">
              <a:rPr lang="en-GB" smtClean="0"/>
              <a:t>22/06/2026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F4D8-D50B-4DD7-9115-DC45821E0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928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B4F30-E0D7-4028-8FEA-661269FC880E}" type="datetimeFigureOut">
              <a:rPr lang="en-GB" smtClean="0"/>
              <a:t>22/06/2026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F4D8-D50B-4DD7-9115-DC45821E0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046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B4F30-E0D7-4028-8FEA-661269FC880E}" type="datetimeFigureOut">
              <a:rPr lang="en-GB" smtClean="0"/>
              <a:t>22/06/2026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F4D8-D50B-4DD7-9115-DC45821E0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186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B4F30-E0D7-4028-8FEA-661269FC880E}" type="datetimeFigureOut">
              <a:rPr lang="en-GB" smtClean="0"/>
              <a:t>22/06/2026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F4D8-D50B-4DD7-9115-DC45821E0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067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B4F30-E0D7-4028-8FEA-661269FC880E}" type="datetimeFigureOut">
              <a:rPr lang="en-GB" smtClean="0"/>
              <a:t>22/06/2026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F4D8-D50B-4DD7-9115-DC45821E0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050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B4F30-E0D7-4028-8FEA-661269FC880E}" type="datetimeFigureOut">
              <a:rPr lang="en-GB" smtClean="0"/>
              <a:t>22/06/2026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F4D8-D50B-4DD7-9115-DC45821E0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064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B4F30-E0D7-4028-8FEA-661269FC880E}" type="datetimeFigureOut">
              <a:rPr lang="en-GB" smtClean="0"/>
              <a:t>22/06/2026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F4D8-D50B-4DD7-9115-DC45821E0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93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B4F30-E0D7-4028-8FEA-661269FC880E}" type="datetimeFigureOut">
              <a:rPr lang="en-GB" smtClean="0"/>
              <a:t>22/06/2026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F4D8-D50B-4DD7-9115-DC45821E0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750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B4F30-E0D7-4028-8FEA-661269FC880E}" type="datetimeFigureOut">
              <a:rPr lang="en-GB" smtClean="0"/>
              <a:t>22/06/2026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1F4D8-D50B-4DD7-9115-DC45821E0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22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video" Target="https://www.youtube.com/embed/bckoRPB6xv0?feature=oembed" TargetMode="External"/><Relationship Id="rId7" Type="http://schemas.openxmlformats.org/officeDocument/2006/relationships/image" Target="../media/image9.jpeg"/><Relationship Id="rId2" Type="http://schemas.openxmlformats.org/officeDocument/2006/relationships/video" Target="https://www.youtube.com/embed/jhqJY0ll1Wo?feature=oembed" TargetMode="External"/><Relationship Id="rId1" Type="http://schemas.openxmlformats.org/officeDocument/2006/relationships/video" Target="https://www.youtube.com/embed/oiKj0Z_Xnjc?feature=oembed" TargetMode="Externa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aFrAUkM_cNE?feature=oembed" TargetMode="External"/><Relationship Id="rId4" Type="http://schemas.openxmlformats.org/officeDocument/2006/relationships/image" Target="../media/image10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8FBAF4-7281-BC01-9092-C41FA1648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4" name="Rectangle 1073">
            <a:extLst>
              <a:ext uri="{FF2B5EF4-FFF2-40B4-BE49-F238E27FC236}">
                <a16:creationId xmlns:a16="http://schemas.microsoft.com/office/drawing/2014/main" id="{A26C624C-963C-4795-B05B-6565DB5AB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D40A0A-BC6B-F9DE-DEA5-C93D4D1A3D98}"/>
              </a:ext>
            </a:extLst>
          </p:cNvPr>
          <p:cNvSpPr txBox="1"/>
          <p:nvPr/>
        </p:nvSpPr>
        <p:spPr>
          <a:xfrm>
            <a:off x="452302" y="-2226583"/>
            <a:ext cx="10658385" cy="51797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Bienvenue dans le Département de Français </a:t>
            </a:r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009519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40AC1B-70CA-E761-EC02-BE6E33190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>
            <a:extLst>
              <a:ext uri="{FF2B5EF4-FFF2-40B4-BE49-F238E27FC236}">
                <a16:creationId xmlns:a16="http://schemas.microsoft.com/office/drawing/2014/main" id="{30F3CEA5-53EF-E94D-9813-E450DE8A2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8368" y="4522156"/>
            <a:ext cx="4937937" cy="1363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en-US" sz="4400" b="1" kern="1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A-LEVEL FRENCH</a:t>
            </a:r>
          </a:p>
        </p:txBody>
      </p:sp>
      <p:sp>
        <p:nvSpPr>
          <p:cNvPr id="6147" name="Text Box 9">
            <a:extLst>
              <a:ext uri="{FF2B5EF4-FFF2-40B4-BE49-F238E27FC236}">
                <a16:creationId xmlns:a16="http://schemas.microsoft.com/office/drawing/2014/main" id="{8F98BF6E-4326-122F-99D2-6DA701457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8370" y="3945418"/>
            <a:ext cx="4937936" cy="5767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alt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Endorsed by Languages Work</a:t>
            </a:r>
          </a:p>
        </p:txBody>
      </p:sp>
      <p:sp>
        <p:nvSpPr>
          <p:cNvPr id="6172" name="Freeform: Shape 6171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73" name="Freeform: Shape 6172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49" name="Picture 11" descr="New trailer for La Haine - in UK cinemas from 11 September 2020 | BFI -  YouTube">
            <a:extLst>
              <a:ext uri="{FF2B5EF4-FFF2-40B4-BE49-F238E27FC236}">
                <a16:creationId xmlns:a16="http://schemas.microsoft.com/office/drawing/2014/main" id="{5E499ED7-59B2-3146-CAE5-BCC0AB54B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45" r="-1" b="-1"/>
          <a:stretch>
            <a:fillRect/>
          </a:stretch>
        </p:blipFill>
        <p:spPr bwMode="auto">
          <a:xfrm>
            <a:off x="1246573" y="10"/>
            <a:ext cx="3913632" cy="2285224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19" descr="AQA French: A Level Year 2 Student Book: Oxford University Press">
            <a:extLst>
              <a:ext uri="{FF2B5EF4-FFF2-40B4-BE49-F238E27FC236}">
                <a16:creationId xmlns:a16="http://schemas.microsoft.com/office/drawing/2014/main" id="{461B358A-ED1B-316A-29F9-5EDD697F5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6" r="4" b="4"/>
          <a:stretch>
            <a:fillRect/>
          </a:stretch>
        </p:blipFill>
        <p:spPr bwMode="auto">
          <a:xfrm>
            <a:off x="20" y="2288331"/>
            <a:ext cx="3564618" cy="4569668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74" name="Oval 6173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0967" y="561316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48" name="Picture 9" descr="AQA French A Level Year 1 and AS Student Book: Oxford University Press">
            <a:extLst>
              <a:ext uri="{FF2B5EF4-FFF2-40B4-BE49-F238E27FC236}">
                <a16:creationId xmlns:a16="http://schemas.microsoft.com/office/drawing/2014/main" id="{0DC22539-C6E6-6DA3-D02C-A9A33DFCE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08" r="2" b="9393"/>
          <a:stretch>
            <a:fillRect/>
          </a:stretch>
        </p:blipFill>
        <p:spPr bwMode="auto">
          <a:xfrm>
            <a:off x="5525559" y="725908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75" name="Freeform: Shape 6174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2"/>
            <a:ext cx="3439432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50" name="Picture 13" descr="No et moi (2010) - IMDb">
            <a:extLst>
              <a:ext uri="{FF2B5EF4-FFF2-40B4-BE49-F238E27FC236}">
                <a16:creationId xmlns:a16="http://schemas.microsoft.com/office/drawing/2014/main" id="{931D6CC5-E75E-D3A1-22FD-529E86970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25" r="2" b="5141"/>
          <a:stretch>
            <a:fillRect/>
          </a:stretch>
        </p:blipFill>
        <p:spPr bwMode="auto">
          <a:xfrm>
            <a:off x="8918761" y="-4331"/>
            <a:ext cx="3273238" cy="3383891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76" name="Freeform: Shape 6175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99331" y="3907418"/>
            <a:ext cx="2992669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51" name="Picture 17" descr="French Vocabulary by Mary Crocker · OverDrive: ebooks, audiobooks, and more  for libraries and schools">
            <a:extLst>
              <a:ext uri="{FF2B5EF4-FFF2-40B4-BE49-F238E27FC236}">
                <a16:creationId xmlns:a16="http://schemas.microsoft.com/office/drawing/2014/main" id="{5E9ABA7E-F9A5-A56E-A7DA-EF4A0D769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6114"/>
          <a:stretch>
            <a:fillRect/>
          </a:stretch>
        </p:blipFill>
        <p:spPr bwMode="auto">
          <a:xfrm>
            <a:off x="9363236" y="4071322"/>
            <a:ext cx="2828765" cy="2786678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9054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895"/>
    </mc:Choice>
    <mc:Fallback xmlns="">
      <p:transition spd="slow" advClick="0" advTm="489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26" name="Rectangle 8225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8195" name="Picture 3">
            <a:extLst>
              <a:ext uri="{FF2B5EF4-FFF2-40B4-BE49-F238E27FC236}">
                <a16:creationId xmlns:a16="http://schemas.microsoft.com/office/drawing/2014/main" id="{B6414944-DF39-C461-903B-2BE0C23A7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3" r="1" b="1"/>
          <a:stretch>
            <a:fillRect/>
          </a:stretch>
        </p:blipFill>
        <p:spPr bwMode="auto">
          <a:xfrm>
            <a:off x="20" y="10"/>
            <a:ext cx="994706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28" name="Freeform: Shape 8227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8225" name="Freeform: Shape 8224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8227" name="Freeform: Shape 8226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8194" name="Content Placeholder 2">
            <a:extLst>
              <a:ext uri="{FF2B5EF4-FFF2-40B4-BE49-F238E27FC236}">
                <a16:creationId xmlns:a16="http://schemas.microsoft.com/office/drawing/2014/main" id="{201F458D-0B07-D9BE-FB8C-0B65B92C8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3458" y="825103"/>
            <a:ext cx="4050890" cy="364857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 sz="2000">
              <a:latin typeface="+mn-lt"/>
            </a:endParaRP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>
                <a:latin typeface="+mn-lt"/>
              </a:rPr>
              <a:t>1 hour </a:t>
            </a:r>
          </a:p>
          <a:p>
            <a:pPr mar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>
                <a:latin typeface="+mn-lt"/>
              </a:rPr>
              <a:t>Study Support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>
                <a:latin typeface="+mn-lt"/>
              </a:rPr>
              <a:t>30 mins 1:1  </a:t>
            </a:r>
          </a:p>
          <a:p>
            <a:pPr mar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>
                <a:latin typeface="+mn-lt"/>
              </a:rPr>
              <a:t>with the French</a:t>
            </a:r>
          </a:p>
          <a:p>
            <a:pPr mar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>
                <a:latin typeface="+mn-lt"/>
              </a:rPr>
              <a:t>Assistant every</a:t>
            </a:r>
          </a:p>
          <a:p>
            <a:pPr mar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>
                <a:latin typeface="+mn-lt"/>
              </a:rPr>
              <a:t>Week in preparation for your Speaking Exam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311"/>
    </mc:Choice>
    <mc:Fallback xmlns="">
      <p:transition spd="slow" advClick="0" advTm="431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8344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CB9BC5-320D-AF07-5219-89276590C4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558" y="637762"/>
            <a:ext cx="4284397" cy="5576770"/>
          </a:xfrm>
        </p:spPr>
        <p:txBody>
          <a:bodyPr anchor="ctr">
            <a:normAutofit/>
          </a:bodyPr>
          <a:lstStyle/>
          <a:p>
            <a:pPr algn="l"/>
            <a:r>
              <a:rPr lang="en-GB" sz="6600">
                <a:solidFill>
                  <a:schemeClr val="bg1"/>
                </a:solidFill>
              </a:rPr>
              <a:t>The Exams</a:t>
            </a:r>
            <a:br>
              <a:rPr lang="en-GB" sz="6600">
                <a:solidFill>
                  <a:schemeClr val="bg1"/>
                </a:solidFill>
              </a:rPr>
            </a:br>
            <a:endParaRPr lang="en-GB" sz="660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34FABC-1FDD-107F-85C8-D20A18CF32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5503" y="353586"/>
            <a:ext cx="5239176" cy="5860946"/>
          </a:xfrm>
        </p:spPr>
        <p:txBody>
          <a:bodyPr anchor="ctr">
            <a:normAutofit fontScale="70000" lnSpcReduction="20000"/>
          </a:bodyPr>
          <a:lstStyle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600"/>
              <a:t>Paper 1: Listening, Reading and Writing </a:t>
            </a:r>
          </a:p>
          <a:p>
            <a:pPr algn="l">
              <a:lnSpc>
                <a:spcPct val="150000"/>
              </a:lnSpc>
            </a:pPr>
            <a:r>
              <a:rPr lang="en-GB" sz="3600"/>
              <a:t>    100 marks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600"/>
              <a:t>Paper 2: Writing</a:t>
            </a:r>
          </a:p>
          <a:p>
            <a:pPr algn="l">
              <a:lnSpc>
                <a:spcPct val="150000"/>
              </a:lnSpc>
            </a:pPr>
            <a:r>
              <a:rPr lang="en-GB" sz="3600"/>
              <a:t>     80 marks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600"/>
              <a:t>Paper 3: Speaking </a:t>
            </a:r>
          </a:p>
          <a:p>
            <a:pPr algn="l">
              <a:lnSpc>
                <a:spcPct val="150000"/>
              </a:lnSpc>
            </a:pPr>
            <a:r>
              <a:rPr lang="en-GB" sz="3600"/>
              <a:t>   1 Card &amp; the Individual </a:t>
            </a:r>
          </a:p>
          <a:p>
            <a:pPr algn="l">
              <a:lnSpc>
                <a:spcPct val="150000"/>
              </a:lnSpc>
            </a:pPr>
            <a:r>
              <a:rPr lang="en-GB" sz="3600"/>
              <a:t>   Research Project- IRP</a:t>
            </a:r>
          </a:p>
          <a:p>
            <a:pPr algn="l">
              <a:lnSpc>
                <a:spcPct val="150000"/>
              </a:lnSpc>
            </a:pPr>
            <a:r>
              <a:rPr lang="en-GB" sz="3600"/>
              <a:t>   60 marks</a:t>
            </a:r>
          </a:p>
        </p:txBody>
      </p:sp>
    </p:spTree>
    <p:extLst>
      <p:ext uri="{BB962C8B-B14F-4D97-AF65-F5344CB8AC3E}">
        <p14:creationId xmlns:p14="http://schemas.microsoft.com/office/powerpoint/2010/main" val="301140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09AA3B-47A2-0037-8C79-492722173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10A574-4400-B86E-F4E0-224EBE247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241" y="1008993"/>
            <a:ext cx="9231410" cy="3542045"/>
          </a:xfrm>
        </p:spPr>
        <p:txBody>
          <a:bodyPr anchor="b">
            <a:normAutofit/>
          </a:bodyPr>
          <a:lstStyle/>
          <a:p>
            <a:pPr algn="l"/>
            <a:r>
              <a:rPr lang="en-GB" sz="9800"/>
              <a:t>“Why Study French” at CCHSG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D9F0C3-BF99-FF5F-D7A1-A21AEB202B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241" y="4582814"/>
            <a:ext cx="7132335" cy="1312657"/>
          </a:xfrm>
        </p:spPr>
        <p:txBody>
          <a:bodyPr anchor="t">
            <a:normAutofit/>
          </a:bodyPr>
          <a:lstStyle/>
          <a:p>
            <a:pPr algn="l"/>
            <a:r>
              <a:rPr lang="en-GB" sz="3200"/>
              <a:t> Message from our ex-students</a:t>
            </a:r>
          </a:p>
          <a:p>
            <a:r>
              <a:rPr lang="en-GB" sz="3200"/>
              <a:t>(video)</a:t>
            </a:r>
          </a:p>
        </p:txBody>
      </p:sp>
    </p:spTree>
    <p:extLst>
      <p:ext uri="{BB962C8B-B14F-4D97-AF65-F5344CB8AC3E}">
        <p14:creationId xmlns:p14="http://schemas.microsoft.com/office/powerpoint/2010/main" val="897833608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>
            <a:extLst>
              <a:ext uri="{FF2B5EF4-FFF2-40B4-BE49-F238E27FC236}">
                <a16:creationId xmlns:a16="http://schemas.microsoft.com/office/drawing/2014/main" id="{1695CF75-6F34-DB80-8D34-CEB18CA91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-26988"/>
            <a:ext cx="8077200" cy="70802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A-LEVEL FRENCH</a:t>
            </a:r>
          </a:p>
        </p:txBody>
      </p:sp>
      <p:sp>
        <p:nvSpPr>
          <p:cNvPr id="6147" name="Text Box 9">
            <a:extLst>
              <a:ext uri="{FF2B5EF4-FFF2-40B4-BE49-F238E27FC236}">
                <a16:creationId xmlns:a16="http://schemas.microsoft.com/office/drawing/2014/main" id="{8F5C76AD-D99B-4F1A-5793-F7B39B46B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6324601"/>
            <a:ext cx="3962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chemeClr val="bg1"/>
                </a:solidFill>
              </a:rPr>
              <a:t>Endorsed by Languages Work</a:t>
            </a:r>
            <a:endParaRPr lang="en-GB" altLang="en-US" sz="1800" b="1">
              <a:solidFill>
                <a:schemeClr val="bg1"/>
              </a:solidFill>
              <a:latin typeface="Times" panose="02020603050405020304" pitchFamily="18" charset="0"/>
            </a:endParaRP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89D57E6A-7723-73C6-A75E-AA71EE517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990600"/>
            <a:ext cx="8077200" cy="193899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altLang="en-US" sz="40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The Topics</a:t>
            </a:r>
          </a:p>
          <a:p>
            <a:pPr algn="ctr">
              <a:defRPr/>
            </a:pPr>
            <a:endParaRPr lang="en-GB" altLang="en-US" sz="4000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>
              <a:defRPr/>
            </a:pPr>
            <a:endParaRPr lang="en-GB" altLang="en-US" sz="4000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graphicFrame>
        <p:nvGraphicFramePr>
          <p:cNvPr id="6149" name="Text Box 5">
            <a:extLst>
              <a:ext uri="{FF2B5EF4-FFF2-40B4-BE49-F238E27FC236}">
                <a16:creationId xmlns:a16="http://schemas.microsoft.com/office/drawing/2014/main" id="{A0140582-DEE0-5585-9012-330C055B7A10}"/>
              </a:ext>
            </a:extLst>
          </p:cNvPr>
          <p:cNvGraphicFramePr/>
          <p:nvPr/>
        </p:nvGraphicFramePr>
        <p:xfrm>
          <a:off x="2100072" y="2057401"/>
          <a:ext cx="7391400" cy="3170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895"/>
    </mc:Choice>
    <mc:Fallback xmlns="">
      <p:transition spd="slow" advClick="0" advTm="4895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6F48C-A084-27CE-FD92-58A468F08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5F2B00-29FC-8CE0-A51F-3096A914E8A8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3600">
                <a:latin typeface="Aptos" panose="020B0004020202020204" pitchFamily="34" charset="0"/>
              </a:rPr>
              <a:t>La musique francophone et la culture musicale </a:t>
            </a:r>
            <a:r>
              <a:rPr lang="en-GB" sz="3600" err="1">
                <a:latin typeface="Aptos" panose="020B0004020202020204" pitchFamily="34" charset="0"/>
              </a:rPr>
              <a:t>en</a:t>
            </a:r>
            <a:r>
              <a:rPr lang="en-GB" sz="3600">
                <a:latin typeface="Aptos" panose="020B0004020202020204" pitchFamily="34" charset="0"/>
              </a:rPr>
              <a:t> France – Le quiz 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39AD8B-0855-5D67-FFBE-501418B9F336}"/>
              </a:ext>
            </a:extLst>
          </p:cNvPr>
          <p:cNvSpPr txBox="1"/>
          <p:nvPr/>
        </p:nvSpPr>
        <p:spPr>
          <a:xfrm>
            <a:off x="192505" y="1540042"/>
            <a:ext cx="115984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1: </a:t>
            </a:r>
          </a:p>
          <a:p>
            <a:endParaRPr lang="en-GB" sz="3600"/>
          </a:p>
          <a:p>
            <a:r>
              <a:rPr lang="en-GB" sz="3600"/>
              <a:t>Qui </a:t>
            </a:r>
            <a:r>
              <a:rPr lang="en-GB" sz="3600" err="1"/>
              <a:t>chante</a:t>
            </a:r>
            <a:r>
              <a:rPr lang="en-GB" sz="3600"/>
              <a:t> la chanson “</a:t>
            </a:r>
            <a:r>
              <a:rPr lang="en-GB" sz="3600" err="1"/>
              <a:t>Papaoutai</a:t>
            </a:r>
            <a:r>
              <a:rPr lang="en-GB" sz="3600"/>
              <a:t>” ?</a:t>
            </a:r>
          </a:p>
          <a:p>
            <a:endParaRPr lang="en-GB" sz="3600"/>
          </a:p>
          <a:p>
            <a:pPr marL="342900" indent="-342900">
              <a:buAutoNum type="alphaLcPeriod"/>
            </a:pPr>
            <a:r>
              <a:rPr lang="en-GB" sz="3600" err="1"/>
              <a:t>Stromae</a:t>
            </a:r>
            <a:endParaRPr lang="en-GB" sz="3600"/>
          </a:p>
          <a:p>
            <a:pPr marL="342900" indent="-342900">
              <a:buAutoNum type="alphaLcPeriod"/>
            </a:pPr>
            <a:r>
              <a:rPr lang="en-GB" sz="3600" err="1"/>
              <a:t>Maitre</a:t>
            </a:r>
            <a:r>
              <a:rPr lang="en-GB" sz="3600"/>
              <a:t> Gims</a:t>
            </a:r>
          </a:p>
          <a:p>
            <a:pPr marL="342900" indent="-342900">
              <a:buAutoNum type="alphaLcPeriod"/>
            </a:pPr>
            <a:r>
              <a:rPr lang="en-GB" sz="3600"/>
              <a:t>Angèle</a:t>
            </a:r>
          </a:p>
          <a:p>
            <a:pPr marL="342900" indent="-342900">
              <a:buAutoNum type="alphaLcPeriod"/>
            </a:pPr>
            <a:r>
              <a:rPr lang="en-GB" sz="3600"/>
              <a:t>Soprano</a:t>
            </a:r>
          </a:p>
        </p:txBody>
      </p:sp>
    </p:spTree>
    <p:extLst>
      <p:ext uri="{BB962C8B-B14F-4D97-AF65-F5344CB8AC3E}">
        <p14:creationId xmlns:p14="http://schemas.microsoft.com/office/powerpoint/2010/main" val="2569504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1B731-F880-151D-6BE3-988F2F99B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403057C-F2B4-40BA-AFF2-D052543F68AC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3600">
                <a:latin typeface="Aptos" panose="020B0004020202020204" pitchFamily="34" charset="0"/>
              </a:rPr>
              <a:t>La musique francophone et la culture musicale </a:t>
            </a:r>
            <a:r>
              <a:rPr lang="en-GB" sz="3600" err="1">
                <a:latin typeface="Aptos" panose="020B0004020202020204" pitchFamily="34" charset="0"/>
              </a:rPr>
              <a:t>en</a:t>
            </a:r>
            <a:r>
              <a:rPr lang="en-GB" sz="3600">
                <a:latin typeface="Aptos" panose="020B0004020202020204" pitchFamily="34" charset="0"/>
              </a:rPr>
              <a:t> France – Le quiz 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1E7F7C-5C79-943C-BD89-6E2A790DAB0B}"/>
              </a:ext>
            </a:extLst>
          </p:cNvPr>
          <p:cNvSpPr txBox="1"/>
          <p:nvPr/>
        </p:nvSpPr>
        <p:spPr>
          <a:xfrm>
            <a:off x="192505" y="1540042"/>
            <a:ext cx="1159844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2: </a:t>
            </a:r>
          </a:p>
          <a:p>
            <a:endParaRPr lang="en-GB" sz="3600"/>
          </a:p>
          <a:p>
            <a:r>
              <a:rPr lang="en-GB" sz="3600"/>
              <a:t>Quelle chanteuse </a:t>
            </a:r>
            <a:r>
              <a:rPr lang="en-GB" sz="3600" err="1"/>
              <a:t>est</a:t>
            </a:r>
            <a:r>
              <a:rPr lang="en-GB" sz="3600"/>
              <a:t> célèbre pour la chanson “Balance ton quoi” ?</a:t>
            </a:r>
          </a:p>
          <a:p>
            <a:endParaRPr lang="en-GB" sz="3600"/>
          </a:p>
          <a:p>
            <a:pPr marL="342900" indent="-342900">
              <a:buAutoNum type="alphaLcPeriod"/>
            </a:pPr>
            <a:r>
              <a:rPr lang="en-GB" sz="3600"/>
              <a:t>Aya Nakamura</a:t>
            </a:r>
          </a:p>
          <a:p>
            <a:pPr marL="342900" indent="-342900">
              <a:buAutoNum type="alphaLcPeriod"/>
            </a:pPr>
            <a:r>
              <a:rPr lang="en-GB" sz="3600"/>
              <a:t>Edith Piaf</a:t>
            </a:r>
          </a:p>
          <a:p>
            <a:pPr marL="342900" indent="-342900">
              <a:buAutoNum type="alphaLcPeriod"/>
            </a:pPr>
            <a:r>
              <a:rPr lang="en-GB" sz="3600"/>
              <a:t>Angèle</a:t>
            </a:r>
          </a:p>
          <a:p>
            <a:pPr marL="342900" indent="-342900">
              <a:buAutoNum type="alphaLcPeriod"/>
            </a:pPr>
            <a:r>
              <a:rPr lang="en-GB" sz="3600" err="1"/>
              <a:t>Zaz</a:t>
            </a:r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352838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9DCA3-2585-B12E-0305-C74530CAB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4DFEC-90B5-F04D-9C41-17902543C1E9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3600">
                <a:latin typeface="Aptos" panose="020B0004020202020204" pitchFamily="34" charset="0"/>
              </a:rPr>
              <a:t>La musique francophone et la culture musicale </a:t>
            </a:r>
            <a:r>
              <a:rPr lang="en-GB" sz="3600" err="1">
                <a:latin typeface="Aptos" panose="020B0004020202020204" pitchFamily="34" charset="0"/>
              </a:rPr>
              <a:t>en</a:t>
            </a:r>
            <a:r>
              <a:rPr lang="en-GB" sz="3600">
                <a:latin typeface="Aptos" panose="020B0004020202020204" pitchFamily="34" charset="0"/>
              </a:rPr>
              <a:t> France – Le quiz 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2F797F-66A4-DD5D-B408-EB464CEB88F1}"/>
              </a:ext>
            </a:extLst>
          </p:cNvPr>
          <p:cNvSpPr txBox="1"/>
          <p:nvPr/>
        </p:nvSpPr>
        <p:spPr>
          <a:xfrm>
            <a:off x="192505" y="1540042"/>
            <a:ext cx="115984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3: </a:t>
            </a:r>
          </a:p>
          <a:p>
            <a:endParaRPr lang="en-GB" sz="3600"/>
          </a:p>
          <a:p>
            <a:r>
              <a:rPr lang="en-GB" sz="3600"/>
              <a:t>Quelle </a:t>
            </a:r>
            <a:r>
              <a:rPr lang="en-GB" sz="3600" err="1"/>
              <a:t>est</a:t>
            </a:r>
            <a:r>
              <a:rPr lang="en-GB" sz="3600"/>
              <a:t> la </a:t>
            </a:r>
            <a:r>
              <a:rPr lang="en-GB" sz="3600" err="1"/>
              <a:t>nationalité</a:t>
            </a:r>
            <a:r>
              <a:rPr lang="en-GB" sz="3600"/>
              <a:t> de </a:t>
            </a:r>
            <a:r>
              <a:rPr lang="en-GB" sz="3600" err="1"/>
              <a:t>Stromae</a:t>
            </a:r>
            <a:r>
              <a:rPr lang="en-GB" sz="3600"/>
              <a:t>?</a:t>
            </a:r>
          </a:p>
          <a:p>
            <a:endParaRPr lang="en-GB" sz="3600"/>
          </a:p>
          <a:p>
            <a:pPr marL="342900" indent="-342900">
              <a:buAutoNum type="alphaLcPeriod"/>
            </a:pPr>
            <a:r>
              <a:rPr lang="en-GB" sz="3600"/>
              <a:t>Français</a:t>
            </a:r>
          </a:p>
          <a:p>
            <a:pPr marL="342900" indent="-342900">
              <a:buAutoNum type="alphaLcPeriod"/>
            </a:pPr>
            <a:r>
              <a:rPr lang="en-GB" sz="3600"/>
              <a:t>Belge</a:t>
            </a:r>
          </a:p>
          <a:p>
            <a:pPr marL="342900" indent="-342900">
              <a:buAutoNum type="alphaLcPeriod"/>
            </a:pPr>
            <a:r>
              <a:rPr lang="en-GB" sz="3600"/>
              <a:t>Suisse</a:t>
            </a:r>
          </a:p>
          <a:p>
            <a:pPr marL="342900" indent="-342900">
              <a:buAutoNum type="alphaLcPeriod"/>
            </a:pPr>
            <a:r>
              <a:rPr lang="en-GB" sz="3600" err="1"/>
              <a:t>canadien</a:t>
            </a:r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40584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78F40-8689-2AF4-BF47-2C94D360B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588754-0F68-3BE7-7821-F0D62BE87886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3600">
                <a:latin typeface="Aptos" panose="020B0004020202020204" pitchFamily="34" charset="0"/>
              </a:rPr>
              <a:t>La musique francophone et la culture musicale </a:t>
            </a:r>
            <a:r>
              <a:rPr lang="en-GB" sz="3600" err="1">
                <a:latin typeface="Aptos" panose="020B0004020202020204" pitchFamily="34" charset="0"/>
              </a:rPr>
              <a:t>en</a:t>
            </a:r>
            <a:r>
              <a:rPr lang="en-GB" sz="3600">
                <a:latin typeface="Aptos" panose="020B0004020202020204" pitchFamily="34" charset="0"/>
              </a:rPr>
              <a:t> France – Le quiz 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047B17-0D5D-647C-E144-0369239B5645}"/>
              </a:ext>
            </a:extLst>
          </p:cNvPr>
          <p:cNvSpPr txBox="1"/>
          <p:nvPr/>
        </p:nvSpPr>
        <p:spPr>
          <a:xfrm>
            <a:off x="296779" y="1411705"/>
            <a:ext cx="115984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4: </a:t>
            </a:r>
          </a:p>
          <a:p>
            <a:endParaRPr lang="en-GB" sz="3600"/>
          </a:p>
          <a:p>
            <a:r>
              <a:rPr lang="en-GB" sz="3600"/>
              <a:t>Quelle chanson </a:t>
            </a:r>
            <a:r>
              <a:rPr lang="en-GB" sz="3600" err="1"/>
              <a:t>est</a:t>
            </a:r>
            <a:r>
              <a:rPr lang="en-GB" sz="3600"/>
              <a:t> de Edith Piaf?</a:t>
            </a:r>
          </a:p>
          <a:p>
            <a:endParaRPr lang="en-GB" sz="3600"/>
          </a:p>
          <a:p>
            <a:pPr marL="342900" indent="-342900">
              <a:buAutoNum type="alphaLcPeriod"/>
            </a:pPr>
            <a:r>
              <a:rPr lang="en-GB" sz="3600"/>
              <a:t>Je </a:t>
            </a:r>
            <a:r>
              <a:rPr lang="en-GB" sz="3600" err="1"/>
              <a:t>te</a:t>
            </a:r>
            <a:r>
              <a:rPr lang="en-GB" sz="3600"/>
              <a:t> </a:t>
            </a:r>
            <a:r>
              <a:rPr lang="en-GB" sz="3600" err="1"/>
              <a:t>promets</a:t>
            </a:r>
            <a:endParaRPr lang="en-GB" sz="3600"/>
          </a:p>
          <a:p>
            <a:pPr marL="342900" indent="-342900">
              <a:buAutoNum type="alphaLcPeriod"/>
            </a:pPr>
            <a:r>
              <a:rPr lang="en-GB" sz="3600"/>
              <a:t>La vie </a:t>
            </a:r>
            <a:r>
              <a:rPr lang="en-GB" sz="3600" err="1"/>
              <a:t>en</a:t>
            </a:r>
            <a:r>
              <a:rPr lang="en-GB" sz="3600"/>
              <a:t> rose</a:t>
            </a:r>
          </a:p>
          <a:p>
            <a:pPr marL="342900" indent="-342900">
              <a:buAutoNum type="alphaLcPeriod"/>
            </a:pPr>
            <a:r>
              <a:rPr lang="en-GB" sz="3600"/>
              <a:t>Formidable</a:t>
            </a:r>
          </a:p>
          <a:p>
            <a:pPr marL="342900" indent="-342900">
              <a:buAutoNum type="alphaLcPeriod"/>
            </a:pPr>
            <a:r>
              <a:rPr lang="en-GB" sz="3600" err="1"/>
              <a:t>Dernière</a:t>
            </a:r>
            <a:r>
              <a:rPr lang="en-GB" sz="3600"/>
              <a:t> danse</a:t>
            </a:r>
          </a:p>
        </p:txBody>
      </p:sp>
    </p:spTree>
    <p:extLst>
      <p:ext uri="{BB962C8B-B14F-4D97-AF65-F5344CB8AC3E}">
        <p14:creationId xmlns:p14="http://schemas.microsoft.com/office/powerpoint/2010/main" val="508878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C5D26-5399-7E57-230B-E33ACBCAB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18BECAC-797F-B860-E2E9-38037D21B63B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3600">
                <a:latin typeface="Aptos" panose="020B0004020202020204" pitchFamily="34" charset="0"/>
              </a:rPr>
              <a:t>La musique francophone et la culture musicale </a:t>
            </a:r>
            <a:r>
              <a:rPr lang="en-GB" sz="3600" err="1">
                <a:latin typeface="Aptos" panose="020B0004020202020204" pitchFamily="34" charset="0"/>
              </a:rPr>
              <a:t>en</a:t>
            </a:r>
            <a:r>
              <a:rPr lang="en-GB" sz="3600">
                <a:latin typeface="Aptos" panose="020B0004020202020204" pitchFamily="34" charset="0"/>
              </a:rPr>
              <a:t> France – Le quiz 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493B99-22DA-419F-E1C5-5EFAE6EA90C1}"/>
              </a:ext>
            </a:extLst>
          </p:cNvPr>
          <p:cNvSpPr txBox="1"/>
          <p:nvPr/>
        </p:nvSpPr>
        <p:spPr>
          <a:xfrm>
            <a:off x="296779" y="1411705"/>
            <a:ext cx="115984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5: </a:t>
            </a:r>
          </a:p>
          <a:p>
            <a:endParaRPr lang="en-GB" sz="3600"/>
          </a:p>
          <a:p>
            <a:r>
              <a:rPr lang="en-GB" sz="3600"/>
              <a:t>Qui </a:t>
            </a:r>
            <a:r>
              <a:rPr lang="en-GB" sz="3600" err="1"/>
              <a:t>est</a:t>
            </a:r>
            <a:r>
              <a:rPr lang="en-GB" sz="3600"/>
              <a:t> un </a:t>
            </a:r>
            <a:r>
              <a:rPr lang="en-GB" sz="3600" err="1"/>
              <a:t>rappeur</a:t>
            </a:r>
            <a:r>
              <a:rPr lang="en-GB" sz="3600"/>
              <a:t> français ?</a:t>
            </a:r>
          </a:p>
          <a:p>
            <a:endParaRPr lang="en-GB" sz="3600"/>
          </a:p>
          <a:p>
            <a:pPr marL="742950" indent="-742950">
              <a:buAutoNum type="alphaLcPeriod"/>
            </a:pPr>
            <a:r>
              <a:rPr lang="en-GB" sz="3600"/>
              <a:t>Julien Doré</a:t>
            </a:r>
          </a:p>
          <a:p>
            <a:pPr marL="742950" indent="-742950">
              <a:buAutoNum type="alphaLcPeriod"/>
            </a:pPr>
            <a:r>
              <a:rPr lang="en-GB" sz="3600"/>
              <a:t>Soprano</a:t>
            </a:r>
          </a:p>
          <a:p>
            <a:pPr marL="742950" indent="-742950">
              <a:buAutoNum type="alphaLcPeriod"/>
            </a:pPr>
            <a:r>
              <a:rPr lang="en-GB" sz="3600"/>
              <a:t>Clara Luciani</a:t>
            </a:r>
          </a:p>
          <a:p>
            <a:pPr marL="742950" indent="-742950">
              <a:buAutoNum type="alphaLcPeriod"/>
            </a:pPr>
            <a:r>
              <a:rPr lang="en-GB" sz="3600"/>
              <a:t>Christine and the Queens</a:t>
            </a:r>
          </a:p>
        </p:txBody>
      </p:sp>
    </p:spTree>
    <p:extLst>
      <p:ext uri="{BB962C8B-B14F-4D97-AF65-F5344CB8AC3E}">
        <p14:creationId xmlns:p14="http://schemas.microsoft.com/office/powerpoint/2010/main" val="79501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4FDBA-4368-FFA0-727A-0921F9AFF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6B0023-03D1-0494-BDEC-53375073DC13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3600">
                <a:latin typeface="Aptos" panose="020B0004020202020204" pitchFamily="34" charset="0"/>
              </a:rPr>
              <a:t>La musique francophone et la culture musicale </a:t>
            </a:r>
            <a:r>
              <a:rPr lang="en-GB" sz="3600" err="1">
                <a:latin typeface="Aptos" panose="020B0004020202020204" pitchFamily="34" charset="0"/>
              </a:rPr>
              <a:t>en</a:t>
            </a:r>
            <a:r>
              <a:rPr lang="en-GB" sz="3600">
                <a:latin typeface="Aptos" panose="020B0004020202020204" pitchFamily="34" charset="0"/>
              </a:rPr>
              <a:t> France – Le quiz 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BCC648-6EC6-12A5-E7E1-38CBCD84A571}"/>
              </a:ext>
            </a:extLst>
          </p:cNvPr>
          <p:cNvSpPr txBox="1"/>
          <p:nvPr/>
        </p:nvSpPr>
        <p:spPr>
          <a:xfrm>
            <a:off x="296779" y="1395663"/>
            <a:ext cx="1159844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6: </a:t>
            </a:r>
          </a:p>
          <a:p>
            <a:endParaRPr lang="en-GB" sz="3600"/>
          </a:p>
          <a:p>
            <a:r>
              <a:rPr lang="en-GB" sz="3600"/>
              <a:t>Qui a </a:t>
            </a:r>
            <a:r>
              <a:rPr lang="en-GB" sz="3600" err="1"/>
              <a:t>représenté</a:t>
            </a:r>
            <a:r>
              <a:rPr lang="en-GB" sz="3600"/>
              <a:t> la France à </a:t>
            </a:r>
            <a:r>
              <a:rPr lang="en-GB" sz="3600" err="1"/>
              <a:t>l’Eurovision</a:t>
            </a:r>
            <a:r>
              <a:rPr lang="en-GB" sz="3600"/>
              <a:t> 2025 avec la chanson “Maman”?</a:t>
            </a:r>
          </a:p>
          <a:p>
            <a:endParaRPr lang="en-GB" sz="3600"/>
          </a:p>
          <a:p>
            <a:pPr marL="742950" indent="-742950">
              <a:buAutoNum type="alphaLcPeriod"/>
            </a:pPr>
            <a:r>
              <a:rPr lang="en-GB" sz="3600"/>
              <a:t>Barbara Pravi</a:t>
            </a:r>
          </a:p>
          <a:p>
            <a:pPr marL="742950" indent="-742950">
              <a:buAutoNum type="alphaLcPeriod"/>
            </a:pPr>
            <a:r>
              <a:rPr lang="en-GB" sz="3600"/>
              <a:t>Jain</a:t>
            </a:r>
          </a:p>
          <a:p>
            <a:pPr marL="742950" indent="-742950">
              <a:buAutoNum type="alphaLcPeriod"/>
            </a:pPr>
            <a:r>
              <a:rPr lang="en-GB" sz="3600"/>
              <a:t>Louane</a:t>
            </a:r>
          </a:p>
          <a:p>
            <a:pPr marL="742950" indent="-742950">
              <a:buAutoNum type="alphaLcPeriod"/>
            </a:pPr>
            <a:r>
              <a:rPr lang="en-GB" sz="3600" err="1"/>
              <a:t>Lomepal</a:t>
            </a:r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324414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7F898-1FE8-55A9-A516-1DBD4F375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7B0ADFB-2203-0973-685C-8449CBE21F4F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3600">
                <a:latin typeface="Aptos" panose="020B0004020202020204" pitchFamily="34" charset="0"/>
              </a:rPr>
              <a:t>La musique francophone et la culture musicale </a:t>
            </a:r>
            <a:r>
              <a:rPr lang="en-GB" sz="3600" err="1">
                <a:latin typeface="Aptos" panose="020B0004020202020204" pitchFamily="34" charset="0"/>
              </a:rPr>
              <a:t>en</a:t>
            </a:r>
            <a:r>
              <a:rPr lang="en-GB" sz="3600">
                <a:latin typeface="Aptos" panose="020B0004020202020204" pitchFamily="34" charset="0"/>
              </a:rPr>
              <a:t> France – Le quiz 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0969EA-2D59-0BFA-BCD7-56AF36F60608}"/>
              </a:ext>
            </a:extLst>
          </p:cNvPr>
          <p:cNvSpPr txBox="1"/>
          <p:nvPr/>
        </p:nvSpPr>
        <p:spPr>
          <a:xfrm>
            <a:off x="296779" y="1395663"/>
            <a:ext cx="1159844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7: </a:t>
            </a:r>
          </a:p>
          <a:p>
            <a:endParaRPr lang="en-GB" sz="3600"/>
          </a:p>
          <a:p>
            <a:r>
              <a:rPr lang="en-GB" sz="3600"/>
              <a:t>Quelle chanteuse canadienne </a:t>
            </a:r>
            <a:r>
              <a:rPr lang="en-GB" sz="3600" err="1"/>
              <a:t>chante</a:t>
            </a:r>
            <a:r>
              <a:rPr lang="en-GB" sz="3600"/>
              <a:t> </a:t>
            </a:r>
            <a:r>
              <a:rPr lang="en-GB" sz="3600" err="1"/>
              <a:t>en</a:t>
            </a:r>
            <a:r>
              <a:rPr lang="en-GB" sz="3600"/>
              <a:t> français et </a:t>
            </a:r>
            <a:r>
              <a:rPr lang="en-GB" sz="3600" err="1"/>
              <a:t>en</a:t>
            </a:r>
            <a:r>
              <a:rPr lang="en-GB" sz="3600"/>
              <a:t> </a:t>
            </a:r>
            <a:r>
              <a:rPr lang="en-GB" sz="3600" err="1"/>
              <a:t>anglais</a:t>
            </a:r>
            <a:r>
              <a:rPr lang="en-GB" sz="3600"/>
              <a:t>?</a:t>
            </a:r>
          </a:p>
          <a:p>
            <a:endParaRPr lang="en-GB" sz="3600"/>
          </a:p>
          <a:p>
            <a:pPr marL="742950" indent="-742950">
              <a:buAutoNum type="alphaLcPeriod"/>
            </a:pPr>
            <a:r>
              <a:rPr lang="en-GB" sz="3600"/>
              <a:t>Céline Dion</a:t>
            </a:r>
          </a:p>
          <a:p>
            <a:pPr marL="742950" indent="-742950">
              <a:buAutoNum type="alphaLcPeriod"/>
            </a:pPr>
            <a:r>
              <a:rPr lang="en-GB" sz="3600"/>
              <a:t>Clara Luciani</a:t>
            </a:r>
          </a:p>
          <a:p>
            <a:pPr marL="742950" indent="-742950">
              <a:buAutoNum type="alphaLcPeriod"/>
            </a:pPr>
            <a:r>
              <a:rPr lang="en-GB" sz="3600"/>
              <a:t>Zazie</a:t>
            </a:r>
          </a:p>
          <a:p>
            <a:pPr marL="742950" indent="-742950">
              <a:buAutoNum type="alphaLcPeriod"/>
            </a:pPr>
            <a:r>
              <a:rPr lang="en-GB" sz="3600" err="1"/>
              <a:t>Vitaa</a:t>
            </a:r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327078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3DFAE-D5E1-DB1F-1845-23799A025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995ECD-5BDF-7B0C-7053-0AF47AD961F6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3600">
                <a:latin typeface="Aptos" panose="020B0004020202020204" pitchFamily="34" charset="0"/>
              </a:rPr>
              <a:t>La musique francophone et la culture musicale </a:t>
            </a:r>
            <a:r>
              <a:rPr lang="en-GB" sz="3600" err="1">
                <a:latin typeface="Aptos" panose="020B0004020202020204" pitchFamily="34" charset="0"/>
              </a:rPr>
              <a:t>en</a:t>
            </a:r>
            <a:r>
              <a:rPr lang="en-GB" sz="3600">
                <a:latin typeface="Aptos" panose="020B0004020202020204" pitchFamily="34" charset="0"/>
              </a:rPr>
              <a:t> France – Le quiz 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5E9A1F-8A69-13E3-AFF3-7326A17265E0}"/>
              </a:ext>
            </a:extLst>
          </p:cNvPr>
          <p:cNvSpPr txBox="1"/>
          <p:nvPr/>
        </p:nvSpPr>
        <p:spPr>
          <a:xfrm>
            <a:off x="296779" y="1395663"/>
            <a:ext cx="1159844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8: </a:t>
            </a:r>
          </a:p>
          <a:p>
            <a:endParaRPr lang="en-GB" sz="3600"/>
          </a:p>
          <a:p>
            <a:r>
              <a:rPr lang="en-GB" sz="3600"/>
              <a:t>Quel </a:t>
            </a:r>
            <a:r>
              <a:rPr lang="en-GB" sz="3600" err="1"/>
              <a:t>pourcentage</a:t>
            </a:r>
            <a:r>
              <a:rPr lang="en-GB" sz="3600"/>
              <a:t> de chansons à la radio doit-</a:t>
            </a:r>
            <a:r>
              <a:rPr lang="en-GB" sz="3600" err="1"/>
              <a:t>être</a:t>
            </a:r>
            <a:r>
              <a:rPr lang="en-GB" sz="3600"/>
              <a:t> </a:t>
            </a:r>
            <a:r>
              <a:rPr lang="en-GB" sz="3600" err="1"/>
              <a:t>en</a:t>
            </a:r>
            <a:r>
              <a:rPr lang="en-GB" sz="3600"/>
              <a:t> français? </a:t>
            </a:r>
          </a:p>
          <a:p>
            <a:endParaRPr lang="en-GB" sz="3600"/>
          </a:p>
          <a:p>
            <a:pPr marL="742950" indent="-742950">
              <a:buAutoNum type="alphaLcPeriod"/>
            </a:pPr>
            <a:r>
              <a:rPr lang="en-GB" sz="3600"/>
              <a:t>10%</a:t>
            </a:r>
          </a:p>
          <a:p>
            <a:pPr marL="742950" indent="-742950">
              <a:buAutoNum type="alphaLcPeriod"/>
            </a:pPr>
            <a:r>
              <a:rPr lang="en-GB" sz="3600"/>
              <a:t>20%</a:t>
            </a:r>
          </a:p>
          <a:p>
            <a:pPr marL="742950" indent="-742950">
              <a:buAutoNum type="alphaLcPeriod"/>
            </a:pPr>
            <a:r>
              <a:rPr lang="en-GB" sz="3600"/>
              <a:t>40%</a:t>
            </a:r>
          </a:p>
          <a:p>
            <a:pPr marL="742950" indent="-742950">
              <a:buAutoNum type="alphaLcPeriod"/>
            </a:pPr>
            <a:r>
              <a:rPr lang="en-GB" sz="3600"/>
              <a:t>60% </a:t>
            </a:r>
          </a:p>
        </p:txBody>
      </p:sp>
    </p:spTree>
    <p:extLst>
      <p:ext uri="{BB962C8B-B14F-4D97-AF65-F5344CB8AC3E}">
        <p14:creationId xmlns:p14="http://schemas.microsoft.com/office/powerpoint/2010/main" val="213996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CF47F-8798-878E-6093-76547790A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5DA036D-D655-71A6-D2EB-0D36684DADE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3600">
                <a:latin typeface="Aptos" panose="020B0004020202020204" pitchFamily="34" charset="0"/>
              </a:rPr>
              <a:t>La musique francophone et la culture musicale </a:t>
            </a:r>
            <a:r>
              <a:rPr lang="en-GB" sz="3600" err="1">
                <a:latin typeface="Aptos" panose="020B0004020202020204" pitchFamily="34" charset="0"/>
              </a:rPr>
              <a:t>en</a:t>
            </a:r>
            <a:r>
              <a:rPr lang="en-GB" sz="3600">
                <a:latin typeface="Aptos" panose="020B0004020202020204" pitchFamily="34" charset="0"/>
              </a:rPr>
              <a:t> France – Le quiz 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B2A860-9BA2-0514-A684-4F5358915030}"/>
              </a:ext>
            </a:extLst>
          </p:cNvPr>
          <p:cNvSpPr txBox="1"/>
          <p:nvPr/>
        </p:nvSpPr>
        <p:spPr>
          <a:xfrm>
            <a:off x="296779" y="1395663"/>
            <a:ext cx="1159844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9: </a:t>
            </a:r>
          </a:p>
          <a:p>
            <a:endParaRPr lang="en-GB" sz="3600"/>
          </a:p>
          <a:p>
            <a:r>
              <a:rPr lang="en-GB" sz="3600"/>
              <a:t>Comment </a:t>
            </a:r>
            <a:r>
              <a:rPr lang="en-GB" sz="3600" err="1"/>
              <a:t>s’appelle</a:t>
            </a:r>
            <a:r>
              <a:rPr lang="en-GB" sz="3600"/>
              <a:t> </a:t>
            </a:r>
            <a:r>
              <a:rPr lang="en-GB" sz="3600" err="1"/>
              <a:t>cette</a:t>
            </a:r>
            <a:r>
              <a:rPr lang="en-GB" sz="3600"/>
              <a:t> </a:t>
            </a:r>
            <a:r>
              <a:rPr lang="en-GB" sz="3600" err="1"/>
              <a:t>loi</a:t>
            </a:r>
            <a:r>
              <a:rPr lang="en-GB" sz="3600"/>
              <a:t> qui </a:t>
            </a:r>
            <a:r>
              <a:rPr lang="en-GB" sz="3600" err="1"/>
              <a:t>protège</a:t>
            </a:r>
            <a:r>
              <a:rPr lang="en-GB" sz="3600"/>
              <a:t> la chanson française à la radio ?</a:t>
            </a:r>
          </a:p>
          <a:p>
            <a:endParaRPr lang="en-GB" sz="3600"/>
          </a:p>
          <a:p>
            <a:pPr marL="742950" indent="-742950">
              <a:buAutoNum type="alphaLcPeriod"/>
            </a:pPr>
            <a:r>
              <a:rPr lang="en-GB" sz="3600"/>
              <a:t>La </a:t>
            </a:r>
            <a:r>
              <a:rPr lang="en-GB" sz="3600" err="1"/>
              <a:t>loi</a:t>
            </a:r>
            <a:r>
              <a:rPr lang="en-GB" sz="3600"/>
              <a:t> Sarkozy</a:t>
            </a:r>
          </a:p>
          <a:p>
            <a:pPr marL="742950" indent="-742950">
              <a:buAutoNum type="alphaLcPeriod"/>
            </a:pPr>
            <a:r>
              <a:rPr lang="en-GB" sz="3600"/>
              <a:t>La </a:t>
            </a:r>
            <a:r>
              <a:rPr lang="en-GB" sz="3600" err="1"/>
              <a:t>loi</a:t>
            </a:r>
            <a:r>
              <a:rPr lang="en-GB" sz="3600"/>
              <a:t> Molière</a:t>
            </a:r>
          </a:p>
          <a:p>
            <a:pPr marL="742950" indent="-742950">
              <a:buAutoNum type="alphaLcPeriod"/>
            </a:pPr>
            <a:r>
              <a:rPr lang="en-GB" sz="3600"/>
              <a:t>La </a:t>
            </a:r>
            <a:r>
              <a:rPr lang="en-GB" sz="3600" err="1"/>
              <a:t>loi</a:t>
            </a:r>
            <a:r>
              <a:rPr lang="en-GB" sz="3600"/>
              <a:t> </a:t>
            </a:r>
            <a:r>
              <a:rPr lang="en-GB" sz="3600" err="1"/>
              <a:t>Toubon</a:t>
            </a:r>
            <a:endParaRPr lang="en-GB" sz="3600"/>
          </a:p>
          <a:p>
            <a:pPr marL="742950" indent="-742950">
              <a:buAutoNum type="alphaLcPeriod"/>
            </a:pPr>
            <a:r>
              <a:rPr lang="en-GB" sz="3600"/>
              <a:t>La </a:t>
            </a:r>
            <a:r>
              <a:rPr lang="en-GB" sz="3600" err="1"/>
              <a:t>loi</a:t>
            </a:r>
            <a:r>
              <a:rPr lang="en-GB" sz="3600"/>
              <a:t> Radio</a:t>
            </a:r>
          </a:p>
        </p:txBody>
      </p:sp>
    </p:spTree>
    <p:extLst>
      <p:ext uri="{BB962C8B-B14F-4D97-AF65-F5344CB8AC3E}">
        <p14:creationId xmlns:p14="http://schemas.microsoft.com/office/powerpoint/2010/main" val="251053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BD3F4-E654-6E83-EE0C-7E3761435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812FDE1-5788-8D10-A3EA-2C1D14FB926F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3600">
                <a:latin typeface="Aptos" panose="020B0004020202020204" pitchFamily="34" charset="0"/>
              </a:rPr>
              <a:t>La musique francophone et la culture musicale </a:t>
            </a:r>
            <a:r>
              <a:rPr lang="en-GB" sz="3600" err="1">
                <a:latin typeface="Aptos" panose="020B0004020202020204" pitchFamily="34" charset="0"/>
              </a:rPr>
              <a:t>en</a:t>
            </a:r>
            <a:r>
              <a:rPr lang="en-GB" sz="3600">
                <a:latin typeface="Aptos" panose="020B0004020202020204" pitchFamily="34" charset="0"/>
              </a:rPr>
              <a:t> France – Le quiz 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2B5EBC-8632-1C64-BE33-32C433E34728}"/>
              </a:ext>
            </a:extLst>
          </p:cNvPr>
          <p:cNvSpPr txBox="1"/>
          <p:nvPr/>
        </p:nvSpPr>
        <p:spPr>
          <a:xfrm>
            <a:off x="296779" y="1395663"/>
            <a:ext cx="115984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10: </a:t>
            </a:r>
          </a:p>
          <a:p>
            <a:endParaRPr lang="en-GB" sz="3600"/>
          </a:p>
          <a:p>
            <a:r>
              <a:rPr lang="en-GB" sz="3600"/>
              <a:t>Quel festival célèbre la musique </a:t>
            </a:r>
            <a:r>
              <a:rPr lang="en-GB" sz="3600" err="1"/>
              <a:t>en</a:t>
            </a:r>
            <a:r>
              <a:rPr lang="en-GB" sz="3600"/>
              <a:t> France </a:t>
            </a:r>
            <a:r>
              <a:rPr lang="en-GB" sz="3600" err="1"/>
              <a:t>chaque</a:t>
            </a:r>
            <a:r>
              <a:rPr lang="en-GB" sz="3600"/>
              <a:t> 21 </a:t>
            </a:r>
            <a:r>
              <a:rPr lang="en-GB" sz="3600" err="1"/>
              <a:t>juin</a:t>
            </a:r>
            <a:r>
              <a:rPr lang="en-GB" sz="3600"/>
              <a:t>? </a:t>
            </a:r>
          </a:p>
          <a:p>
            <a:endParaRPr lang="en-GB" sz="3600"/>
          </a:p>
          <a:p>
            <a:pPr marL="742950" indent="-742950">
              <a:buAutoNum type="alphaLcPeriod"/>
            </a:pPr>
            <a:r>
              <a:rPr lang="en-GB" sz="3600"/>
              <a:t>La Nuit Blanche</a:t>
            </a:r>
          </a:p>
          <a:p>
            <a:pPr marL="742950" indent="-742950">
              <a:buAutoNum type="alphaLcPeriod"/>
            </a:pPr>
            <a:r>
              <a:rPr lang="en-GB" sz="3600"/>
              <a:t>La Fête de la Musique</a:t>
            </a:r>
          </a:p>
          <a:p>
            <a:pPr marL="742950" indent="-742950">
              <a:buAutoNum type="alphaLcPeriod"/>
            </a:pPr>
            <a:r>
              <a:rPr lang="en-GB" sz="3600"/>
              <a:t>La Fête des Lumières</a:t>
            </a:r>
          </a:p>
          <a:p>
            <a:pPr marL="742950" indent="-742950">
              <a:buAutoNum type="alphaLcPeriod"/>
            </a:pPr>
            <a:r>
              <a:rPr lang="en-GB" sz="3600"/>
              <a:t>Le Printemps de Bourges</a:t>
            </a:r>
          </a:p>
        </p:txBody>
      </p:sp>
    </p:spTree>
    <p:extLst>
      <p:ext uri="{BB962C8B-B14F-4D97-AF65-F5344CB8AC3E}">
        <p14:creationId xmlns:p14="http://schemas.microsoft.com/office/powerpoint/2010/main" val="156143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42C6F-04E0-EE9E-9B3E-57F30C9A4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6767CE9-E67C-F4B6-2612-FE89A68EC57A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3600">
                <a:latin typeface="Aptos" panose="020B0004020202020204" pitchFamily="34" charset="0"/>
              </a:rPr>
              <a:t>La musique francophone et la culture musicale </a:t>
            </a:r>
            <a:r>
              <a:rPr lang="en-GB" sz="3600" err="1">
                <a:latin typeface="Aptos" panose="020B0004020202020204" pitchFamily="34" charset="0"/>
              </a:rPr>
              <a:t>en</a:t>
            </a:r>
            <a:r>
              <a:rPr lang="en-GB" sz="3600">
                <a:latin typeface="Aptos" panose="020B0004020202020204" pitchFamily="34" charset="0"/>
              </a:rPr>
              <a:t> France – Le quiz 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2D57B4-4CBB-26B7-6B34-CBB2E9333D6B}"/>
              </a:ext>
            </a:extLst>
          </p:cNvPr>
          <p:cNvSpPr txBox="1"/>
          <p:nvPr/>
        </p:nvSpPr>
        <p:spPr>
          <a:xfrm>
            <a:off x="296779" y="1395663"/>
            <a:ext cx="115984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11: </a:t>
            </a:r>
          </a:p>
          <a:p>
            <a:endParaRPr lang="en-GB" sz="3600"/>
          </a:p>
          <a:p>
            <a:r>
              <a:rPr lang="en-GB" sz="3600"/>
              <a:t>Quel </a:t>
            </a:r>
            <a:r>
              <a:rPr lang="en-GB" sz="3600" err="1"/>
              <a:t>est</a:t>
            </a:r>
            <a:r>
              <a:rPr lang="en-GB" sz="3600"/>
              <a:t> le but de la Fête de la Musique?</a:t>
            </a:r>
          </a:p>
          <a:p>
            <a:endParaRPr lang="en-GB" sz="3600"/>
          </a:p>
          <a:p>
            <a:pPr marL="742950" indent="-742950">
              <a:buAutoNum type="alphaLcPeriod"/>
            </a:pPr>
            <a:r>
              <a:rPr lang="en-GB" sz="3600" err="1"/>
              <a:t>Vendre</a:t>
            </a:r>
            <a:r>
              <a:rPr lang="en-GB" sz="3600"/>
              <a:t> des instruments</a:t>
            </a:r>
          </a:p>
          <a:p>
            <a:pPr marL="742950" indent="-742950">
              <a:buAutoNum type="alphaLcPeriod"/>
            </a:pPr>
            <a:r>
              <a:rPr lang="en-GB" sz="3600" err="1"/>
              <a:t>Fêter</a:t>
            </a:r>
            <a:r>
              <a:rPr lang="en-GB" sz="3600"/>
              <a:t> les stars</a:t>
            </a:r>
          </a:p>
          <a:p>
            <a:pPr marL="742950" indent="-742950">
              <a:buAutoNum type="alphaLcPeriod"/>
            </a:pPr>
            <a:r>
              <a:rPr lang="en-GB" sz="3600" err="1"/>
              <a:t>Promouvoir</a:t>
            </a:r>
            <a:r>
              <a:rPr lang="en-GB" sz="3600"/>
              <a:t> </a:t>
            </a:r>
            <a:r>
              <a:rPr lang="en-GB" sz="3600" err="1"/>
              <a:t>tous</a:t>
            </a:r>
            <a:r>
              <a:rPr lang="en-GB" sz="3600"/>
              <a:t> les styles de musique</a:t>
            </a:r>
          </a:p>
          <a:p>
            <a:pPr marL="742950" indent="-742950">
              <a:buAutoNum type="alphaLcPeriod"/>
            </a:pPr>
            <a:r>
              <a:rPr lang="en-GB" sz="3600" err="1"/>
              <a:t>Regarder</a:t>
            </a:r>
            <a:r>
              <a:rPr lang="en-GB" sz="3600"/>
              <a:t> un concert à la </a:t>
            </a:r>
            <a:r>
              <a:rPr lang="en-GB" sz="3600" err="1"/>
              <a:t>télévision</a:t>
            </a:r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294747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B834F-3559-572A-821F-64F2A5549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B33F29-0F76-75FC-8549-BB9B0DEFFEF4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3600">
                <a:latin typeface="Aptos" panose="020B0004020202020204" pitchFamily="34" charset="0"/>
              </a:rPr>
              <a:t>La musique francophone et la culture musicale </a:t>
            </a:r>
            <a:r>
              <a:rPr lang="en-GB" sz="3600" err="1">
                <a:latin typeface="Aptos" panose="020B0004020202020204" pitchFamily="34" charset="0"/>
              </a:rPr>
              <a:t>en</a:t>
            </a:r>
            <a:r>
              <a:rPr lang="en-GB" sz="3600">
                <a:latin typeface="Aptos" panose="020B0004020202020204" pitchFamily="34" charset="0"/>
              </a:rPr>
              <a:t> France – Le quiz 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803FF-32C0-DCCD-1FBE-FEC0868CCA83}"/>
              </a:ext>
            </a:extLst>
          </p:cNvPr>
          <p:cNvSpPr txBox="1"/>
          <p:nvPr/>
        </p:nvSpPr>
        <p:spPr>
          <a:xfrm>
            <a:off x="296779" y="1395663"/>
            <a:ext cx="1159844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12: </a:t>
            </a:r>
          </a:p>
          <a:p>
            <a:endParaRPr lang="en-GB" sz="3600"/>
          </a:p>
          <a:p>
            <a:r>
              <a:rPr lang="en-GB" sz="3600"/>
              <a:t>Quel style de musique </a:t>
            </a:r>
            <a:r>
              <a:rPr lang="en-GB" sz="3600" err="1"/>
              <a:t>est</a:t>
            </a:r>
            <a:r>
              <a:rPr lang="en-GB" sz="3600"/>
              <a:t> le plus </a:t>
            </a:r>
            <a:r>
              <a:rPr lang="en-GB" sz="3600" err="1"/>
              <a:t>écouté</a:t>
            </a:r>
            <a:r>
              <a:rPr lang="en-GB" sz="3600"/>
              <a:t> par les jeunes </a:t>
            </a:r>
            <a:r>
              <a:rPr lang="en-GB" sz="3600" err="1"/>
              <a:t>en</a:t>
            </a:r>
            <a:r>
              <a:rPr lang="en-GB" sz="3600"/>
              <a:t> France </a:t>
            </a:r>
            <a:r>
              <a:rPr lang="en-GB" sz="3600" err="1"/>
              <a:t>aujourd’hui</a:t>
            </a:r>
            <a:r>
              <a:rPr lang="en-GB" sz="3600"/>
              <a:t>? </a:t>
            </a:r>
          </a:p>
          <a:p>
            <a:endParaRPr lang="en-GB" sz="3600"/>
          </a:p>
          <a:p>
            <a:pPr marL="742950" indent="-742950">
              <a:buAutoNum type="alphaLcPeriod"/>
            </a:pPr>
            <a:r>
              <a:rPr lang="en-GB" sz="3600"/>
              <a:t>Classique</a:t>
            </a:r>
          </a:p>
          <a:p>
            <a:pPr marL="742950" indent="-742950">
              <a:buAutoNum type="alphaLcPeriod"/>
            </a:pPr>
            <a:r>
              <a:rPr lang="en-GB" sz="3600"/>
              <a:t>Rap / </a:t>
            </a:r>
            <a:r>
              <a:rPr lang="en-GB" sz="3600" err="1"/>
              <a:t>urbain</a:t>
            </a:r>
            <a:endParaRPr lang="en-GB" sz="3600"/>
          </a:p>
          <a:p>
            <a:pPr marL="742950" indent="-742950">
              <a:buAutoNum type="alphaLcPeriod"/>
            </a:pPr>
            <a:r>
              <a:rPr lang="en-GB" sz="3600"/>
              <a:t>Jazz</a:t>
            </a:r>
          </a:p>
          <a:p>
            <a:pPr marL="742950" indent="-742950">
              <a:buAutoNum type="alphaLcPeriod"/>
            </a:pPr>
            <a:r>
              <a:rPr lang="en-GB" sz="3600" err="1"/>
              <a:t>Variété</a:t>
            </a:r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393401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D2F0E-5C75-9F84-ACE1-D30147EC9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2DE5FA-4D80-9C83-8E99-773F9A89096D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3600">
                <a:latin typeface="Aptos" panose="020B0004020202020204" pitchFamily="34" charset="0"/>
              </a:rPr>
              <a:t>La musique francophone et la culture musicale </a:t>
            </a:r>
            <a:r>
              <a:rPr lang="en-GB" sz="3600" err="1">
                <a:latin typeface="Aptos" panose="020B0004020202020204" pitchFamily="34" charset="0"/>
              </a:rPr>
              <a:t>en</a:t>
            </a:r>
            <a:r>
              <a:rPr lang="en-GB" sz="3600">
                <a:latin typeface="Aptos" panose="020B0004020202020204" pitchFamily="34" charset="0"/>
              </a:rPr>
              <a:t> France – Le quiz ! </a:t>
            </a:r>
            <a:r>
              <a:rPr lang="en-GB" sz="3600">
                <a:highlight>
                  <a:srgbClr val="FFFF00"/>
                </a:highlight>
                <a:latin typeface="Aptos" panose="020B0004020202020204" pitchFamily="34" charset="0"/>
              </a:rPr>
              <a:t>Les </a:t>
            </a:r>
            <a:r>
              <a:rPr lang="en-GB" sz="3600" err="1">
                <a:highlight>
                  <a:srgbClr val="FFFF00"/>
                </a:highlight>
                <a:latin typeface="Aptos" panose="020B0004020202020204" pitchFamily="34" charset="0"/>
              </a:rPr>
              <a:t>réponses</a:t>
            </a:r>
            <a:endParaRPr lang="en-GB" sz="3600">
              <a:highlight>
                <a:srgbClr val="FFFF00"/>
              </a:highlight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05FF99-D1BE-C5E4-4E07-E7D9C614323D}"/>
              </a:ext>
            </a:extLst>
          </p:cNvPr>
          <p:cNvSpPr txBox="1"/>
          <p:nvPr/>
        </p:nvSpPr>
        <p:spPr>
          <a:xfrm>
            <a:off x="192505" y="1540042"/>
            <a:ext cx="115984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1: </a:t>
            </a:r>
          </a:p>
          <a:p>
            <a:endParaRPr lang="en-GB" sz="3600"/>
          </a:p>
          <a:p>
            <a:r>
              <a:rPr lang="en-GB" sz="3600"/>
              <a:t>Qui </a:t>
            </a:r>
            <a:r>
              <a:rPr lang="en-GB" sz="3600" err="1"/>
              <a:t>chante</a:t>
            </a:r>
            <a:r>
              <a:rPr lang="en-GB" sz="3600"/>
              <a:t> la chanson “</a:t>
            </a:r>
            <a:r>
              <a:rPr lang="en-GB" sz="3600" err="1"/>
              <a:t>Papaoutai</a:t>
            </a:r>
            <a:r>
              <a:rPr lang="en-GB" sz="3600"/>
              <a:t>” ?</a:t>
            </a:r>
          </a:p>
          <a:p>
            <a:endParaRPr lang="en-GB" sz="3600"/>
          </a:p>
          <a:p>
            <a:pPr marL="342900" indent="-342900">
              <a:buAutoNum type="alphaLcPeriod"/>
            </a:pPr>
            <a:r>
              <a:rPr lang="en-GB" sz="3600" err="1">
                <a:highlight>
                  <a:srgbClr val="FFFF00"/>
                </a:highlight>
              </a:rPr>
              <a:t>Stromae</a:t>
            </a:r>
            <a:endParaRPr lang="en-GB" sz="3600">
              <a:highlight>
                <a:srgbClr val="FFFF00"/>
              </a:highlight>
            </a:endParaRPr>
          </a:p>
          <a:p>
            <a:pPr marL="342900" indent="-342900">
              <a:buAutoNum type="alphaLcPeriod"/>
            </a:pPr>
            <a:r>
              <a:rPr lang="en-GB" sz="3600" err="1"/>
              <a:t>Maitre</a:t>
            </a:r>
            <a:r>
              <a:rPr lang="en-GB" sz="3600"/>
              <a:t> Gims</a:t>
            </a:r>
          </a:p>
          <a:p>
            <a:pPr marL="342900" indent="-342900">
              <a:buAutoNum type="alphaLcPeriod"/>
            </a:pPr>
            <a:r>
              <a:rPr lang="en-GB" sz="3600"/>
              <a:t>Angèle</a:t>
            </a:r>
          </a:p>
          <a:p>
            <a:pPr marL="342900" indent="-342900">
              <a:buAutoNum type="alphaLcPeriod"/>
            </a:pPr>
            <a:r>
              <a:rPr lang="en-GB" sz="3600"/>
              <a:t>Soprano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63AF15-0619-5A3A-B9FA-9ED5D0A4D173}"/>
              </a:ext>
            </a:extLst>
          </p:cNvPr>
          <p:cNvSpPr/>
          <p:nvPr/>
        </p:nvSpPr>
        <p:spPr>
          <a:xfrm>
            <a:off x="192505" y="3538728"/>
            <a:ext cx="9207527" cy="2865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758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80F9E-3465-E8FE-F061-231B15634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0F57B9-857B-E6CA-B9EB-C00159AC0EFC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Aptos"/>
              </a:rPr>
              <a:t>La musique francophone et la culture musicale </a:t>
            </a:r>
            <a:r>
              <a:rPr lang="en-GB" sz="3600" err="1">
                <a:latin typeface="Aptos"/>
              </a:rPr>
              <a:t>en</a:t>
            </a:r>
            <a:r>
              <a:rPr lang="en-GB" sz="3600">
                <a:latin typeface="Aptos"/>
              </a:rPr>
              <a:t> France – Le quiz ! </a:t>
            </a:r>
            <a:r>
              <a:rPr lang="en-GB" sz="3600">
                <a:highlight>
                  <a:srgbClr val="FFFF00"/>
                </a:highlight>
                <a:latin typeface="Aptos"/>
              </a:rPr>
              <a:t>Les réponses</a:t>
            </a:r>
            <a:endParaRPr lang="en-GB" sz="3600"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C1748A-6384-98C0-4487-8F8E88ED24BF}"/>
              </a:ext>
            </a:extLst>
          </p:cNvPr>
          <p:cNvSpPr txBox="1"/>
          <p:nvPr/>
        </p:nvSpPr>
        <p:spPr>
          <a:xfrm>
            <a:off x="192505" y="1540042"/>
            <a:ext cx="1159844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2: </a:t>
            </a:r>
          </a:p>
          <a:p>
            <a:endParaRPr lang="en-GB" sz="3600"/>
          </a:p>
          <a:p>
            <a:r>
              <a:rPr lang="en-GB" sz="3600"/>
              <a:t>Quelle chanteuse </a:t>
            </a:r>
            <a:r>
              <a:rPr lang="en-GB" sz="3600" err="1"/>
              <a:t>est</a:t>
            </a:r>
            <a:r>
              <a:rPr lang="en-GB" sz="3600"/>
              <a:t> célèbre pour la chanson “Balance ton quoi” ?</a:t>
            </a:r>
          </a:p>
          <a:p>
            <a:endParaRPr lang="en-GB" sz="3600"/>
          </a:p>
          <a:p>
            <a:pPr marL="342900" indent="-342900">
              <a:buAutoNum type="alphaLcPeriod"/>
            </a:pPr>
            <a:r>
              <a:rPr lang="en-GB" sz="3600"/>
              <a:t>Aya Nakamura</a:t>
            </a:r>
          </a:p>
          <a:p>
            <a:pPr marL="342900" indent="-342900">
              <a:buAutoNum type="alphaLcPeriod"/>
            </a:pPr>
            <a:r>
              <a:rPr lang="en-GB" sz="3600"/>
              <a:t>Edith Piaf</a:t>
            </a:r>
          </a:p>
          <a:p>
            <a:pPr marL="342900" indent="-342900">
              <a:buAutoNum type="alphaLcPeriod"/>
            </a:pPr>
            <a:r>
              <a:rPr lang="en-GB" sz="3600">
                <a:highlight>
                  <a:srgbClr val="FFFF00"/>
                </a:highlight>
              </a:rPr>
              <a:t>Angèle</a:t>
            </a:r>
          </a:p>
          <a:p>
            <a:pPr marL="342900" indent="-342900">
              <a:buAutoNum type="alphaLcPeriod"/>
            </a:pPr>
            <a:r>
              <a:rPr lang="en-GB" sz="3600" err="1"/>
              <a:t>Zaz</a:t>
            </a:r>
            <a:endParaRPr lang="en-GB" sz="36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D5647F-222B-BA72-D558-74EDF1DECF10}"/>
              </a:ext>
            </a:extLst>
          </p:cNvPr>
          <p:cNvSpPr/>
          <p:nvPr/>
        </p:nvSpPr>
        <p:spPr>
          <a:xfrm>
            <a:off x="82777" y="3753013"/>
            <a:ext cx="9207527" cy="2865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7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44406-A3A1-8B86-8831-AC8D8ED02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C16FDA3-E99A-A428-040D-40F3E408687A}"/>
              </a:ext>
            </a:extLst>
          </p:cNvPr>
          <p:cNvSpPr txBox="1"/>
          <p:nvPr/>
        </p:nvSpPr>
        <p:spPr>
          <a:xfrm>
            <a:off x="192505" y="1540042"/>
            <a:ext cx="115984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3: </a:t>
            </a:r>
          </a:p>
          <a:p>
            <a:endParaRPr lang="en-GB" sz="3600"/>
          </a:p>
          <a:p>
            <a:r>
              <a:rPr lang="en-GB" sz="3600"/>
              <a:t>Quelle </a:t>
            </a:r>
            <a:r>
              <a:rPr lang="en-GB" sz="3600" err="1"/>
              <a:t>est</a:t>
            </a:r>
            <a:r>
              <a:rPr lang="en-GB" sz="3600"/>
              <a:t> la </a:t>
            </a:r>
            <a:r>
              <a:rPr lang="en-GB" sz="3600" err="1"/>
              <a:t>nationalité</a:t>
            </a:r>
            <a:r>
              <a:rPr lang="en-GB" sz="3600"/>
              <a:t> de </a:t>
            </a:r>
            <a:r>
              <a:rPr lang="en-GB" sz="3600" err="1"/>
              <a:t>Stromae</a:t>
            </a:r>
            <a:r>
              <a:rPr lang="en-GB" sz="3600"/>
              <a:t>?</a:t>
            </a:r>
          </a:p>
          <a:p>
            <a:endParaRPr lang="en-GB" sz="3600"/>
          </a:p>
          <a:p>
            <a:pPr marL="342900" indent="-342900">
              <a:buAutoNum type="alphaLcPeriod"/>
            </a:pPr>
            <a:r>
              <a:rPr lang="en-GB" sz="3600"/>
              <a:t>Français</a:t>
            </a:r>
          </a:p>
          <a:p>
            <a:pPr marL="342900" indent="-342900">
              <a:buAutoNum type="alphaLcPeriod"/>
            </a:pPr>
            <a:r>
              <a:rPr lang="en-GB" sz="3600">
                <a:highlight>
                  <a:srgbClr val="FFFF00"/>
                </a:highlight>
              </a:rPr>
              <a:t>Belge</a:t>
            </a:r>
          </a:p>
          <a:p>
            <a:pPr marL="342900" indent="-342900">
              <a:buAutoNum type="alphaLcPeriod"/>
            </a:pPr>
            <a:r>
              <a:rPr lang="en-GB" sz="3600"/>
              <a:t>Suisse</a:t>
            </a:r>
          </a:p>
          <a:p>
            <a:pPr marL="342900" indent="-342900">
              <a:buAutoNum type="alphaLcPeriod"/>
            </a:pPr>
            <a:r>
              <a:rPr lang="en-GB" sz="3600" err="1"/>
              <a:t>canadien</a:t>
            </a:r>
            <a:endParaRPr lang="en-GB" sz="36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5784D9-584B-999B-8D38-D5EB5573CB7C}"/>
              </a:ext>
            </a:extLst>
          </p:cNvPr>
          <p:cNvSpPr/>
          <p:nvPr/>
        </p:nvSpPr>
        <p:spPr>
          <a:xfrm>
            <a:off x="192505" y="3602736"/>
            <a:ext cx="9207527" cy="2865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94E3F1-5BF1-B683-621E-65B04B30702B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Aptos"/>
              </a:rPr>
              <a:t>La musique francophone et la culture musicale </a:t>
            </a:r>
            <a:r>
              <a:rPr lang="en-GB" sz="3600" err="1">
                <a:latin typeface="Aptos"/>
              </a:rPr>
              <a:t>en</a:t>
            </a:r>
            <a:r>
              <a:rPr lang="en-GB" sz="3600">
                <a:latin typeface="Aptos"/>
              </a:rPr>
              <a:t> France – Le quiz ! </a:t>
            </a:r>
            <a:r>
              <a:rPr lang="en-GB" sz="3600">
                <a:highlight>
                  <a:srgbClr val="FFFF00"/>
                </a:highlight>
                <a:latin typeface="Aptos"/>
              </a:rPr>
              <a:t>Les </a:t>
            </a:r>
            <a:r>
              <a:rPr lang="en-GB" sz="3600" err="1">
                <a:highlight>
                  <a:srgbClr val="FFFF00"/>
                </a:highlight>
                <a:latin typeface="Aptos"/>
              </a:rPr>
              <a:t>réponses</a:t>
            </a:r>
            <a:endParaRPr lang="en-GB" sz="3600" err="1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40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35832-707B-248C-E756-5C94840D1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D4AA654-A5CF-517D-8882-D04111E136A2}"/>
              </a:ext>
            </a:extLst>
          </p:cNvPr>
          <p:cNvSpPr txBox="1"/>
          <p:nvPr/>
        </p:nvSpPr>
        <p:spPr>
          <a:xfrm>
            <a:off x="296779" y="1411705"/>
            <a:ext cx="115984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4: </a:t>
            </a:r>
          </a:p>
          <a:p>
            <a:endParaRPr lang="en-GB" sz="3600"/>
          </a:p>
          <a:p>
            <a:r>
              <a:rPr lang="en-GB" sz="3600"/>
              <a:t>Quelle chanson </a:t>
            </a:r>
            <a:r>
              <a:rPr lang="en-GB" sz="3600" err="1"/>
              <a:t>est</a:t>
            </a:r>
            <a:r>
              <a:rPr lang="en-GB" sz="3600"/>
              <a:t> de Edith Piaf?</a:t>
            </a:r>
          </a:p>
          <a:p>
            <a:endParaRPr lang="en-GB" sz="3600"/>
          </a:p>
          <a:p>
            <a:pPr marL="342900" indent="-342900">
              <a:buAutoNum type="alphaLcPeriod"/>
            </a:pPr>
            <a:r>
              <a:rPr lang="en-GB" sz="3600"/>
              <a:t>Je </a:t>
            </a:r>
            <a:r>
              <a:rPr lang="en-GB" sz="3600" err="1"/>
              <a:t>te</a:t>
            </a:r>
            <a:r>
              <a:rPr lang="en-GB" sz="3600"/>
              <a:t> </a:t>
            </a:r>
            <a:r>
              <a:rPr lang="en-GB" sz="3600" err="1"/>
              <a:t>promets</a:t>
            </a:r>
            <a:endParaRPr lang="en-GB" sz="3600"/>
          </a:p>
          <a:p>
            <a:pPr marL="342900" indent="-342900">
              <a:buAutoNum type="alphaLcPeriod"/>
            </a:pPr>
            <a:r>
              <a:rPr lang="en-GB" sz="3600">
                <a:highlight>
                  <a:srgbClr val="FFFF00"/>
                </a:highlight>
              </a:rPr>
              <a:t>La vie </a:t>
            </a:r>
            <a:r>
              <a:rPr lang="en-GB" sz="3600" err="1">
                <a:highlight>
                  <a:srgbClr val="FFFF00"/>
                </a:highlight>
              </a:rPr>
              <a:t>en</a:t>
            </a:r>
            <a:r>
              <a:rPr lang="en-GB" sz="3600">
                <a:highlight>
                  <a:srgbClr val="FFFF00"/>
                </a:highlight>
              </a:rPr>
              <a:t> rose</a:t>
            </a:r>
          </a:p>
          <a:p>
            <a:pPr marL="342900" indent="-342900">
              <a:buAutoNum type="alphaLcPeriod"/>
            </a:pPr>
            <a:r>
              <a:rPr lang="en-GB" sz="3600"/>
              <a:t>Formidable</a:t>
            </a:r>
          </a:p>
          <a:p>
            <a:pPr marL="342900" indent="-342900">
              <a:buAutoNum type="alphaLcPeriod"/>
            </a:pPr>
            <a:r>
              <a:rPr lang="en-GB" sz="3600" err="1"/>
              <a:t>Dernière</a:t>
            </a:r>
            <a:r>
              <a:rPr lang="en-GB" sz="3600"/>
              <a:t> danse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7884C2-8B7D-BE60-63F7-114FF1717158}"/>
              </a:ext>
            </a:extLst>
          </p:cNvPr>
          <p:cNvSpPr/>
          <p:nvPr/>
        </p:nvSpPr>
        <p:spPr>
          <a:xfrm>
            <a:off x="192505" y="3538728"/>
            <a:ext cx="9207527" cy="2865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DFE141-C27F-BEC1-1231-7A636FF36B19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Aptos"/>
              </a:rPr>
              <a:t>La musique francophone et la culture musicale </a:t>
            </a:r>
            <a:r>
              <a:rPr lang="en-GB" sz="3600" err="1">
                <a:latin typeface="Aptos"/>
              </a:rPr>
              <a:t>en</a:t>
            </a:r>
            <a:r>
              <a:rPr lang="en-GB" sz="3600">
                <a:latin typeface="Aptos"/>
              </a:rPr>
              <a:t> France – Le quiz ! </a:t>
            </a:r>
            <a:r>
              <a:rPr lang="en-GB" sz="3600">
                <a:highlight>
                  <a:srgbClr val="FFFF00"/>
                </a:highlight>
                <a:latin typeface="Aptos"/>
              </a:rPr>
              <a:t>Les </a:t>
            </a:r>
            <a:r>
              <a:rPr lang="en-GB" sz="3600" err="1">
                <a:highlight>
                  <a:srgbClr val="FFFF00"/>
                </a:highlight>
                <a:latin typeface="Aptos"/>
              </a:rPr>
              <a:t>réponses</a:t>
            </a:r>
            <a:endParaRPr lang="en-GB" sz="3600" err="1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12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D3292-BF61-F3A6-29C4-7B73AC96F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48DB1B8-F1C1-6FE4-34E2-A97214DDA491}"/>
              </a:ext>
            </a:extLst>
          </p:cNvPr>
          <p:cNvSpPr txBox="1"/>
          <p:nvPr/>
        </p:nvSpPr>
        <p:spPr>
          <a:xfrm>
            <a:off x="296779" y="1411705"/>
            <a:ext cx="115984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5: </a:t>
            </a:r>
          </a:p>
          <a:p>
            <a:endParaRPr lang="en-GB" sz="3600"/>
          </a:p>
          <a:p>
            <a:r>
              <a:rPr lang="en-GB" sz="3600"/>
              <a:t>Qui </a:t>
            </a:r>
            <a:r>
              <a:rPr lang="en-GB" sz="3600" err="1"/>
              <a:t>est</a:t>
            </a:r>
            <a:r>
              <a:rPr lang="en-GB" sz="3600"/>
              <a:t> un </a:t>
            </a:r>
            <a:r>
              <a:rPr lang="en-GB" sz="3600" err="1"/>
              <a:t>rappeur</a:t>
            </a:r>
            <a:r>
              <a:rPr lang="en-GB" sz="3600"/>
              <a:t> français ?</a:t>
            </a:r>
          </a:p>
          <a:p>
            <a:endParaRPr lang="en-GB" sz="3600"/>
          </a:p>
          <a:p>
            <a:pPr marL="742950" indent="-742950">
              <a:buAutoNum type="alphaLcPeriod"/>
            </a:pPr>
            <a:r>
              <a:rPr lang="en-GB" sz="3600"/>
              <a:t>Julien Doré</a:t>
            </a:r>
          </a:p>
          <a:p>
            <a:pPr marL="742950" indent="-742950">
              <a:buAutoNum type="alphaLcPeriod"/>
            </a:pPr>
            <a:r>
              <a:rPr lang="en-GB" sz="3600">
                <a:highlight>
                  <a:srgbClr val="FFFF00"/>
                </a:highlight>
              </a:rPr>
              <a:t>Soprano</a:t>
            </a:r>
          </a:p>
          <a:p>
            <a:pPr marL="742950" indent="-742950">
              <a:buAutoNum type="alphaLcPeriod"/>
            </a:pPr>
            <a:r>
              <a:rPr lang="en-GB" sz="3600"/>
              <a:t>Clara Luciani</a:t>
            </a:r>
          </a:p>
          <a:p>
            <a:pPr marL="742950" indent="-742950">
              <a:buAutoNum type="alphaLcPeriod"/>
            </a:pPr>
            <a:r>
              <a:rPr lang="en-GB" sz="3600"/>
              <a:t>Christine and the Queens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F7F893-BAF1-3E8C-2317-E8B79E27DDA8}"/>
              </a:ext>
            </a:extLst>
          </p:cNvPr>
          <p:cNvSpPr/>
          <p:nvPr/>
        </p:nvSpPr>
        <p:spPr>
          <a:xfrm>
            <a:off x="192505" y="3538728"/>
            <a:ext cx="9207527" cy="2865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8B6E68-DD2C-FDC2-96C9-CD611F863E48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Aptos"/>
              </a:rPr>
              <a:t>La musique francophone et la culture musicale </a:t>
            </a:r>
            <a:r>
              <a:rPr lang="en-GB" sz="3600" err="1">
                <a:latin typeface="Aptos"/>
              </a:rPr>
              <a:t>en</a:t>
            </a:r>
            <a:r>
              <a:rPr lang="en-GB" sz="3600">
                <a:latin typeface="Aptos"/>
              </a:rPr>
              <a:t> France – Le quiz ! </a:t>
            </a:r>
            <a:r>
              <a:rPr lang="en-GB" sz="3600">
                <a:highlight>
                  <a:srgbClr val="FFFF00"/>
                </a:highlight>
                <a:latin typeface="Aptos"/>
              </a:rPr>
              <a:t>Les </a:t>
            </a:r>
            <a:r>
              <a:rPr lang="en-GB" sz="3600" err="1">
                <a:highlight>
                  <a:srgbClr val="FFFF00"/>
                </a:highlight>
                <a:latin typeface="Aptos"/>
              </a:rPr>
              <a:t>réponses</a:t>
            </a:r>
            <a:endParaRPr lang="en-GB" sz="3600" err="1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72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41626-F0DD-12AF-8AE0-DD8936507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A4915DD-1B9B-18F8-E8A2-447891D1E63D}"/>
              </a:ext>
            </a:extLst>
          </p:cNvPr>
          <p:cNvSpPr txBox="1"/>
          <p:nvPr/>
        </p:nvSpPr>
        <p:spPr>
          <a:xfrm>
            <a:off x="296779" y="1395663"/>
            <a:ext cx="1159844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6: </a:t>
            </a:r>
          </a:p>
          <a:p>
            <a:endParaRPr lang="en-GB" sz="3600"/>
          </a:p>
          <a:p>
            <a:r>
              <a:rPr lang="en-GB" sz="3600"/>
              <a:t>Qui a </a:t>
            </a:r>
            <a:r>
              <a:rPr lang="en-GB" sz="3600" err="1"/>
              <a:t>représenté</a:t>
            </a:r>
            <a:r>
              <a:rPr lang="en-GB" sz="3600"/>
              <a:t> la France à </a:t>
            </a:r>
            <a:r>
              <a:rPr lang="en-GB" sz="3600" err="1"/>
              <a:t>l’Eurovision</a:t>
            </a:r>
            <a:r>
              <a:rPr lang="en-GB" sz="3600"/>
              <a:t> 2025 avec la chanson “Maman”?</a:t>
            </a:r>
          </a:p>
          <a:p>
            <a:endParaRPr lang="en-GB" sz="3600"/>
          </a:p>
          <a:p>
            <a:pPr marL="742950" indent="-742950">
              <a:buAutoNum type="alphaLcPeriod"/>
            </a:pPr>
            <a:r>
              <a:rPr lang="en-GB" sz="3600"/>
              <a:t>Barbara Pravi</a:t>
            </a:r>
          </a:p>
          <a:p>
            <a:pPr marL="742950" indent="-742950">
              <a:buAutoNum type="alphaLcPeriod"/>
            </a:pPr>
            <a:r>
              <a:rPr lang="en-GB" sz="3600"/>
              <a:t>Jain</a:t>
            </a:r>
          </a:p>
          <a:p>
            <a:pPr marL="742950" indent="-742950">
              <a:buAutoNum type="alphaLcPeriod"/>
            </a:pPr>
            <a:r>
              <a:rPr lang="en-GB" sz="3600">
                <a:highlight>
                  <a:srgbClr val="FFFF00"/>
                </a:highlight>
              </a:rPr>
              <a:t>Louane</a:t>
            </a:r>
          </a:p>
          <a:p>
            <a:pPr marL="742950" indent="-742950">
              <a:buAutoNum type="alphaLcPeriod"/>
            </a:pPr>
            <a:r>
              <a:rPr lang="en-GB" sz="3600" err="1"/>
              <a:t>Lomepal</a:t>
            </a:r>
            <a:endParaRPr lang="en-GB" sz="36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0E69BD-FD2D-A937-D64A-DBB8E5F04B0E}"/>
              </a:ext>
            </a:extLst>
          </p:cNvPr>
          <p:cNvSpPr/>
          <p:nvPr/>
        </p:nvSpPr>
        <p:spPr>
          <a:xfrm>
            <a:off x="174217" y="3608634"/>
            <a:ext cx="9207527" cy="2865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F30625-5B52-0234-D601-60A677AFE3C6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Aptos"/>
              </a:rPr>
              <a:t>La musique francophone et la culture musicale </a:t>
            </a:r>
            <a:r>
              <a:rPr lang="en-GB" sz="3600" err="1">
                <a:latin typeface="Aptos"/>
              </a:rPr>
              <a:t>en</a:t>
            </a:r>
            <a:r>
              <a:rPr lang="en-GB" sz="3600">
                <a:latin typeface="Aptos"/>
              </a:rPr>
              <a:t> France – Le quiz ! </a:t>
            </a:r>
            <a:r>
              <a:rPr lang="en-GB" sz="3600">
                <a:highlight>
                  <a:srgbClr val="FFFF00"/>
                </a:highlight>
                <a:latin typeface="Aptos"/>
              </a:rPr>
              <a:t>Les </a:t>
            </a:r>
            <a:r>
              <a:rPr lang="en-GB" sz="3600" err="1">
                <a:highlight>
                  <a:srgbClr val="FFFF00"/>
                </a:highlight>
                <a:latin typeface="Aptos"/>
              </a:rPr>
              <a:t>réponses</a:t>
            </a:r>
            <a:endParaRPr lang="en-GB" sz="3600" err="1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12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A9E71-5F83-2901-FEC4-A024D9CAD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0226FAE-312F-42FA-EE35-BD4F33629ADD}"/>
              </a:ext>
            </a:extLst>
          </p:cNvPr>
          <p:cNvSpPr txBox="1"/>
          <p:nvPr/>
        </p:nvSpPr>
        <p:spPr>
          <a:xfrm>
            <a:off x="296779" y="1395663"/>
            <a:ext cx="1159844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7: </a:t>
            </a:r>
          </a:p>
          <a:p>
            <a:endParaRPr lang="en-GB" sz="3600"/>
          </a:p>
          <a:p>
            <a:r>
              <a:rPr lang="en-GB" sz="3600"/>
              <a:t>Quelle chanteuse canadienne </a:t>
            </a:r>
            <a:r>
              <a:rPr lang="en-GB" sz="3600" err="1"/>
              <a:t>chante</a:t>
            </a:r>
            <a:r>
              <a:rPr lang="en-GB" sz="3600"/>
              <a:t> </a:t>
            </a:r>
            <a:r>
              <a:rPr lang="en-GB" sz="3600" err="1"/>
              <a:t>en</a:t>
            </a:r>
            <a:r>
              <a:rPr lang="en-GB" sz="3600"/>
              <a:t> français et </a:t>
            </a:r>
            <a:r>
              <a:rPr lang="en-GB" sz="3600" err="1"/>
              <a:t>en</a:t>
            </a:r>
            <a:r>
              <a:rPr lang="en-GB" sz="3600"/>
              <a:t> </a:t>
            </a:r>
            <a:r>
              <a:rPr lang="en-GB" sz="3600" err="1"/>
              <a:t>anglais</a:t>
            </a:r>
            <a:r>
              <a:rPr lang="en-GB" sz="3600"/>
              <a:t>?</a:t>
            </a:r>
          </a:p>
          <a:p>
            <a:endParaRPr lang="en-GB" sz="3600"/>
          </a:p>
          <a:p>
            <a:pPr marL="742950" indent="-742950">
              <a:buAutoNum type="alphaLcPeriod"/>
            </a:pPr>
            <a:r>
              <a:rPr lang="en-GB" sz="3600">
                <a:highlight>
                  <a:srgbClr val="FFFF00"/>
                </a:highlight>
              </a:rPr>
              <a:t>Céline Dion</a:t>
            </a:r>
          </a:p>
          <a:p>
            <a:pPr marL="742950" indent="-742950">
              <a:buAutoNum type="alphaLcPeriod"/>
            </a:pPr>
            <a:r>
              <a:rPr lang="en-GB" sz="3600"/>
              <a:t>Clara Luciani</a:t>
            </a:r>
          </a:p>
          <a:p>
            <a:pPr marL="742950" indent="-742950">
              <a:buAutoNum type="alphaLcPeriod"/>
            </a:pPr>
            <a:r>
              <a:rPr lang="en-GB" sz="3600"/>
              <a:t>Zazie</a:t>
            </a:r>
          </a:p>
          <a:p>
            <a:pPr marL="742950" indent="-742950">
              <a:buAutoNum type="alphaLcPeriod"/>
            </a:pPr>
            <a:r>
              <a:rPr lang="en-GB" sz="3600" err="1"/>
              <a:t>Vitaa</a:t>
            </a:r>
            <a:endParaRPr lang="en-GB" sz="36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CC904D-EF8E-1AA1-5187-CC836BE3609A}"/>
              </a:ext>
            </a:extLst>
          </p:cNvPr>
          <p:cNvSpPr/>
          <p:nvPr/>
        </p:nvSpPr>
        <p:spPr>
          <a:xfrm>
            <a:off x="192505" y="3739896"/>
            <a:ext cx="9207527" cy="2865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3DBED7-5895-C40C-CC33-D14C15718444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Aptos"/>
              </a:rPr>
              <a:t>La musique francophone et la culture musicale </a:t>
            </a:r>
            <a:r>
              <a:rPr lang="en-GB" sz="3600" err="1">
                <a:latin typeface="Aptos"/>
              </a:rPr>
              <a:t>en</a:t>
            </a:r>
            <a:r>
              <a:rPr lang="en-GB" sz="3600">
                <a:latin typeface="Aptos"/>
              </a:rPr>
              <a:t> France – Le quiz ! </a:t>
            </a:r>
            <a:r>
              <a:rPr lang="en-GB" sz="3600">
                <a:highlight>
                  <a:srgbClr val="FFFF00"/>
                </a:highlight>
                <a:latin typeface="Aptos"/>
              </a:rPr>
              <a:t>Les </a:t>
            </a:r>
            <a:r>
              <a:rPr lang="en-GB" sz="3600" err="1">
                <a:highlight>
                  <a:srgbClr val="FFFF00"/>
                </a:highlight>
                <a:latin typeface="Aptos"/>
              </a:rPr>
              <a:t>réponses</a:t>
            </a:r>
            <a:endParaRPr lang="en-GB" sz="3600" err="1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13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DD22A-FE8E-8B79-618C-B12FEF08A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52738D1-08CA-ACFD-5B7B-AA98976C7A08}"/>
              </a:ext>
            </a:extLst>
          </p:cNvPr>
          <p:cNvSpPr txBox="1"/>
          <p:nvPr/>
        </p:nvSpPr>
        <p:spPr>
          <a:xfrm>
            <a:off x="296779" y="1395663"/>
            <a:ext cx="1159844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8: </a:t>
            </a:r>
          </a:p>
          <a:p>
            <a:endParaRPr lang="en-GB" sz="3600"/>
          </a:p>
          <a:p>
            <a:r>
              <a:rPr lang="en-GB" sz="3600"/>
              <a:t>Quel </a:t>
            </a:r>
            <a:r>
              <a:rPr lang="en-GB" sz="3600" err="1"/>
              <a:t>pourcentage</a:t>
            </a:r>
            <a:r>
              <a:rPr lang="en-GB" sz="3600"/>
              <a:t> de chansons à la radio doit-</a:t>
            </a:r>
            <a:r>
              <a:rPr lang="en-GB" sz="3600" err="1"/>
              <a:t>être</a:t>
            </a:r>
            <a:r>
              <a:rPr lang="en-GB" sz="3600"/>
              <a:t> </a:t>
            </a:r>
            <a:r>
              <a:rPr lang="en-GB" sz="3600" err="1"/>
              <a:t>en</a:t>
            </a:r>
            <a:r>
              <a:rPr lang="en-GB" sz="3600"/>
              <a:t> français? </a:t>
            </a:r>
          </a:p>
          <a:p>
            <a:endParaRPr lang="en-GB" sz="3600"/>
          </a:p>
          <a:p>
            <a:pPr marL="742950" indent="-742950">
              <a:buAutoNum type="alphaLcPeriod"/>
            </a:pPr>
            <a:r>
              <a:rPr lang="en-GB" sz="3600"/>
              <a:t>10%</a:t>
            </a:r>
          </a:p>
          <a:p>
            <a:pPr marL="742950" indent="-742950">
              <a:buAutoNum type="alphaLcPeriod"/>
            </a:pPr>
            <a:r>
              <a:rPr lang="en-GB" sz="3600"/>
              <a:t>20%</a:t>
            </a:r>
          </a:p>
          <a:p>
            <a:pPr marL="742950" indent="-742950">
              <a:buAutoNum type="alphaLcPeriod"/>
            </a:pPr>
            <a:r>
              <a:rPr lang="en-GB" sz="3600">
                <a:highlight>
                  <a:srgbClr val="FFFF00"/>
                </a:highlight>
              </a:rPr>
              <a:t>40%</a:t>
            </a:r>
          </a:p>
          <a:p>
            <a:pPr marL="742950" indent="-742950">
              <a:buAutoNum type="alphaLcPeriod"/>
            </a:pPr>
            <a:r>
              <a:rPr lang="en-GB" sz="3600"/>
              <a:t>60%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B66F948-6425-5BF2-7762-6D43131C5471}"/>
              </a:ext>
            </a:extLst>
          </p:cNvPr>
          <p:cNvSpPr/>
          <p:nvPr/>
        </p:nvSpPr>
        <p:spPr>
          <a:xfrm>
            <a:off x="229081" y="3694176"/>
            <a:ext cx="9207527" cy="2865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90968E-E7DF-1C9A-77DB-D5C64F760E14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Aptos"/>
              </a:rPr>
              <a:t>La musique francophone et la culture musicale </a:t>
            </a:r>
            <a:r>
              <a:rPr lang="en-GB" sz="3600" err="1">
                <a:latin typeface="Aptos"/>
              </a:rPr>
              <a:t>en</a:t>
            </a:r>
            <a:r>
              <a:rPr lang="en-GB" sz="3600">
                <a:latin typeface="Aptos"/>
              </a:rPr>
              <a:t> France – Le quiz ! </a:t>
            </a:r>
            <a:r>
              <a:rPr lang="en-GB" sz="3600">
                <a:highlight>
                  <a:srgbClr val="FFFF00"/>
                </a:highlight>
                <a:latin typeface="Aptos"/>
              </a:rPr>
              <a:t>Les </a:t>
            </a:r>
            <a:r>
              <a:rPr lang="en-GB" sz="3600" err="1">
                <a:highlight>
                  <a:srgbClr val="FFFF00"/>
                </a:highlight>
                <a:latin typeface="Aptos"/>
              </a:rPr>
              <a:t>réponses</a:t>
            </a:r>
            <a:endParaRPr lang="en-GB" sz="3600" err="1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15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7EC94-A4DC-C3CC-E03D-F8507EB2F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7310B12-F387-1CDA-543C-173ECA7C79CC}"/>
              </a:ext>
            </a:extLst>
          </p:cNvPr>
          <p:cNvSpPr txBox="1"/>
          <p:nvPr/>
        </p:nvSpPr>
        <p:spPr>
          <a:xfrm>
            <a:off x="296779" y="1395663"/>
            <a:ext cx="1159844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9: </a:t>
            </a:r>
          </a:p>
          <a:p>
            <a:endParaRPr lang="en-GB" sz="3600"/>
          </a:p>
          <a:p>
            <a:r>
              <a:rPr lang="en-GB" sz="3600"/>
              <a:t>Comment </a:t>
            </a:r>
            <a:r>
              <a:rPr lang="en-GB" sz="3600" err="1"/>
              <a:t>s’appelle</a:t>
            </a:r>
            <a:r>
              <a:rPr lang="en-GB" sz="3600"/>
              <a:t> </a:t>
            </a:r>
            <a:r>
              <a:rPr lang="en-GB" sz="3600" err="1"/>
              <a:t>cette</a:t>
            </a:r>
            <a:r>
              <a:rPr lang="en-GB" sz="3600"/>
              <a:t> </a:t>
            </a:r>
            <a:r>
              <a:rPr lang="en-GB" sz="3600" err="1"/>
              <a:t>loi</a:t>
            </a:r>
            <a:r>
              <a:rPr lang="en-GB" sz="3600"/>
              <a:t> qui </a:t>
            </a:r>
            <a:r>
              <a:rPr lang="en-GB" sz="3600" err="1"/>
              <a:t>protège</a:t>
            </a:r>
            <a:r>
              <a:rPr lang="en-GB" sz="3600"/>
              <a:t> la chanson française à la radio ?</a:t>
            </a:r>
          </a:p>
          <a:p>
            <a:endParaRPr lang="en-GB" sz="3600"/>
          </a:p>
          <a:p>
            <a:pPr marL="742950" indent="-742950">
              <a:buAutoNum type="alphaLcPeriod"/>
            </a:pPr>
            <a:r>
              <a:rPr lang="en-GB" sz="3600"/>
              <a:t>La </a:t>
            </a:r>
            <a:r>
              <a:rPr lang="en-GB" sz="3600" err="1"/>
              <a:t>loi</a:t>
            </a:r>
            <a:r>
              <a:rPr lang="en-GB" sz="3600"/>
              <a:t> Sarkozy</a:t>
            </a:r>
          </a:p>
          <a:p>
            <a:pPr marL="742950" indent="-742950">
              <a:buAutoNum type="alphaLcPeriod"/>
            </a:pPr>
            <a:r>
              <a:rPr lang="en-GB" sz="3600"/>
              <a:t>La </a:t>
            </a:r>
            <a:r>
              <a:rPr lang="en-GB" sz="3600" err="1"/>
              <a:t>loi</a:t>
            </a:r>
            <a:r>
              <a:rPr lang="en-GB" sz="3600"/>
              <a:t> Molière</a:t>
            </a:r>
          </a:p>
          <a:p>
            <a:pPr marL="742950" indent="-742950">
              <a:buAutoNum type="alphaLcPeriod"/>
            </a:pPr>
            <a:r>
              <a:rPr lang="en-GB" sz="3600">
                <a:highlight>
                  <a:srgbClr val="FFFF00"/>
                </a:highlight>
              </a:rPr>
              <a:t>La </a:t>
            </a:r>
            <a:r>
              <a:rPr lang="en-GB" sz="3600" err="1">
                <a:highlight>
                  <a:srgbClr val="FFFF00"/>
                </a:highlight>
              </a:rPr>
              <a:t>loi</a:t>
            </a:r>
            <a:r>
              <a:rPr lang="en-GB" sz="3600">
                <a:highlight>
                  <a:srgbClr val="FFFF00"/>
                </a:highlight>
              </a:rPr>
              <a:t> </a:t>
            </a:r>
            <a:r>
              <a:rPr lang="en-GB" sz="3600" err="1">
                <a:highlight>
                  <a:srgbClr val="FFFF00"/>
                </a:highlight>
              </a:rPr>
              <a:t>Toubon</a:t>
            </a:r>
            <a:endParaRPr lang="en-GB" sz="3600">
              <a:highlight>
                <a:srgbClr val="FFFF00"/>
              </a:highlight>
            </a:endParaRPr>
          </a:p>
          <a:p>
            <a:pPr marL="742950" indent="-742950">
              <a:buAutoNum type="alphaLcPeriod"/>
            </a:pPr>
            <a:r>
              <a:rPr lang="en-GB" sz="3600"/>
              <a:t>La </a:t>
            </a:r>
            <a:r>
              <a:rPr lang="en-GB" sz="3600" err="1"/>
              <a:t>loi</a:t>
            </a:r>
            <a:r>
              <a:rPr lang="en-GB" sz="3600"/>
              <a:t> Radio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E1A413-1C70-56DC-2443-8134E11410B9}"/>
              </a:ext>
            </a:extLst>
          </p:cNvPr>
          <p:cNvSpPr/>
          <p:nvPr/>
        </p:nvSpPr>
        <p:spPr>
          <a:xfrm>
            <a:off x="210793" y="3803968"/>
            <a:ext cx="9207527" cy="2865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F2CB34-D0AE-A923-8AEB-46BF0A4CA121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Aptos"/>
              </a:rPr>
              <a:t>La musique francophone et la culture musicale </a:t>
            </a:r>
            <a:r>
              <a:rPr lang="en-GB" sz="3600" err="1">
                <a:latin typeface="Aptos"/>
              </a:rPr>
              <a:t>en</a:t>
            </a:r>
            <a:r>
              <a:rPr lang="en-GB" sz="3600">
                <a:latin typeface="Aptos"/>
              </a:rPr>
              <a:t> France – Le quiz ! </a:t>
            </a:r>
            <a:r>
              <a:rPr lang="en-GB" sz="3600">
                <a:highlight>
                  <a:srgbClr val="FFFF00"/>
                </a:highlight>
                <a:latin typeface="Aptos"/>
              </a:rPr>
              <a:t>Les </a:t>
            </a:r>
            <a:r>
              <a:rPr lang="en-GB" sz="3600" err="1">
                <a:highlight>
                  <a:srgbClr val="FFFF00"/>
                </a:highlight>
                <a:latin typeface="Aptos"/>
              </a:rPr>
              <a:t>réponses</a:t>
            </a:r>
            <a:endParaRPr lang="en-GB" sz="3600" err="1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86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49B2-9152-4CE2-34FC-75B3A9D7F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836B66C-6920-B0AA-8DF0-B3885F0682AF}"/>
              </a:ext>
            </a:extLst>
          </p:cNvPr>
          <p:cNvSpPr txBox="1"/>
          <p:nvPr/>
        </p:nvSpPr>
        <p:spPr>
          <a:xfrm>
            <a:off x="296779" y="1395663"/>
            <a:ext cx="115984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10: </a:t>
            </a:r>
          </a:p>
          <a:p>
            <a:endParaRPr lang="en-GB" sz="3600"/>
          </a:p>
          <a:p>
            <a:r>
              <a:rPr lang="en-GB" sz="3600"/>
              <a:t>Quel festival célèbre la musique </a:t>
            </a:r>
            <a:r>
              <a:rPr lang="en-GB" sz="3600" err="1"/>
              <a:t>en</a:t>
            </a:r>
            <a:r>
              <a:rPr lang="en-GB" sz="3600"/>
              <a:t> France </a:t>
            </a:r>
            <a:r>
              <a:rPr lang="en-GB" sz="3600" err="1"/>
              <a:t>chaque</a:t>
            </a:r>
            <a:r>
              <a:rPr lang="en-GB" sz="3600"/>
              <a:t> 21 </a:t>
            </a:r>
            <a:r>
              <a:rPr lang="en-GB" sz="3600" err="1"/>
              <a:t>juin</a:t>
            </a:r>
            <a:r>
              <a:rPr lang="en-GB" sz="3600"/>
              <a:t>? </a:t>
            </a:r>
          </a:p>
          <a:p>
            <a:endParaRPr lang="en-GB" sz="3600"/>
          </a:p>
          <a:p>
            <a:pPr marL="742950" indent="-742950">
              <a:buAutoNum type="alphaLcPeriod"/>
            </a:pPr>
            <a:r>
              <a:rPr lang="en-GB" sz="3600"/>
              <a:t>La Nuit Blanche</a:t>
            </a:r>
          </a:p>
          <a:p>
            <a:pPr marL="742950" indent="-742950">
              <a:buAutoNum type="alphaLcPeriod"/>
            </a:pPr>
            <a:r>
              <a:rPr lang="en-GB" sz="3600">
                <a:highlight>
                  <a:srgbClr val="FFFF00"/>
                </a:highlight>
              </a:rPr>
              <a:t>La Fête de la Musique</a:t>
            </a:r>
          </a:p>
          <a:p>
            <a:pPr marL="742950" indent="-742950">
              <a:buAutoNum type="alphaLcPeriod"/>
            </a:pPr>
            <a:r>
              <a:rPr lang="en-GB" sz="3600"/>
              <a:t>La Fête des Lumières</a:t>
            </a:r>
          </a:p>
          <a:p>
            <a:pPr marL="742950" indent="-742950">
              <a:buAutoNum type="alphaLcPeriod"/>
            </a:pPr>
            <a:r>
              <a:rPr lang="en-GB" sz="3600"/>
              <a:t>Le Printemps de Bourges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5B6C4B-96F0-6AD4-A287-7E95FECCCD43}"/>
              </a:ext>
            </a:extLst>
          </p:cNvPr>
          <p:cNvSpPr/>
          <p:nvPr/>
        </p:nvSpPr>
        <p:spPr>
          <a:xfrm>
            <a:off x="192505" y="3538728"/>
            <a:ext cx="9207527" cy="2865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A61FE2-28FA-B077-E4F3-7B9980F92799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Aptos"/>
              </a:rPr>
              <a:t>La musique francophone et la culture musicale </a:t>
            </a:r>
            <a:r>
              <a:rPr lang="en-GB" sz="3600" err="1">
                <a:latin typeface="Aptos"/>
              </a:rPr>
              <a:t>en</a:t>
            </a:r>
            <a:r>
              <a:rPr lang="en-GB" sz="3600">
                <a:latin typeface="Aptos"/>
              </a:rPr>
              <a:t> France – Le quiz ! </a:t>
            </a:r>
            <a:r>
              <a:rPr lang="en-GB" sz="3600">
                <a:highlight>
                  <a:srgbClr val="FFFF00"/>
                </a:highlight>
                <a:latin typeface="Aptos"/>
              </a:rPr>
              <a:t>Les </a:t>
            </a:r>
            <a:r>
              <a:rPr lang="en-GB" sz="3600" err="1">
                <a:highlight>
                  <a:srgbClr val="FFFF00"/>
                </a:highlight>
                <a:latin typeface="Aptos"/>
              </a:rPr>
              <a:t>réponses</a:t>
            </a:r>
            <a:endParaRPr lang="en-GB" sz="3600" err="1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61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49929-2F91-B072-2F7D-B713C14D4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58996BE-6641-68AF-6D0F-5F3A0F672F3D}"/>
              </a:ext>
            </a:extLst>
          </p:cNvPr>
          <p:cNvSpPr txBox="1"/>
          <p:nvPr/>
        </p:nvSpPr>
        <p:spPr>
          <a:xfrm>
            <a:off x="296779" y="1395663"/>
            <a:ext cx="115984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11: </a:t>
            </a:r>
          </a:p>
          <a:p>
            <a:endParaRPr lang="en-GB" sz="3600"/>
          </a:p>
          <a:p>
            <a:r>
              <a:rPr lang="en-GB" sz="3600"/>
              <a:t>Quel </a:t>
            </a:r>
            <a:r>
              <a:rPr lang="en-GB" sz="3600" err="1"/>
              <a:t>est</a:t>
            </a:r>
            <a:r>
              <a:rPr lang="en-GB" sz="3600"/>
              <a:t> le but de la Fête de la Musique?</a:t>
            </a:r>
          </a:p>
          <a:p>
            <a:endParaRPr lang="en-GB" sz="3600"/>
          </a:p>
          <a:p>
            <a:pPr marL="742950" indent="-742950">
              <a:buAutoNum type="alphaLcPeriod"/>
            </a:pPr>
            <a:r>
              <a:rPr lang="en-GB" sz="3600" err="1"/>
              <a:t>Vendre</a:t>
            </a:r>
            <a:r>
              <a:rPr lang="en-GB" sz="3600"/>
              <a:t> des instruments</a:t>
            </a:r>
          </a:p>
          <a:p>
            <a:pPr marL="742950" indent="-742950">
              <a:buAutoNum type="alphaLcPeriod"/>
            </a:pPr>
            <a:r>
              <a:rPr lang="en-GB" sz="3600" err="1"/>
              <a:t>Fêter</a:t>
            </a:r>
            <a:r>
              <a:rPr lang="en-GB" sz="3600"/>
              <a:t> les stars</a:t>
            </a:r>
          </a:p>
          <a:p>
            <a:pPr marL="742950" indent="-742950">
              <a:buAutoNum type="alphaLcPeriod"/>
            </a:pPr>
            <a:r>
              <a:rPr lang="en-GB" sz="3600" err="1">
                <a:highlight>
                  <a:srgbClr val="FFFF00"/>
                </a:highlight>
              </a:rPr>
              <a:t>Promouvoir</a:t>
            </a:r>
            <a:r>
              <a:rPr lang="en-GB" sz="3600">
                <a:highlight>
                  <a:srgbClr val="FFFF00"/>
                </a:highlight>
              </a:rPr>
              <a:t> </a:t>
            </a:r>
            <a:r>
              <a:rPr lang="en-GB" sz="3600" err="1">
                <a:highlight>
                  <a:srgbClr val="FFFF00"/>
                </a:highlight>
              </a:rPr>
              <a:t>tous</a:t>
            </a:r>
            <a:r>
              <a:rPr lang="en-GB" sz="3600">
                <a:highlight>
                  <a:srgbClr val="FFFF00"/>
                </a:highlight>
              </a:rPr>
              <a:t> les styles de musique</a:t>
            </a:r>
          </a:p>
          <a:p>
            <a:pPr marL="742950" indent="-742950">
              <a:buAutoNum type="alphaLcPeriod"/>
            </a:pPr>
            <a:r>
              <a:rPr lang="en-GB" sz="3600" err="1"/>
              <a:t>Regarder</a:t>
            </a:r>
            <a:r>
              <a:rPr lang="en-GB" sz="3600"/>
              <a:t> un concert à la </a:t>
            </a:r>
            <a:r>
              <a:rPr lang="en-GB" sz="3600" err="1"/>
              <a:t>télévision</a:t>
            </a:r>
            <a:endParaRPr lang="en-GB" sz="36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AC7618-3EFE-86CA-95E8-17C68B7D1DCE}"/>
              </a:ext>
            </a:extLst>
          </p:cNvPr>
          <p:cNvSpPr/>
          <p:nvPr/>
        </p:nvSpPr>
        <p:spPr>
          <a:xfrm>
            <a:off x="192505" y="3538728"/>
            <a:ext cx="9207527" cy="2865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11D717-B7DB-337A-A1BE-6AAC98AA45C7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Aptos"/>
              </a:rPr>
              <a:t>La musique francophone et la culture musicale </a:t>
            </a:r>
            <a:r>
              <a:rPr lang="en-GB" sz="3600" err="1">
                <a:latin typeface="Aptos"/>
              </a:rPr>
              <a:t>en</a:t>
            </a:r>
            <a:r>
              <a:rPr lang="en-GB" sz="3600">
                <a:latin typeface="Aptos"/>
              </a:rPr>
              <a:t> France – Le quiz ! </a:t>
            </a:r>
            <a:r>
              <a:rPr lang="en-GB" sz="3600">
                <a:highlight>
                  <a:srgbClr val="FFFF00"/>
                </a:highlight>
                <a:latin typeface="Aptos"/>
              </a:rPr>
              <a:t>Les </a:t>
            </a:r>
            <a:r>
              <a:rPr lang="en-GB" sz="3600" err="1">
                <a:highlight>
                  <a:srgbClr val="FFFF00"/>
                </a:highlight>
                <a:latin typeface="Aptos"/>
              </a:rPr>
              <a:t>réponses</a:t>
            </a:r>
            <a:endParaRPr lang="en-GB" sz="3600" err="1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85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2CC1F-C072-9E75-1D82-B8034DDA8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91D4A9B-AA00-3B94-8E4A-2165BE82D480}"/>
              </a:ext>
            </a:extLst>
          </p:cNvPr>
          <p:cNvSpPr txBox="1"/>
          <p:nvPr/>
        </p:nvSpPr>
        <p:spPr>
          <a:xfrm>
            <a:off x="296779" y="1395663"/>
            <a:ext cx="1159844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/>
              <a:t>Question 12: </a:t>
            </a:r>
          </a:p>
          <a:p>
            <a:endParaRPr lang="en-GB" sz="3600"/>
          </a:p>
          <a:p>
            <a:r>
              <a:rPr lang="en-GB" sz="3600"/>
              <a:t>Quel style de musique </a:t>
            </a:r>
            <a:r>
              <a:rPr lang="en-GB" sz="3600" err="1"/>
              <a:t>est</a:t>
            </a:r>
            <a:r>
              <a:rPr lang="en-GB" sz="3600"/>
              <a:t> le plus </a:t>
            </a:r>
            <a:r>
              <a:rPr lang="en-GB" sz="3600" err="1"/>
              <a:t>écouté</a:t>
            </a:r>
            <a:r>
              <a:rPr lang="en-GB" sz="3600"/>
              <a:t> par les jeunes </a:t>
            </a:r>
            <a:r>
              <a:rPr lang="en-GB" sz="3600" err="1"/>
              <a:t>en</a:t>
            </a:r>
            <a:r>
              <a:rPr lang="en-GB" sz="3600"/>
              <a:t> France </a:t>
            </a:r>
            <a:r>
              <a:rPr lang="en-GB" sz="3600" err="1"/>
              <a:t>aujourd’hui</a:t>
            </a:r>
            <a:r>
              <a:rPr lang="en-GB" sz="3600"/>
              <a:t>? </a:t>
            </a:r>
          </a:p>
          <a:p>
            <a:endParaRPr lang="en-GB" sz="3600"/>
          </a:p>
          <a:p>
            <a:pPr marL="742950" indent="-742950">
              <a:buAutoNum type="alphaLcPeriod"/>
            </a:pPr>
            <a:r>
              <a:rPr lang="en-GB" sz="3600"/>
              <a:t>Classique</a:t>
            </a:r>
          </a:p>
          <a:p>
            <a:pPr marL="742950" indent="-742950">
              <a:buAutoNum type="alphaLcPeriod"/>
            </a:pPr>
            <a:r>
              <a:rPr lang="en-GB" sz="3600">
                <a:highlight>
                  <a:srgbClr val="FFFF00"/>
                </a:highlight>
              </a:rPr>
              <a:t>Rap / </a:t>
            </a:r>
            <a:r>
              <a:rPr lang="en-GB" sz="3600" err="1">
                <a:highlight>
                  <a:srgbClr val="FFFF00"/>
                </a:highlight>
              </a:rPr>
              <a:t>urbain</a:t>
            </a:r>
            <a:endParaRPr lang="en-GB" sz="3600">
              <a:highlight>
                <a:srgbClr val="FFFF00"/>
              </a:highlight>
            </a:endParaRPr>
          </a:p>
          <a:p>
            <a:pPr marL="742950" indent="-742950">
              <a:buAutoNum type="alphaLcPeriod"/>
            </a:pPr>
            <a:r>
              <a:rPr lang="en-GB" sz="3600"/>
              <a:t>Jazz</a:t>
            </a:r>
          </a:p>
          <a:p>
            <a:pPr marL="742950" indent="-742950">
              <a:buAutoNum type="alphaLcPeriod"/>
            </a:pPr>
            <a:r>
              <a:rPr lang="en-GB" sz="3600" err="1"/>
              <a:t>Variété</a:t>
            </a:r>
            <a:endParaRPr lang="en-GB" sz="36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05DD04-B0DD-88CD-9BE0-B4F3929F2F90}"/>
              </a:ext>
            </a:extLst>
          </p:cNvPr>
          <p:cNvSpPr/>
          <p:nvPr/>
        </p:nvSpPr>
        <p:spPr>
          <a:xfrm>
            <a:off x="210793" y="3685032"/>
            <a:ext cx="9207527" cy="2865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0552A4-6B36-0339-536A-004D9A7D3E91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Aptos"/>
              </a:rPr>
              <a:t>La musique francophone et la culture musicale </a:t>
            </a:r>
            <a:r>
              <a:rPr lang="en-GB" sz="3600" err="1">
                <a:latin typeface="Aptos"/>
              </a:rPr>
              <a:t>en</a:t>
            </a:r>
            <a:r>
              <a:rPr lang="en-GB" sz="3600">
                <a:latin typeface="Aptos"/>
              </a:rPr>
              <a:t> France – Le quiz ! </a:t>
            </a:r>
            <a:r>
              <a:rPr lang="en-GB" sz="3600">
                <a:highlight>
                  <a:srgbClr val="FFFF00"/>
                </a:highlight>
                <a:latin typeface="Aptos"/>
              </a:rPr>
              <a:t>Les </a:t>
            </a:r>
            <a:r>
              <a:rPr lang="en-GB" sz="3600" err="1">
                <a:highlight>
                  <a:srgbClr val="FFFF00"/>
                </a:highlight>
                <a:latin typeface="Aptos"/>
              </a:rPr>
              <a:t>réponses</a:t>
            </a:r>
            <a:endParaRPr lang="en-GB" sz="3600" err="1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5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1DB63-6529-F471-1AB1-9F0539259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AC78BF-85EF-4603-C036-FEF3DAA25D6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3600">
                <a:latin typeface="Aptos" panose="020B0004020202020204" pitchFamily="34" charset="0"/>
              </a:rPr>
              <a:t>La musique francophone et la culture musicale </a:t>
            </a:r>
            <a:r>
              <a:rPr lang="en-GB" sz="3600" err="1">
                <a:latin typeface="Aptos" panose="020B0004020202020204" pitchFamily="34" charset="0"/>
              </a:rPr>
              <a:t>en</a:t>
            </a:r>
            <a:r>
              <a:rPr lang="en-GB" sz="3600">
                <a:latin typeface="Aptos" panose="020B0004020202020204" pitchFamily="34" charset="0"/>
              </a:rPr>
              <a:t> France – Le quiz !</a:t>
            </a:r>
          </a:p>
        </p:txBody>
      </p:sp>
      <p:pic>
        <p:nvPicPr>
          <p:cNvPr id="3" name="Online Media 2" title="Stromae - papaoutai (Official Video)">
            <a:hlinkClick r:id="" action="ppaction://media"/>
            <a:extLst>
              <a:ext uri="{FF2B5EF4-FFF2-40B4-BE49-F238E27FC236}">
                <a16:creationId xmlns:a16="http://schemas.microsoft.com/office/drawing/2014/main" id="{20EAD570-32E4-8678-2326-4945DD6A8E2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07963" y="1543050"/>
            <a:ext cx="4211637" cy="2379580"/>
          </a:xfrm>
          <a:prstGeom prst="rect">
            <a:avLst/>
          </a:prstGeom>
        </p:spPr>
      </p:pic>
      <p:pic>
        <p:nvPicPr>
          <p:cNvPr id="6" name="Online Media 5" title="Louane – maman (LIVE) | France 🇫🇷 | Grand Final | Eurovision 2025">
            <a:hlinkClick r:id="" action="ppaction://media"/>
            <a:extLst>
              <a:ext uri="{FF2B5EF4-FFF2-40B4-BE49-F238E27FC236}">
                <a16:creationId xmlns:a16="http://schemas.microsoft.com/office/drawing/2014/main" id="{1466C14A-A3A4-10C2-EEE5-B8E717BA8B46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5151438" y="4265352"/>
            <a:ext cx="4211637" cy="23795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4535600-A302-6E58-F198-ECE70791A0A3}"/>
              </a:ext>
            </a:extLst>
          </p:cNvPr>
          <p:cNvSpPr txBox="1"/>
          <p:nvPr/>
        </p:nvSpPr>
        <p:spPr>
          <a:xfrm>
            <a:off x="665374" y="3922630"/>
            <a:ext cx="3296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err="1"/>
              <a:t>Stromae</a:t>
            </a:r>
            <a:r>
              <a:rPr lang="en-GB" sz="2500"/>
              <a:t>, </a:t>
            </a:r>
            <a:r>
              <a:rPr lang="en-GB" sz="2500" i="1" err="1"/>
              <a:t>Papaoutai</a:t>
            </a:r>
            <a:endParaRPr lang="en-GB" sz="25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AF9998-338E-C627-D27F-5F8B828CDAD1}"/>
              </a:ext>
            </a:extLst>
          </p:cNvPr>
          <p:cNvSpPr txBox="1"/>
          <p:nvPr/>
        </p:nvSpPr>
        <p:spPr>
          <a:xfrm>
            <a:off x="9363075" y="1697590"/>
            <a:ext cx="329681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/>
              <a:t>Angèle, </a:t>
            </a:r>
            <a:r>
              <a:rPr lang="en-GB" sz="2500" i="1"/>
              <a:t>Balance ton </a:t>
            </a:r>
          </a:p>
          <a:p>
            <a:r>
              <a:rPr lang="en-GB" sz="2500" i="1"/>
              <a:t>quoi</a:t>
            </a:r>
            <a:endParaRPr lang="en-GB" sz="25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704EE0-A1CD-11C6-B318-6247D58CCDD1}"/>
              </a:ext>
            </a:extLst>
          </p:cNvPr>
          <p:cNvSpPr txBox="1"/>
          <p:nvPr/>
        </p:nvSpPr>
        <p:spPr>
          <a:xfrm>
            <a:off x="9363075" y="4319000"/>
            <a:ext cx="3296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/>
              <a:t>Louane, </a:t>
            </a:r>
            <a:r>
              <a:rPr lang="en-GB" sz="2500" i="1"/>
              <a:t>Maman</a:t>
            </a:r>
            <a:endParaRPr lang="en-GB" sz="2500"/>
          </a:p>
        </p:txBody>
      </p:sp>
      <p:pic>
        <p:nvPicPr>
          <p:cNvPr id="2" name="Online Media 1" title="Angèle - Balance ton quoi - Lyrics">
            <a:hlinkClick r:id="" action="ppaction://noaction"/>
            <a:extLst>
              <a:ext uri="{FF2B5EF4-FFF2-40B4-BE49-F238E27FC236}">
                <a16:creationId xmlns:a16="http://schemas.microsoft.com/office/drawing/2014/main" id="{CB949608-28F0-1417-36DE-83674C212E22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7"/>
          <a:stretch>
            <a:fillRect/>
          </a:stretch>
        </p:blipFill>
        <p:spPr>
          <a:xfrm>
            <a:off x="5137284" y="1544392"/>
            <a:ext cx="4226484" cy="23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47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50A67-52F1-73D9-E6F4-71331E955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0C0F9CE-C970-D316-0A63-516979C1DE26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sz="3600">
                <a:latin typeface="Aptos" panose="020B0004020202020204" pitchFamily="34" charset="0"/>
              </a:rPr>
              <a:t>La musique francophone et la culture musicale </a:t>
            </a:r>
            <a:r>
              <a:rPr lang="en-GB" sz="3600" err="1">
                <a:latin typeface="Aptos" panose="020B0004020202020204" pitchFamily="34" charset="0"/>
              </a:rPr>
              <a:t>en</a:t>
            </a:r>
            <a:r>
              <a:rPr lang="en-GB" sz="3600">
                <a:latin typeface="Aptos" panose="020B0004020202020204" pitchFamily="34" charset="0"/>
              </a:rPr>
              <a:t> France – La Fête de la Musique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3E7BB8-408B-AB97-0664-D8B206D7F275}"/>
              </a:ext>
            </a:extLst>
          </p:cNvPr>
          <p:cNvSpPr txBox="1"/>
          <p:nvPr/>
        </p:nvSpPr>
        <p:spPr>
          <a:xfrm>
            <a:off x="141331" y="1200329"/>
            <a:ext cx="10401701" cy="78483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u="sng"/>
              <a:t>Watch the video and answer the following questions: </a:t>
            </a:r>
          </a:p>
          <a:p>
            <a:endParaRPr lang="en-GB" sz="3600" u="sng"/>
          </a:p>
          <a:p>
            <a:pPr marL="742950" indent="-742950">
              <a:buAutoNum type="arabicPeriod"/>
            </a:pPr>
            <a:r>
              <a:rPr lang="en-GB" sz="3600"/>
              <a:t>In which country was la Fête de la Musique invented?</a:t>
            </a:r>
          </a:p>
          <a:p>
            <a:pPr marL="742950" indent="-742950">
              <a:buAutoNum type="arabicPeriod"/>
            </a:pPr>
            <a:r>
              <a:rPr lang="en-GB" sz="3600"/>
              <a:t>The first Fête de la Musique took place in ….? (year)</a:t>
            </a:r>
            <a:endParaRPr lang="en-GB" sz="3600">
              <a:ea typeface="Calibri"/>
              <a:cs typeface="Calibri"/>
            </a:endParaRPr>
          </a:p>
          <a:p>
            <a:pPr marL="742950" indent="-742950">
              <a:buAutoNum type="arabicPeriod"/>
            </a:pPr>
            <a:r>
              <a:rPr lang="en-GB" sz="3600"/>
              <a:t>Why did the Minister of Culture choose this date?</a:t>
            </a:r>
          </a:p>
          <a:p>
            <a:pPr marL="742950" indent="-742950">
              <a:buAutoNum type="arabicPeriod"/>
            </a:pPr>
            <a:r>
              <a:rPr lang="en-GB" sz="3600"/>
              <a:t>In France, about ……………. French people play an instrument (number).</a:t>
            </a:r>
          </a:p>
          <a:p>
            <a:pPr marL="742950" indent="-742950">
              <a:buFontTx/>
              <a:buAutoNum type="arabicPeriod"/>
            </a:pPr>
            <a:r>
              <a:rPr lang="en-GB" sz="3600"/>
              <a:t>Who can participate in la Fête de la Musique? </a:t>
            </a:r>
          </a:p>
          <a:p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  <a:p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</p:txBody>
      </p:sp>
      <p:pic>
        <p:nvPicPr>
          <p:cNvPr id="3" name="Online Media 2" title="La fête de la musique - Karambolage - ARTE">
            <a:hlinkClick r:id="" action="ppaction://media"/>
            <a:extLst>
              <a:ext uri="{FF2B5EF4-FFF2-40B4-BE49-F238E27FC236}">
                <a16:creationId xmlns:a16="http://schemas.microsoft.com/office/drawing/2014/main" id="{377C5CAD-7DCC-CFC7-F877-AAFAAB96955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506300" y="1975104"/>
            <a:ext cx="2356126" cy="133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76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E5A37-5385-9528-4CCA-EE114A010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F2F9FE-DBB6-774F-47AE-D6CB219AE949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sz="3600">
                <a:latin typeface="Aptos" panose="020B0004020202020204" pitchFamily="34" charset="0"/>
              </a:rPr>
              <a:t>La musique francophone et la culture musicale </a:t>
            </a:r>
            <a:r>
              <a:rPr lang="en-GB" sz="3600" err="1">
                <a:latin typeface="Aptos" panose="020B0004020202020204" pitchFamily="34" charset="0"/>
              </a:rPr>
              <a:t>en</a:t>
            </a:r>
            <a:r>
              <a:rPr lang="en-GB" sz="3600">
                <a:latin typeface="Aptos" panose="020B0004020202020204" pitchFamily="34" charset="0"/>
              </a:rPr>
              <a:t> France – La Fête de la Musique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AE91ED-0CB6-B712-C0A2-480656BA49AF}"/>
              </a:ext>
            </a:extLst>
          </p:cNvPr>
          <p:cNvSpPr txBox="1"/>
          <p:nvPr/>
        </p:nvSpPr>
        <p:spPr>
          <a:xfrm>
            <a:off x="296779" y="1395663"/>
            <a:ext cx="115984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600"/>
          </a:p>
          <a:p>
            <a:r>
              <a:rPr lang="en-GB" sz="3600"/>
              <a:t>6. Pick the correct adjective: </a:t>
            </a:r>
          </a:p>
          <a:p>
            <a:r>
              <a:rPr lang="en-GB" sz="3600"/>
              <a:t>La Fête de la musique, </a:t>
            </a:r>
            <a:r>
              <a:rPr lang="en-GB" sz="3600" err="1"/>
              <a:t>c’est</a:t>
            </a:r>
            <a:r>
              <a:rPr lang="en-GB" sz="3600"/>
              <a:t>: </a:t>
            </a:r>
          </a:p>
          <a:p>
            <a:pPr marL="742950" indent="-742950">
              <a:buAutoNum type="alphaLcPeriod"/>
            </a:pPr>
            <a:r>
              <a:rPr lang="en-GB" sz="3600" err="1"/>
              <a:t>Élitiste</a:t>
            </a:r>
            <a:r>
              <a:rPr lang="en-GB" sz="3600"/>
              <a:t>           b. Populaire              c. </a:t>
            </a:r>
            <a:r>
              <a:rPr lang="en-GB" sz="3600" err="1"/>
              <a:t>Ringard</a:t>
            </a:r>
            <a:r>
              <a:rPr lang="en-GB" sz="3600"/>
              <a:t>            d. Rural</a:t>
            </a:r>
          </a:p>
          <a:p>
            <a:endParaRPr lang="en-GB" sz="3600"/>
          </a:p>
          <a:p>
            <a:r>
              <a:rPr lang="en-GB" sz="3600"/>
              <a:t>7. In how many countries is la Fête de la Musique celebrated?</a:t>
            </a:r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14389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D8ACF-C573-A417-FCBF-04F47943A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3B9471-9099-2056-F47A-5CC78588E5EE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sz="3600">
                <a:latin typeface="Aptos" panose="020B0004020202020204" pitchFamily="34" charset="0"/>
              </a:rPr>
              <a:t>La musique francophone et la culture musicale </a:t>
            </a:r>
            <a:r>
              <a:rPr lang="en-GB" sz="3600" err="1">
                <a:latin typeface="Aptos" panose="020B0004020202020204" pitchFamily="34" charset="0"/>
              </a:rPr>
              <a:t>en</a:t>
            </a:r>
            <a:r>
              <a:rPr lang="en-GB" sz="3600">
                <a:latin typeface="Aptos" panose="020B0004020202020204" pitchFamily="34" charset="0"/>
              </a:rPr>
              <a:t> France – La Fête de la Musique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8FEB55-016F-89EB-181A-9C6D1048B9C6}"/>
              </a:ext>
            </a:extLst>
          </p:cNvPr>
          <p:cNvSpPr txBox="1"/>
          <p:nvPr/>
        </p:nvSpPr>
        <p:spPr>
          <a:xfrm>
            <a:off x="296779" y="1395663"/>
            <a:ext cx="11598442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GB" sz="3600"/>
              <a:t>France</a:t>
            </a:r>
          </a:p>
          <a:p>
            <a:pPr marL="742950" indent="-742950">
              <a:buAutoNum type="arabicPeriod"/>
            </a:pPr>
            <a:r>
              <a:rPr lang="en-GB" sz="3600"/>
              <a:t>1982</a:t>
            </a:r>
          </a:p>
          <a:p>
            <a:pPr marL="742950" indent="-742950">
              <a:buAutoNum type="arabicPeriod"/>
            </a:pPr>
            <a:r>
              <a:rPr lang="en-GB" sz="3600"/>
              <a:t>Because it is the longest day of the year</a:t>
            </a:r>
          </a:p>
          <a:p>
            <a:pPr marL="742950" indent="-742950">
              <a:buAutoNum type="arabicPeriod"/>
            </a:pPr>
            <a:r>
              <a:rPr lang="en-GB" sz="3600"/>
              <a:t>In France, about 5 000 000 French people play an instrument</a:t>
            </a:r>
          </a:p>
          <a:p>
            <a:pPr marL="742950" indent="-742950">
              <a:buAutoNum type="arabicPeriod"/>
            </a:pPr>
            <a:r>
              <a:rPr lang="en-GB" sz="3600"/>
              <a:t>Everyone</a:t>
            </a:r>
          </a:p>
          <a:p>
            <a:pPr marL="742950" indent="-742950">
              <a:buAutoNum type="arabicPeriod"/>
            </a:pPr>
            <a:r>
              <a:rPr lang="en-GB" sz="3600"/>
              <a:t>Populaire</a:t>
            </a:r>
          </a:p>
          <a:p>
            <a:pPr marL="742950" indent="-742950">
              <a:buAutoNum type="arabicPeriod"/>
            </a:pPr>
            <a:r>
              <a:rPr lang="en-GB" sz="3600"/>
              <a:t>120 countries</a:t>
            </a:r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3120480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D6B05-94A0-0627-1ACB-95A4BDDF3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1CA5CF-758E-52BB-A728-C9CC9D36CECB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B9FA50"/>
          </a:solidFill>
        </p:spPr>
        <p:txBody>
          <a:bodyPr wrap="square" rtlCol="0">
            <a:spAutoFit/>
          </a:bodyPr>
          <a:lstStyle/>
          <a:p>
            <a:r>
              <a:rPr lang="en-GB" sz="3600">
                <a:latin typeface="Aptos" panose="020B0004020202020204" pitchFamily="34" charset="0"/>
              </a:rPr>
              <a:t>La </a:t>
            </a:r>
            <a:r>
              <a:rPr lang="en-GB" sz="3600" err="1">
                <a:latin typeface="Aptos" panose="020B0004020202020204" pitchFamily="34" charset="0"/>
              </a:rPr>
              <a:t>grammaire</a:t>
            </a:r>
            <a:r>
              <a:rPr lang="en-GB" sz="3600">
                <a:latin typeface="Aptos" panose="020B0004020202020204" pitchFamily="34" charset="0"/>
              </a:rPr>
              <a:t> - </a:t>
            </a:r>
            <a:r>
              <a:rPr lang="en-GB" sz="3600" err="1">
                <a:latin typeface="Aptos" panose="020B0004020202020204" pitchFamily="34" charset="0"/>
              </a:rPr>
              <a:t>Traductions</a:t>
            </a:r>
            <a:endParaRPr lang="en-GB" sz="3600">
              <a:latin typeface="Aptos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725BC2-5A22-B4D5-4CEB-1062F19D51BD}"/>
              </a:ext>
            </a:extLst>
          </p:cNvPr>
          <p:cNvSpPr txBox="1"/>
          <p:nvPr/>
        </p:nvSpPr>
        <p:spPr>
          <a:xfrm>
            <a:off x="296779" y="1093911"/>
            <a:ext cx="1159844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/>
              <a:t>In groups, write the translations for the sentences (next slide). Each correct translation will earn a letter. At the end, reorder the letters to decode the secret word!</a:t>
            </a:r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222439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8CDF3-7F6B-FC3C-4462-446526E84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9F4971-F27C-5C47-EFC5-E434155F4BCD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B9FA50"/>
          </a:solidFill>
        </p:spPr>
        <p:txBody>
          <a:bodyPr wrap="square" rtlCol="0">
            <a:spAutoFit/>
          </a:bodyPr>
          <a:lstStyle/>
          <a:p>
            <a:r>
              <a:rPr lang="en-GB" sz="3600">
                <a:latin typeface="Aptos" panose="020B0004020202020204" pitchFamily="34" charset="0"/>
              </a:rPr>
              <a:t>La </a:t>
            </a:r>
            <a:r>
              <a:rPr lang="en-GB" sz="3600" err="1">
                <a:latin typeface="Aptos" panose="020B0004020202020204" pitchFamily="34" charset="0"/>
              </a:rPr>
              <a:t>grammaire</a:t>
            </a:r>
            <a:r>
              <a:rPr lang="en-GB" sz="3600">
                <a:latin typeface="Aptos" panose="020B0004020202020204" pitchFamily="34" charset="0"/>
              </a:rPr>
              <a:t> - </a:t>
            </a:r>
            <a:r>
              <a:rPr lang="en-GB" sz="3600" err="1">
                <a:latin typeface="Aptos" panose="020B0004020202020204" pitchFamily="34" charset="0"/>
              </a:rPr>
              <a:t>Traductions</a:t>
            </a:r>
            <a:endParaRPr lang="en-GB" sz="3600">
              <a:latin typeface="Aptos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144C74-CFD4-1A7C-5E49-82E8004135A0}"/>
              </a:ext>
            </a:extLst>
          </p:cNvPr>
          <p:cNvSpPr txBox="1"/>
          <p:nvPr/>
        </p:nvSpPr>
        <p:spPr>
          <a:xfrm>
            <a:off x="296779" y="1093911"/>
            <a:ext cx="11598442" cy="95102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742950" indent="-742950">
              <a:buAutoNum type="arabicPeriod"/>
            </a:pPr>
            <a:r>
              <a:rPr lang="en-GB" sz="3600"/>
              <a:t>I like listening to French music.</a:t>
            </a:r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r>
              <a:rPr lang="en-GB" sz="3600"/>
              <a:t>Social medias can be dangerous for young people.</a:t>
            </a:r>
          </a:p>
          <a:p>
            <a:pPr marL="742950" indent="-742950">
              <a:buAutoNum type="arabicPeriod"/>
            </a:pPr>
            <a:endParaRPr lang="en-GB" sz="3600">
              <a:ea typeface="Calibri"/>
              <a:cs typeface="Calibri"/>
            </a:endParaRPr>
          </a:p>
          <a:p>
            <a:pPr marL="742950" indent="-742950">
              <a:buAutoNum type="arabicPeriod"/>
            </a:pPr>
            <a:r>
              <a:rPr lang="en-GB" sz="3600"/>
              <a:t>My family will celebrate Christmas together.</a:t>
            </a:r>
            <a:endParaRPr lang="en-GB"/>
          </a:p>
          <a:p>
            <a:pPr marL="742950" indent="-742950">
              <a:buAutoNum type="arabicPeriod"/>
            </a:pPr>
            <a:endParaRPr lang="en-GB" sz="3600">
              <a:ea typeface="Calibri" panose="020F0502020204030204"/>
              <a:cs typeface="Calibri" panose="020F0502020204030204"/>
            </a:endParaRPr>
          </a:p>
          <a:p>
            <a:pPr marL="742950" indent="-742950">
              <a:buAutoNum type="arabicPeriod"/>
            </a:pPr>
            <a:r>
              <a:rPr lang="en-GB" sz="3600"/>
              <a:t>I would like to travel to France next summer.</a:t>
            </a:r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r>
              <a:rPr lang="en-GB" sz="3600"/>
              <a:t>At school, I studied maths and history.</a:t>
            </a:r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  <a:p>
            <a:pPr marL="742950" indent="-742950">
              <a:buAutoNum type="arabicPeriod"/>
            </a:pPr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157154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Office 2013 - 2022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2A5C6EEBD67644B3334E3B4F95D784" ma:contentTypeVersion="20" ma:contentTypeDescription="Create a new document." ma:contentTypeScope="" ma:versionID="c78582038bfde150251bc802bc16d31e">
  <xsd:schema xmlns:xsd="http://www.w3.org/2001/XMLSchema" xmlns:xs="http://www.w3.org/2001/XMLSchema" xmlns:p="http://schemas.microsoft.com/office/2006/metadata/properties" xmlns:ns1="http://schemas.microsoft.com/sharepoint/v3" xmlns:ns2="4c43ed60-11cd-4aff-a501-44bb6c3422c8" xmlns:ns3="fb125de5-5b79-410c-867c-e6452fe21386" targetNamespace="http://schemas.microsoft.com/office/2006/metadata/properties" ma:root="true" ma:fieldsID="c0c986464be11c0f085596bde260743b" ns1:_="" ns2:_="" ns3:_="">
    <xsd:import namespace="http://schemas.microsoft.com/sharepoint/v3"/>
    <xsd:import namespace="4c43ed60-11cd-4aff-a501-44bb6c3422c8"/>
    <xsd:import namespace="fb125de5-5b79-410c-867c-e6452fe213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43ed60-11cd-4aff-a501-44bb6c3422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47d8a9f-44b4-4104-96ae-baa08a11bb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125de5-5b79-410c-867c-e6452fe2138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3f84e94-95ce-422c-9fa5-599e6da617ef}" ma:internalName="TaxCatchAll" ma:showField="CatchAllData" ma:web="fb125de5-5b79-410c-867c-e6452fe213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c43ed60-11cd-4aff-a501-44bb6c3422c8">
      <Terms xmlns="http://schemas.microsoft.com/office/infopath/2007/PartnerControls"/>
    </lcf76f155ced4ddcb4097134ff3c332f>
    <TaxCatchAll xmlns="fb125de5-5b79-410c-867c-e6452fe21386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FB06080-9EC6-481E-BE15-C5E75170AE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A61E43-9FE9-4A3F-B0CC-74ED17D30FC6}"/>
</file>

<file path=customXml/itemProps3.xml><?xml version="1.0" encoding="utf-8"?>
<ds:datastoreItem xmlns:ds="http://schemas.openxmlformats.org/officeDocument/2006/customXml" ds:itemID="{220E2ED1-C1C3-4410-8D1B-FB55E5C29F94}">
  <ds:schemaRefs>
    <ds:schemaRef ds:uri="85b594ab-9d88-4e98-bdf5-48799910358a"/>
    <ds:schemaRef ds:uri="f8c34faf-981c-420a-b0a3-61458520284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Application>Microsoft Office PowerPoint</Application>
  <PresentationFormat>Widescreen</PresentationFormat>
  <Slides>36</Slides>
  <Notes>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2013 - 2022 Theme</vt:lpstr>
      <vt:lpstr>PowerPoint Presentation</vt:lpstr>
      <vt:lpstr>PowerPoint Presentation</vt:lpstr>
      <vt:lpstr>PowerPoint Presentation</vt:lpstr>
      <vt:lpstr>The Exams </vt:lpstr>
      <vt:lpstr>“Why Study French” at CCHSG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APrevost (CCHSG)</dc:creator>
  <cp:revision>5</cp:revision>
  <dcterms:created xsi:type="dcterms:W3CDTF">2025-11-12T13:17:30Z</dcterms:created>
  <dcterms:modified xsi:type="dcterms:W3CDTF">2026-06-22T14:51:16Z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0x010100982A5C6EEBD67644B3334E3B4F95D784</vt:lpwstr>
  </property>
  <property fmtid="{D5CDD505-2E9C-101B-9397-08002B2CF9AE}" pid="3" name="MediaServiceImageTags">
    <vt:lpwstr/>
  </property>
</Properties>
</file>