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1"/>
  </p:notesMasterIdLst>
  <p:sldIdLst>
    <p:sldId id="256" r:id="rId2"/>
    <p:sldId id="257" r:id="rId3"/>
    <p:sldId id="258" r:id="rId4"/>
    <p:sldId id="259" r:id="rId5"/>
    <p:sldId id="260" r:id="rId6"/>
    <p:sldId id="261" r:id="rId7"/>
    <p:sldId id="262" r:id="rId8"/>
    <p:sldId id="263"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DED"/>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4" autoAdjust="0"/>
    <p:restoredTop sz="81490" autoAdjust="0"/>
  </p:normalViewPr>
  <p:slideViewPr>
    <p:cSldViewPr snapToGrid="0">
      <p:cViewPr varScale="1">
        <p:scale>
          <a:sx n="89" d="100"/>
          <a:sy n="89" d="100"/>
        </p:scale>
        <p:origin x="10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9C833-02FE-42D4-815E-FFFAF85B7232}" type="datetimeFigureOut">
              <a:rPr lang="en-GB" smtClean="0"/>
              <a:t>11/02/2020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2B48A-47C7-4ED7-B4A2-854D1C4DB8DA}" type="slidenum">
              <a:rPr lang="en-GB" smtClean="0"/>
              <a:t>‹#›</a:t>
            </a:fld>
            <a:endParaRPr lang="en-GB"/>
          </a:p>
        </p:txBody>
      </p:sp>
    </p:spTree>
    <p:extLst>
      <p:ext uri="{BB962C8B-B14F-4D97-AF65-F5344CB8AC3E}">
        <p14:creationId xmlns:p14="http://schemas.microsoft.com/office/powerpoint/2010/main" val="1738269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logical thinking</a:t>
            </a:r>
            <a:r>
              <a:rPr lang="en-GB" baseline="0" dirty="0"/>
              <a:t> puzzle that is deceptively hard for students because it is so easy!!  This needs to be led from the front.</a:t>
            </a:r>
          </a:p>
          <a:p>
            <a:endParaRPr lang="en-GB" baseline="0" dirty="0"/>
          </a:p>
          <a:p>
            <a:r>
              <a:rPr lang="en-GB" dirty="0"/>
              <a:t>Ask a student to write </a:t>
            </a:r>
            <a:r>
              <a:rPr lang="en-GB"/>
              <a:t>a 7-bit </a:t>
            </a:r>
            <a:r>
              <a:rPr lang="en-GB" dirty="0"/>
              <a:t>binary sequence on the board.</a:t>
            </a:r>
          </a:p>
          <a:p>
            <a:r>
              <a:rPr lang="en-GB" dirty="0"/>
              <a:t>Ask</a:t>
            </a:r>
            <a:r>
              <a:rPr lang="en-GB" baseline="0" dirty="0"/>
              <a:t> someone else in the class whether they think this is a correct or an incorrect sequence.</a:t>
            </a:r>
          </a:p>
          <a:p>
            <a:r>
              <a:rPr lang="en-GB" baseline="0" dirty="0"/>
              <a:t>DO NOT share with the class that this is an illustration of odd parity.  If the number of 1s in the sequence is even, it is incorrect.  If the number of 1s is odd, it is correct.</a:t>
            </a:r>
          </a:p>
          <a:p>
            <a:r>
              <a:rPr lang="en-GB" baseline="0" dirty="0"/>
              <a:t>You mark with a tick or a cross whether it is correct on the board.</a:t>
            </a:r>
          </a:p>
          <a:p>
            <a:r>
              <a:rPr lang="en-GB" baseline="0" dirty="0"/>
              <a:t>Challenge the students to work out what is going on without giving the game away.</a:t>
            </a:r>
          </a:p>
          <a:p>
            <a:r>
              <a:rPr lang="en-GB" baseline="0" dirty="0"/>
              <a:t>Ask the next student to write a sequence on the board and continue…</a:t>
            </a:r>
          </a:p>
          <a:p>
            <a:r>
              <a:rPr lang="en-GB" baseline="0" dirty="0"/>
              <a:t>If a student thinks they know what is happening, tell them to keep it to themselves and test their theory is correct when other sequences are added to the board.</a:t>
            </a:r>
          </a:p>
          <a:p>
            <a:r>
              <a:rPr lang="en-GB" baseline="0" dirty="0"/>
              <a:t>You can throw students off the scent by pretending to take a while to work it out and suggesting maybe it has something to do with binary numbers.</a:t>
            </a:r>
          </a:p>
          <a:p>
            <a:r>
              <a:rPr lang="en-GB" baseline="0" dirty="0"/>
              <a:t>Eventually students will work it out and you can reveal this algorithm is known as odd parity.</a:t>
            </a:r>
          </a:p>
          <a:p>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1</a:t>
            </a:fld>
            <a:endParaRPr lang="en-GB"/>
          </a:p>
        </p:txBody>
      </p:sp>
    </p:spTree>
    <p:extLst>
      <p:ext uri="{BB962C8B-B14F-4D97-AF65-F5344CB8AC3E}">
        <p14:creationId xmlns:p14="http://schemas.microsoft.com/office/powerpoint/2010/main" val="227450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error detection is necessary</a:t>
            </a:r>
            <a:r>
              <a:rPr lang="en-GB" baseline="0" dirty="0"/>
              <a:t> in all computer systems.  Examples include:</a:t>
            </a:r>
          </a:p>
          <a:p>
            <a:pPr marL="171450" indent="-171450">
              <a:buFontTx/>
              <a:buChar char="-"/>
            </a:pPr>
            <a:r>
              <a:rPr lang="en-GB" baseline="0" dirty="0"/>
              <a:t>Inputs to and from peripherals.</a:t>
            </a:r>
          </a:p>
          <a:p>
            <a:pPr marL="171450" indent="-171450">
              <a:buFontTx/>
              <a:buChar char="-"/>
            </a:pPr>
            <a:r>
              <a:rPr lang="en-GB" baseline="0" dirty="0"/>
              <a:t>Data transfers between internal components on the motherboard.</a:t>
            </a:r>
          </a:p>
          <a:p>
            <a:pPr marL="171450" indent="-171450">
              <a:buFontTx/>
              <a:buChar char="-"/>
            </a:pPr>
            <a:r>
              <a:rPr lang="en-GB" baseline="0" dirty="0"/>
              <a:t>Networking, both local and wide area networks such as the internet.</a:t>
            </a:r>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2</a:t>
            </a:fld>
            <a:endParaRPr lang="en-GB"/>
          </a:p>
        </p:txBody>
      </p:sp>
    </p:spTree>
    <p:extLst>
      <p:ext uri="{BB962C8B-B14F-4D97-AF65-F5344CB8AC3E}">
        <p14:creationId xmlns:p14="http://schemas.microsoft.com/office/powerpoint/2010/main" val="190981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a:t>
            </a:r>
            <a:r>
              <a:rPr lang="en-GB" baseline="0" dirty="0"/>
              <a:t> share with students…</a:t>
            </a:r>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3</a:t>
            </a:fld>
            <a:endParaRPr lang="en-GB"/>
          </a:p>
        </p:txBody>
      </p:sp>
    </p:spTree>
    <p:extLst>
      <p:ext uri="{BB962C8B-B14F-4D97-AF65-F5344CB8AC3E}">
        <p14:creationId xmlns:p14="http://schemas.microsoft.com/office/powerpoint/2010/main" val="3605332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spend 5 minutes on the web trying to find reasons for data communication errors.</a:t>
            </a:r>
          </a:p>
          <a:p>
            <a:r>
              <a:rPr lang="en-GB" dirty="0"/>
              <a:t>Can they distil</a:t>
            </a:r>
            <a:r>
              <a:rPr lang="en-GB" baseline="0" dirty="0"/>
              <a:t> the information they find into something that is easy to explain?</a:t>
            </a:r>
          </a:p>
          <a:p>
            <a:r>
              <a:rPr lang="en-GB" baseline="0" dirty="0"/>
              <a:t>Discuss their findings and the examples given on this slide.</a:t>
            </a:r>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4</a:t>
            </a:fld>
            <a:endParaRPr lang="en-GB"/>
          </a:p>
        </p:txBody>
      </p:sp>
    </p:spTree>
    <p:extLst>
      <p:ext uri="{BB962C8B-B14F-4D97-AF65-F5344CB8AC3E}">
        <p14:creationId xmlns:p14="http://schemas.microsoft.com/office/powerpoint/2010/main" val="1705142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how odd parity works.</a:t>
            </a:r>
            <a:r>
              <a:rPr lang="en-GB" baseline="0" dirty="0"/>
              <a:t>  If the number of bits is not odd, an error must have occurred.</a:t>
            </a:r>
          </a:p>
          <a:p>
            <a:r>
              <a:rPr lang="en-GB" baseline="0" dirty="0"/>
              <a:t>When an error is detected, the data needs to be resent.</a:t>
            </a:r>
          </a:p>
          <a:p>
            <a:r>
              <a:rPr lang="en-GB" baseline="0" dirty="0"/>
              <a:t>If two bits change then parity doesn’t work.  Also, what if there is an error in the message back to the CPU?</a:t>
            </a:r>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5</a:t>
            </a:fld>
            <a:endParaRPr lang="en-GB"/>
          </a:p>
        </p:txBody>
      </p:sp>
    </p:spTree>
    <p:extLst>
      <p:ext uri="{BB962C8B-B14F-4D97-AF65-F5344CB8AC3E}">
        <p14:creationId xmlns:p14="http://schemas.microsoft.com/office/powerpoint/2010/main" val="1359365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Self-correcting</a:t>
            </a:r>
            <a:r>
              <a:rPr lang="en-GB" baseline="0" dirty="0"/>
              <a:t> parity solves the problem.  Show how it is possible to know where an error has occurred if the data is arranged into a grid with parity bits both horizontally and vertically.</a:t>
            </a:r>
          </a:p>
          <a:p>
            <a:r>
              <a:rPr lang="en-GB" baseline="0" dirty="0"/>
              <a:t>If it is known which bit is incorrect, then it can simply be changed instead of requesting the data again.</a:t>
            </a:r>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6</a:t>
            </a:fld>
            <a:endParaRPr lang="en-GB"/>
          </a:p>
        </p:txBody>
      </p:sp>
    </p:spTree>
    <p:extLst>
      <p:ext uri="{BB962C8B-B14F-4D97-AF65-F5344CB8AC3E}">
        <p14:creationId xmlns:p14="http://schemas.microsoft.com/office/powerpoint/2010/main" val="1258173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two or more bits change, we</a:t>
            </a:r>
            <a:r>
              <a:rPr lang="en-GB" baseline="0" dirty="0"/>
              <a:t> know that an error has occurred, but not where.  In this case we may need to resend the data.</a:t>
            </a:r>
          </a:p>
          <a:p>
            <a:r>
              <a:rPr lang="en-GB" baseline="0" dirty="0"/>
              <a:t>If the 4 bits in each corner change then an error will not be detected.  This is a serious problem for the self-correcting algorithm but happens too infrequently to be a concern.  Probably fine for non-critical systems.</a:t>
            </a:r>
            <a:endParaRPr lang="en-GB" dirty="0"/>
          </a:p>
        </p:txBody>
      </p:sp>
      <p:sp>
        <p:nvSpPr>
          <p:cNvPr id="4" name="Slide Number Placeholder 3"/>
          <p:cNvSpPr>
            <a:spLocks noGrp="1"/>
          </p:cNvSpPr>
          <p:nvPr>
            <p:ph type="sldNum" sz="quarter" idx="10"/>
          </p:nvPr>
        </p:nvSpPr>
        <p:spPr/>
        <p:txBody>
          <a:bodyPr/>
          <a:lstStyle/>
          <a:p>
            <a:fld id="{6C42EE32-6A79-44AC-8475-1D1797EEC638}" type="slidenum">
              <a:rPr lang="en-GB" smtClean="0"/>
              <a:t>7</a:t>
            </a:fld>
            <a:endParaRPr lang="en-GB"/>
          </a:p>
        </p:txBody>
      </p:sp>
    </p:spTree>
    <p:extLst>
      <p:ext uri="{BB962C8B-B14F-4D97-AF65-F5344CB8AC3E}">
        <p14:creationId xmlns:p14="http://schemas.microsoft.com/office/powerpoint/2010/main" val="1407208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students to find out about alternative algorithms.</a:t>
            </a:r>
            <a:r>
              <a:rPr lang="en-GB" baseline="0" dirty="0"/>
              <a:t>  If there are sufficient numbers in the class, you could do this as a group activity with each group exploring a different technique.  You could provide them with some brief notes if additional scaffolding is necessary.</a:t>
            </a:r>
          </a:p>
          <a:p>
            <a:r>
              <a:rPr lang="en-GB" baseline="0" dirty="0"/>
              <a:t>Students to explain to the rest of the class how the algorithm works, with an example using binary.</a:t>
            </a:r>
          </a:p>
          <a:p>
            <a:r>
              <a:rPr lang="en-GB" baseline="0" dirty="0"/>
              <a:t>Note, students can make up a checksum algorithm, they don’t need to use a standard one.</a:t>
            </a:r>
            <a:endParaRPr lang="en-GB" dirty="0"/>
          </a:p>
          <a:p>
            <a:r>
              <a:rPr lang="en-GB" dirty="0"/>
              <a:t>Cyclic redundancy checks</a:t>
            </a:r>
            <a:r>
              <a:rPr lang="en-GB" baseline="0" dirty="0"/>
              <a:t> (self correcting </a:t>
            </a:r>
            <a:r>
              <a:rPr lang="en-GB" dirty="0"/>
              <a:t>checksums) are used by</a:t>
            </a:r>
            <a:r>
              <a:rPr lang="en-GB" baseline="0" dirty="0"/>
              <a:t> devices communicating today.  As they use more than one bit for error checking they are more reliable than parity.  Echo back is too much of a strain on bandwidth and doesn’t self correct.  It has potential to generate more errors as the data transfer is doubled!</a:t>
            </a:r>
          </a:p>
        </p:txBody>
      </p:sp>
      <p:sp>
        <p:nvSpPr>
          <p:cNvPr id="4" name="Slide Number Placeholder 3"/>
          <p:cNvSpPr>
            <a:spLocks noGrp="1"/>
          </p:cNvSpPr>
          <p:nvPr>
            <p:ph type="sldNum" sz="quarter" idx="10"/>
          </p:nvPr>
        </p:nvSpPr>
        <p:spPr/>
        <p:txBody>
          <a:bodyPr/>
          <a:lstStyle/>
          <a:p>
            <a:fld id="{6C42EE32-6A79-44AC-8475-1D1797EEC638}" type="slidenum">
              <a:rPr lang="en-GB" smtClean="0"/>
              <a:t>8</a:t>
            </a:fld>
            <a:endParaRPr lang="en-GB"/>
          </a:p>
        </p:txBody>
      </p:sp>
    </p:spTree>
    <p:extLst>
      <p:ext uri="{BB962C8B-B14F-4D97-AF65-F5344CB8AC3E}">
        <p14:creationId xmlns:p14="http://schemas.microsoft.com/office/powerpoint/2010/main" val="3572955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the learning points.</a:t>
            </a:r>
          </a:p>
        </p:txBody>
      </p:sp>
      <p:sp>
        <p:nvSpPr>
          <p:cNvPr id="4" name="Slide Number Placeholder 3"/>
          <p:cNvSpPr>
            <a:spLocks noGrp="1"/>
          </p:cNvSpPr>
          <p:nvPr>
            <p:ph type="sldNum" sz="quarter" idx="10"/>
          </p:nvPr>
        </p:nvSpPr>
        <p:spPr/>
        <p:txBody>
          <a:bodyPr/>
          <a:lstStyle/>
          <a:p>
            <a:fld id="{6C42EE32-6A79-44AC-8475-1D1797EEC638}" type="slidenum">
              <a:rPr lang="en-GB" smtClean="0"/>
              <a:t>9</a:t>
            </a:fld>
            <a:endParaRPr lang="en-GB"/>
          </a:p>
        </p:txBody>
      </p:sp>
    </p:spTree>
    <p:extLst>
      <p:ext uri="{BB962C8B-B14F-4D97-AF65-F5344CB8AC3E}">
        <p14:creationId xmlns:p14="http://schemas.microsoft.com/office/powerpoint/2010/main" val="683465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79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858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B43921-457F-42D7-9A5E-1FB398760551}" type="datetimeFigureOut">
              <a:rPr lang="en-GB" smtClean="0"/>
              <a:t>11/02/2020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1C0A8E-E8C2-469C-905E-C6857145D775}" type="slidenum">
              <a:rPr lang="en-GB" smtClean="0"/>
              <a:t>‹#›</a:t>
            </a:fld>
            <a:endParaRPr lang="en-GB"/>
          </a:p>
        </p:txBody>
      </p:sp>
    </p:spTree>
    <p:extLst>
      <p:ext uri="{BB962C8B-B14F-4D97-AF65-F5344CB8AC3E}">
        <p14:creationId xmlns:p14="http://schemas.microsoft.com/office/powerpoint/2010/main" val="15376815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06E377-3536-4B59-8057-BF4AAF2CF177}"/>
              </a:ext>
            </a:extLst>
          </p:cNvPr>
          <p:cNvSpPr/>
          <p:nvPr userDrawn="1"/>
        </p:nvSpPr>
        <p:spPr>
          <a:xfrm>
            <a:off x="0" y="0"/>
            <a:ext cx="12192000" cy="830413"/>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a:extLst>
              <a:ext uri="{FF2B5EF4-FFF2-40B4-BE49-F238E27FC236}">
                <a16:creationId xmlns:a16="http://schemas.microsoft.com/office/drawing/2014/main" id="{39282242-AD1D-4025-9032-79DB59B5E43F}"/>
              </a:ext>
            </a:extLst>
          </p:cNvPr>
          <p:cNvCxnSpPr>
            <a:cxnSpLocks/>
          </p:cNvCxnSpPr>
          <p:nvPr userDrawn="1"/>
        </p:nvCxnSpPr>
        <p:spPr>
          <a:xfrm>
            <a:off x="0" y="830424"/>
            <a:ext cx="12192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7F4B86B-9A70-476B-A2D8-3B63DE3BD5D1}"/>
              </a:ext>
            </a:extLst>
          </p:cNvPr>
          <p:cNvSpPr txBox="1"/>
          <p:nvPr userDrawn="1"/>
        </p:nvSpPr>
        <p:spPr>
          <a:xfrm>
            <a:off x="110185" y="222750"/>
            <a:ext cx="3571812" cy="369332"/>
          </a:xfrm>
          <a:prstGeom prst="rect">
            <a:avLst/>
          </a:prstGeom>
          <a:noFill/>
        </p:spPr>
        <p:txBody>
          <a:bodyPr wrap="none" rtlCol="0">
            <a:spAutoFit/>
          </a:bodyPr>
          <a:lstStyle/>
          <a:p>
            <a:r>
              <a:rPr lang="en-GB" b="1" dirty="0">
                <a:latin typeface="+mj-lt"/>
              </a:rPr>
              <a:t>Error Detection and Correction</a:t>
            </a:r>
          </a:p>
        </p:txBody>
      </p:sp>
      <p:grpSp>
        <p:nvGrpSpPr>
          <p:cNvPr id="10" name="Group 9">
            <a:extLst>
              <a:ext uri="{FF2B5EF4-FFF2-40B4-BE49-F238E27FC236}">
                <a16:creationId xmlns:a16="http://schemas.microsoft.com/office/drawing/2014/main" id="{2D9FA4B4-4B1A-40C7-B56C-3BF50E578466}"/>
              </a:ext>
            </a:extLst>
          </p:cNvPr>
          <p:cNvGrpSpPr/>
          <p:nvPr userDrawn="1"/>
        </p:nvGrpSpPr>
        <p:grpSpPr>
          <a:xfrm>
            <a:off x="10487885" y="177048"/>
            <a:ext cx="1593930" cy="476316"/>
            <a:chOff x="10487885" y="222750"/>
            <a:chExt cx="1593930" cy="476316"/>
          </a:xfrm>
        </p:grpSpPr>
        <p:pic>
          <p:nvPicPr>
            <p:cNvPr id="11" name="Picture 10" descr="A close up of ware&#10;&#10;Description automatically generated">
              <a:extLst>
                <a:ext uri="{FF2B5EF4-FFF2-40B4-BE49-F238E27FC236}">
                  <a16:creationId xmlns:a16="http://schemas.microsoft.com/office/drawing/2014/main" id="{4CED7A0C-2FBA-443A-86A8-E27EEFE1BE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87885" y="222750"/>
              <a:ext cx="476316" cy="476316"/>
            </a:xfrm>
            <a:prstGeom prst="rect">
              <a:avLst/>
            </a:prstGeom>
          </p:spPr>
        </p:pic>
        <p:sp>
          <p:nvSpPr>
            <p:cNvPr id="12" name="TextBox 11">
              <a:extLst>
                <a:ext uri="{FF2B5EF4-FFF2-40B4-BE49-F238E27FC236}">
                  <a16:creationId xmlns:a16="http://schemas.microsoft.com/office/drawing/2014/main" id="{F72DD8C3-0805-4E5D-8F19-6465A8241F2B}"/>
                </a:ext>
              </a:extLst>
            </p:cNvPr>
            <p:cNvSpPr txBox="1"/>
            <p:nvPr userDrawn="1"/>
          </p:nvSpPr>
          <p:spPr>
            <a:xfrm>
              <a:off x="10964201" y="330103"/>
              <a:ext cx="1117614" cy="261610"/>
            </a:xfrm>
            <a:prstGeom prst="rect">
              <a:avLst/>
            </a:prstGeom>
            <a:noFill/>
          </p:spPr>
          <p:txBody>
            <a:bodyPr wrap="none" rtlCol="0">
              <a:spAutoFit/>
            </a:bodyPr>
            <a:lstStyle/>
            <a:p>
              <a:r>
                <a:rPr lang="en-GB" sz="1100" dirty="0" err="1">
                  <a:latin typeface="+mj-lt"/>
                </a:rPr>
                <a:t>Craig’n’Dave</a:t>
              </a:r>
              <a:endParaRPr lang="en-GB" sz="1100" dirty="0">
                <a:latin typeface="+mj-lt"/>
              </a:endParaRPr>
            </a:p>
          </p:txBody>
        </p:sp>
      </p:grpSp>
    </p:spTree>
    <p:extLst>
      <p:ext uri="{BB962C8B-B14F-4D97-AF65-F5344CB8AC3E}">
        <p14:creationId xmlns:p14="http://schemas.microsoft.com/office/powerpoint/2010/main" val="393171925"/>
      </p:ext>
    </p:extLst>
  </p:cSld>
  <p:clrMap bg1="lt1" tx1="dk1" bg2="lt2" tx2="dk2" accent1="accent1" accent2="accent2" accent3="accent3" accent4="accent4" accent5="accent5" accent6="accent6" hlink="hlink" folHlink="folHlink"/>
  <p:sldLayoutIdLst>
    <p:sldLayoutId id="2147483702" r:id="rId1"/>
    <p:sldLayoutId id="2147483708" r:id="rId2"/>
    <p:sldLayoutId id="214748370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7577" y="1559859"/>
            <a:ext cx="12084423" cy="369332"/>
          </a:xfrm>
          <a:prstGeom prst="rect">
            <a:avLst/>
          </a:prstGeom>
          <a:noFill/>
        </p:spPr>
        <p:txBody>
          <a:bodyPr wrap="square" rtlCol="0">
            <a:spAutoFit/>
          </a:bodyPr>
          <a:lstStyle/>
          <a:p>
            <a:r>
              <a:rPr lang="en-GB" dirty="0">
                <a:solidFill>
                  <a:schemeClr val="bg2">
                    <a:lumMod val="10000"/>
                  </a:schemeClr>
                </a:solidFill>
              </a:rPr>
              <a:t>Enter 7 bits into the box below.  Is your bit pattern correct or not?</a:t>
            </a:r>
          </a:p>
        </p:txBody>
      </p:sp>
      <p:graphicFrame>
        <p:nvGraphicFramePr>
          <p:cNvPr id="4" name="Table 3"/>
          <p:cNvGraphicFramePr>
            <a:graphicFrameLocks noGrp="1"/>
          </p:cNvGraphicFramePr>
          <p:nvPr>
            <p:extLst>
              <p:ext uri="{D42A27DB-BD31-4B8C-83A1-F6EECF244321}">
                <p14:modId xmlns:p14="http://schemas.microsoft.com/office/powerpoint/2010/main" val="3595876409"/>
              </p:ext>
            </p:extLst>
          </p:nvPr>
        </p:nvGraphicFramePr>
        <p:xfrm>
          <a:off x="1125668" y="2203931"/>
          <a:ext cx="10048240" cy="3942870"/>
        </p:xfrm>
        <a:graphic>
          <a:graphicData uri="http://schemas.openxmlformats.org/drawingml/2006/table">
            <a:tbl>
              <a:tblPr firstRow="1" bandRow="1">
                <a:tableStyleId>{93296810-A885-4BE3-A3E7-6D5BEEA58F35}</a:tableStyleId>
              </a:tblPr>
              <a:tblGrid>
                <a:gridCol w="3014662">
                  <a:extLst>
                    <a:ext uri="{9D8B030D-6E8A-4147-A177-3AD203B41FA5}">
                      <a16:colId xmlns:a16="http://schemas.microsoft.com/office/drawing/2014/main" val="3363721025"/>
                    </a:ext>
                  </a:extLst>
                </a:gridCol>
                <a:gridCol w="1032828">
                  <a:extLst>
                    <a:ext uri="{9D8B030D-6E8A-4147-A177-3AD203B41FA5}">
                      <a16:colId xmlns:a16="http://schemas.microsoft.com/office/drawing/2014/main" val="3465927668"/>
                    </a:ext>
                  </a:extLst>
                </a:gridCol>
                <a:gridCol w="2000250">
                  <a:extLst>
                    <a:ext uri="{9D8B030D-6E8A-4147-A177-3AD203B41FA5}">
                      <a16:colId xmlns:a16="http://schemas.microsoft.com/office/drawing/2014/main" val="1346533491"/>
                    </a:ext>
                  </a:extLst>
                </a:gridCol>
                <a:gridCol w="3014662">
                  <a:extLst>
                    <a:ext uri="{9D8B030D-6E8A-4147-A177-3AD203B41FA5}">
                      <a16:colId xmlns:a16="http://schemas.microsoft.com/office/drawing/2014/main" val="3282904778"/>
                    </a:ext>
                  </a:extLst>
                </a:gridCol>
                <a:gridCol w="985838">
                  <a:extLst>
                    <a:ext uri="{9D8B030D-6E8A-4147-A177-3AD203B41FA5}">
                      <a16:colId xmlns:a16="http://schemas.microsoft.com/office/drawing/2014/main" val="2829591682"/>
                    </a:ext>
                  </a:extLst>
                </a:gridCol>
              </a:tblGrid>
              <a:tr h="657145">
                <a:tc>
                  <a:txBody>
                    <a:bodyPr/>
                    <a:lstStyle/>
                    <a:p>
                      <a:pPr algn="ctr"/>
                      <a:r>
                        <a:rPr lang="en-GB" dirty="0"/>
                        <a:t>7-bit data stream</a:t>
                      </a:r>
                    </a:p>
                  </a:txBody>
                  <a:tcPr anchor="ctr"/>
                </a:tc>
                <a:tc>
                  <a:txBody>
                    <a:bodyPr/>
                    <a:lstStyle/>
                    <a:p>
                      <a:pPr algn="ctr"/>
                      <a:r>
                        <a:rPr lang="en-GB" dirty="0"/>
                        <a:t>Correct?</a:t>
                      </a:r>
                    </a:p>
                  </a:txBody>
                  <a:tcPr anchor="ctr"/>
                </a:tc>
                <a:tc>
                  <a:txBody>
                    <a:bodyPr/>
                    <a:lstStyle/>
                    <a:p>
                      <a:pPr algn="ctr"/>
                      <a:endParaRPr lang="en-GB" dirty="0"/>
                    </a:p>
                  </a:txBody>
                  <a:tcPr anchor="ctr">
                    <a:noFill/>
                  </a:tcPr>
                </a:tc>
                <a:tc>
                  <a:txBody>
                    <a:bodyPr/>
                    <a:lstStyle/>
                    <a:p>
                      <a:pPr algn="ctr"/>
                      <a:r>
                        <a:rPr lang="en-GB" dirty="0"/>
                        <a:t>7-bit data stream</a:t>
                      </a:r>
                    </a:p>
                  </a:txBody>
                  <a:tcPr anchor="ctr"/>
                </a:tc>
                <a:tc>
                  <a:txBody>
                    <a:bodyPr/>
                    <a:lstStyle/>
                    <a:p>
                      <a:pPr algn="ctr"/>
                      <a:r>
                        <a:rPr lang="en-GB" dirty="0"/>
                        <a:t>Correct?</a:t>
                      </a:r>
                    </a:p>
                  </a:txBody>
                  <a:tcPr anchor="ctr"/>
                </a:tc>
                <a:extLst>
                  <a:ext uri="{0D108BD9-81ED-4DB2-BD59-A6C34878D82A}">
                    <a16:rowId xmlns:a16="http://schemas.microsoft.com/office/drawing/2014/main" val="3862793106"/>
                  </a:ext>
                </a:extLst>
              </a:tr>
              <a:tr h="657145">
                <a:tc>
                  <a:txBody>
                    <a:bodyPr/>
                    <a:lstStyle/>
                    <a:p>
                      <a:pPr algn="ctr"/>
                      <a:endParaRPr lang="en-GB" dirty="0"/>
                    </a:p>
                  </a:txBody>
                  <a:tcPr anchor="ctr"/>
                </a:tc>
                <a:tc>
                  <a:txBody>
                    <a:bodyPr/>
                    <a:lstStyle/>
                    <a:p>
                      <a:pPr algn="ctr"/>
                      <a:endParaRPr lang="en-GB"/>
                    </a:p>
                  </a:txBody>
                  <a:tcPr anchor="ctr"/>
                </a:tc>
                <a:tc>
                  <a:txBody>
                    <a:bodyPr/>
                    <a:lstStyle/>
                    <a:p>
                      <a:pPr algn="ctr"/>
                      <a:endParaRPr lang="en-GB" dirty="0"/>
                    </a:p>
                  </a:txBody>
                  <a:tcPr anchor="ctr">
                    <a:noFill/>
                  </a:tcPr>
                </a:tc>
                <a:tc>
                  <a:txBody>
                    <a:bodyPr/>
                    <a:lstStyle/>
                    <a:p>
                      <a:pPr algn="ctr"/>
                      <a:endParaRPr lang="en-GB"/>
                    </a:p>
                  </a:txBody>
                  <a:tcPr anchor="ctr"/>
                </a:tc>
                <a:tc>
                  <a:txBody>
                    <a:bodyPr/>
                    <a:lstStyle/>
                    <a:p>
                      <a:pPr algn="ctr"/>
                      <a:endParaRPr lang="en-GB" dirty="0"/>
                    </a:p>
                  </a:txBody>
                  <a:tcPr anchor="ctr"/>
                </a:tc>
                <a:extLst>
                  <a:ext uri="{0D108BD9-81ED-4DB2-BD59-A6C34878D82A}">
                    <a16:rowId xmlns:a16="http://schemas.microsoft.com/office/drawing/2014/main" val="3630322903"/>
                  </a:ext>
                </a:extLst>
              </a:tr>
              <a:tr h="657145">
                <a:tc>
                  <a:txBody>
                    <a:bodyPr/>
                    <a:lstStyle/>
                    <a:p>
                      <a:pPr algn="ctr"/>
                      <a:endParaRPr lang="en-GB"/>
                    </a:p>
                  </a:txBody>
                  <a:tcPr anchor="ctr"/>
                </a:tc>
                <a:tc>
                  <a:txBody>
                    <a:bodyPr/>
                    <a:lstStyle/>
                    <a:p>
                      <a:pPr algn="ctr"/>
                      <a:endParaRPr lang="en-GB"/>
                    </a:p>
                  </a:txBody>
                  <a:tcPr anchor="ctr"/>
                </a:tc>
                <a:tc>
                  <a:txBody>
                    <a:bodyPr/>
                    <a:lstStyle/>
                    <a:p>
                      <a:pPr algn="ctr"/>
                      <a:endParaRPr lang="en-GB"/>
                    </a:p>
                  </a:txBody>
                  <a:tcPr anchor="ctr">
                    <a:noFill/>
                  </a:tcPr>
                </a:tc>
                <a:tc>
                  <a:txBody>
                    <a:bodyPr/>
                    <a:lstStyle/>
                    <a:p>
                      <a:pPr algn="ctr"/>
                      <a:endParaRPr lang="en-GB"/>
                    </a:p>
                  </a:txBody>
                  <a:tcPr anchor="ctr"/>
                </a:tc>
                <a:tc>
                  <a:txBody>
                    <a:bodyPr/>
                    <a:lstStyle/>
                    <a:p>
                      <a:pPr algn="ctr"/>
                      <a:endParaRPr lang="en-GB"/>
                    </a:p>
                  </a:txBody>
                  <a:tcPr anchor="ctr"/>
                </a:tc>
                <a:extLst>
                  <a:ext uri="{0D108BD9-81ED-4DB2-BD59-A6C34878D82A}">
                    <a16:rowId xmlns:a16="http://schemas.microsoft.com/office/drawing/2014/main" val="3119211025"/>
                  </a:ext>
                </a:extLst>
              </a:tr>
              <a:tr h="657145">
                <a:tc>
                  <a:txBody>
                    <a:bodyPr/>
                    <a:lstStyle/>
                    <a:p>
                      <a:pPr algn="ctr"/>
                      <a:endParaRPr lang="en-GB"/>
                    </a:p>
                  </a:txBody>
                  <a:tcPr anchor="ctr"/>
                </a:tc>
                <a:tc>
                  <a:txBody>
                    <a:bodyPr/>
                    <a:lstStyle/>
                    <a:p>
                      <a:pPr algn="ctr"/>
                      <a:endParaRPr lang="en-GB"/>
                    </a:p>
                  </a:txBody>
                  <a:tcPr anchor="ctr"/>
                </a:tc>
                <a:tc>
                  <a:txBody>
                    <a:bodyPr/>
                    <a:lstStyle/>
                    <a:p>
                      <a:pPr algn="ctr"/>
                      <a:endParaRPr lang="en-GB"/>
                    </a:p>
                  </a:txBody>
                  <a:tcPr anchor="ctr">
                    <a:noFill/>
                  </a:tcPr>
                </a:tc>
                <a:tc>
                  <a:txBody>
                    <a:bodyPr/>
                    <a:lstStyle/>
                    <a:p>
                      <a:pPr algn="ctr"/>
                      <a:endParaRPr lang="en-GB"/>
                    </a:p>
                  </a:txBody>
                  <a:tcPr anchor="ctr"/>
                </a:tc>
                <a:tc>
                  <a:txBody>
                    <a:bodyPr/>
                    <a:lstStyle/>
                    <a:p>
                      <a:pPr algn="ctr"/>
                      <a:endParaRPr lang="en-GB"/>
                    </a:p>
                  </a:txBody>
                  <a:tcPr anchor="ctr"/>
                </a:tc>
                <a:extLst>
                  <a:ext uri="{0D108BD9-81ED-4DB2-BD59-A6C34878D82A}">
                    <a16:rowId xmlns:a16="http://schemas.microsoft.com/office/drawing/2014/main" val="633860335"/>
                  </a:ext>
                </a:extLst>
              </a:tr>
              <a:tr h="657145">
                <a:tc>
                  <a:txBody>
                    <a:bodyPr/>
                    <a:lstStyle/>
                    <a:p>
                      <a:pPr algn="ctr"/>
                      <a:endParaRPr lang="en-GB"/>
                    </a:p>
                  </a:txBody>
                  <a:tcPr anchor="ctr"/>
                </a:tc>
                <a:tc>
                  <a:txBody>
                    <a:bodyPr/>
                    <a:lstStyle/>
                    <a:p>
                      <a:pPr algn="ctr"/>
                      <a:endParaRPr lang="en-GB"/>
                    </a:p>
                  </a:txBody>
                  <a:tcPr anchor="ctr"/>
                </a:tc>
                <a:tc>
                  <a:txBody>
                    <a:bodyPr/>
                    <a:lstStyle/>
                    <a:p>
                      <a:pPr algn="ctr"/>
                      <a:endParaRPr lang="en-GB" dirty="0"/>
                    </a:p>
                  </a:txBody>
                  <a:tcPr anchor="ctr">
                    <a:noFill/>
                  </a:tcPr>
                </a:tc>
                <a:tc>
                  <a:txBody>
                    <a:bodyPr/>
                    <a:lstStyle/>
                    <a:p>
                      <a:pPr algn="ctr"/>
                      <a:endParaRPr lang="en-GB"/>
                    </a:p>
                  </a:txBody>
                  <a:tcPr anchor="ctr"/>
                </a:tc>
                <a:tc>
                  <a:txBody>
                    <a:bodyPr/>
                    <a:lstStyle/>
                    <a:p>
                      <a:pPr algn="ctr"/>
                      <a:endParaRPr lang="en-GB"/>
                    </a:p>
                  </a:txBody>
                  <a:tcPr anchor="ctr"/>
                </a:tc>
                <a:extLst>
                  <a:ext uri="{0D108BD9-81ED-4DB2-BD59-A6C34878D82A}">
                    <a16:rowId xmlns:a16="http://schemas.microsoft.com/office/drawing/2014/main" val="3137241533"/>
                  </a:ext>
                </a:extLst>
              </a:tr>
              <a:tr h="657145">
                <a:tc>
                  <a:txBody>
                    <a:bodyPr/>
                    <a:lstStyle/>
                    <a:p>
                      <a:pPr algn="ctr"/>
                      <a:endParaRPr lang="en-GB"/>
                    </a:p>
                  </a:txBody>
                  <a:tcPr anchor="ctr"/>
                </a:tc>
                <a:tc>
                  <a:txBody>
                    <a:bodyPr/>
                    <a:lstStyle/>
                    <a:p>
                      <a:pPr algn="ctr"/>
                      <a:endParaRPr lang="en-GB"/>
                    </a:p>
                  </a:txBody>
                  <a:tcPr anchor="ctr"/>
                </a:tc>
                <a:tc>
                  <a:txBody>
                    <a:bodyPr/>
                    <a:lstStyle/>
                    <a:p>
                      <a:pPr algn="ctr"/>
                      <a:endParaRPr lang="en-GB" dirty="0"/>
                    </a:p>
                  </a:txBody>
                  <a:tcPr anchor="ctr">
                    <a:noFill/>
                  </a:tcPr>
                </a:tc>
                <a:tc>
                  <a:txBody>
                    <a:bodyPr/>
                    <a:lstStyle/>
                    <a:p>
                      <a:pPr algn="ctr"/>
                      <a:endParaRPr lang="en-GB"/>
                    </a:p>
                  </a:txBody>
                  <a:tcPr anchor="ctr"/>
                </a:tc>
                <a:tc>
                  <a:txBody>
                    <a:bodyPr/>
                    <a:lstStyle/>
                    <a:p>
                      <a:pPr algn="ctr"/>
                      <a:endParaRPr lang="en-GB" dirty="0"/>
                    </a:p>
                  </a:txBody>
                  <a:tcPr anchor="ctr"/>
                </a:tc>
                <a:extLst>
                  <a:ext uri="{0D108BD9-81ED-4DB2-BD59-A6C34878D82A}">
                    <a16:rowId xmlns:a16="http://schemas.microsoft.com/office/drawing/2014/main" val="261517352"/>
                  </a:ext>
                </a:extLst>
              </a:tr>
            </a:tbl>
          </a:graphicData>
        </a:graphic>
      </p:graphicFrame>
      <p:graphicFrame>
        <p:nvGraphicFramePr>
          <p:cNvPr id="5" name="Table 4"/>
          <p:cNvGraphicFramePr>
            <a:graphicFrameLocks noGrp="1"/>
          </p:cNvGraphicFramePr>
          <p:nvPr/>
        </p:nvGraphicFramePr>
        <p:xfrm>
          <a:off x="1243012" y="3040591"/>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0" name="Table 19"/>
          <p:cNvGraphicFramePr>
            <a:graphicFrameLocks noGrp="1"/>
          </p:cNvGraphicFramePr>
          <p:nvPr/>
        </p:nvGraphicFramePr>
        <p:xfrm>
          <a:off x="1243012" y="3686173"/>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1" name="Table 20"/>
          <p:cNvGraphicFramePr>
            <a:graphicFrameLocks noGrp="1"/>
          </p:cNvGraphicFramePr>
          <p:nvPr/>
        </p:nvGraphicFramePr>
        <p:xfrm>
          <a:off x="1243012" y="4331755"/>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2" name="Table 21"/>
          <p:cNvGraphicFramePr>
            <a:graphicFrameLocks noGrp="1"/>
          </p:cNvGraphicFramePr>
          <p:nvPr/>
        </p:nvGraphicFramePr>
        <p:xfrm>
          <a:off x="1243011" y="4977337"/>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3" name="Table 22"/>
          <p:cNvGraphicFramePr>
            <a:graphicFrameLocks noGrp="1"/>
          </p:cNvGraphicFramePr>
          <p:nvPr/>
        </p:nvGraphicFramePr>
        <p:xfrm>
          <a:off x="1243011" y="5622919"/>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4" name="Table 23"/>
          <p:cNvGraphicFramePr>
            <a:graphicFrameLocks noGrp="1"/>
          </p:cNvGraphicFramePr>
          <p:nvPr/>
        </p:nvGraphicFramePr>
        <p:xfrm>
          <a:off x="7313612" y="3040591"/>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5" name="Table 24"/>
          <p:cNvGraphicFramePr>
            <a:graphicFrameLocks noGrp="1"/>
          </p:cNvGraphicFramePr>
          <p:nvPr/>
        </p:nvGraphicFramePr>
        <p:xfrm>
          <a:off x="7313612" y="3686173"/>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6" name="Table 25"/>
          <p:cNvGraphicFramePr>
            <a:graphicFrameLocks noGrp="1"/>
          </p:cNvGraphicFramePr>
          <p:nvPr/>
        </p:nvGraphicFramePr>
        <p:xfrm>
          <a:off x="7313612" y="4331755"/>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7" name="Table 26"/>
          <p:cNvGraphicFramePr>
            <a:graphicFrameLocks noGrp="1"/>
          </p:cNvGraphicFramePr>
          <p:nvPr/>
        </p:nvGraphicFramePr>
        <p:xfrm>
          <a:off x="7313611" y="4977337"/>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graphicFrame>
        <p:nvGraphicFramePr>
          <p:cNvPr id="28" name="Table 27"/>
          <p:cNvGraphicFramePr>
            <a:graphicFrameLocks noGrp="1"/>
          </p:cNvGraphicFramePr>
          <p:nvPr/>
        </p:nvGraphicFramePr>
        <p:xfrm>
          <a:off x="7313611" y="5622919"/>
          <a:ext cx="2757489" cy="370840"/>
        </p:xfrm>
        <a:graphic>
          <a:graphicData uri="http://schemas.openxmlformats.org/drawingml/2006/table">
            <a:tbl>
              <a:tblPr bandRow="1">
                <a:tableStyleId>{F5AB1C69-6EDB-4FF4-983F-18BD219EF322}</a:tableStyleId>
              </a:tblPr>
              <a:tblGrid>
                <a:gridCol w="393927">
                  <a:extLst>
                    <a:ext uri="{9D8B030D-6E8A-4147-A177-3AD203B41FA5}">
                      <a16:colId xmlns:a16="http://schemas.microsoft.com/office/drawing/2014/main" val="4096506531"/>
                    </a:ext>
                  </a:extLst>
                </a:gridCol>
                <a:gridCol w="393927">
                  <a:extLst>
                    <a:ext uri="{9D8B030D-6E8A-4147-A177-3AD203B41FA5}">
                      <a16:colId xmlns:a16="http://schemas.microsoft.com/office/drawing/2014/main" val="3668689000"/>
                    </a:ext>
                  </a:extLst>
                </a:gridCol>
                <a:gridCol w="393927">
                  <a:extLst>
                    <a:ext uri="{9D8B030D-6E8A-4147-A177-3AD203B41FA5}">
                      <a16:colId xmlns:a16="http://schemas.microsoft.com/office/drawing/2014/main" val="1982592628"/>
                    </a:ext>
                  </a:extLst>
                </a:gridCol>
                <a:gridCol w="393927">
                  <a:extLst>
                    <a:ext uri="{9D8B030D-6E8A-4147-A177-3AD203B41FA5}">
                      <a16:colId xmlns:a16="http://schemas.microsoft.com/office/drawing/2014/main" val="3654744749"/>
                    </a:ext>
                  </a:extLst>
                </a:gridCol>
                <a:gridCol w="393927">
                  <a:extLst>
                    <a:ext uri="{9D8B030D-6E8A-4147-A177-3AD203B41FA5}">
                      <a16:colId xmlns:a16="http://schemas.microsoft.com/office/drawing/2014/main" val="2975172040"/>
                    </a:ext>
                  </a:extLst>
                </a:gridCol>
                <a:gridCol w="393927">
                  <a:extLst>
                    <a:ext uri="{9D8B030D-6E8A-4147-A177-3AD203B41FA5}">
                      <a16:colId xmlns:a16="http://schemas.microsoft.com/office/drawing/2014/main" val="1259696938"/>
                    </a:ext>
                  </a:extLst>
                </a:gridCol>
                <a:gridCol w="393927">
                  <a:extLst>
                    <a:ext uri="{9D8B030D-6E8A-4147-A177-3AD203B41FA5}">
                      <a16:colId xmlns:a16="http://schemas.microsoft.com/office/drawing/2014/main" val="786421953"/>
                    </a:ext>
                  </a:extLst>
                </a:gridCol>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39741840"/>
                  </a:ext>
                </a:extLst>
              </a:tr>
            </a:tbl>
          </a:graphicData>
        </a:graphic>
      </p:graphicFrame>
    </p:spTree>
    <p:extLst>
      <p:ext uri="{BB962C8B-B14F-4D97-AF65-F5344CB8AC3E}">
        <p14:creationId xmlns:p14="http://schemas.microsoft.com/office/powerpoint/2010/main" val="1173361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70392" y="1410458"/>
            <a:ext cx="3251211" cy="461665"/>
          </a:xfrm>
          <a:prstGeom prst="rect">
            <a:avLst/>
          </a:prstGeom>
          <a:noFill/>
        </p:spPr>
        <p:txBody>
          <a:bodyPr wrap="none" rtlCol="0">
            <a:spAutoFit/>
          </a:bodyPr>
          <a:lstStyle/>
          <a:p>
            <a:r>
              <a:rPr lang="en-GB" sz="2400" b="1" dirty="0">
                <a:solidFill>
                  <a:srgbClr val="357382"/>
                </a:solidFill>
                <a:latin typeface="Tahoma" panose="020B0604030504040204" pitchFamily="34" charset="0"/>
                <a:ea typeface="Tahoma" panose="020B0604030504040204" pitchFamily="34" charset="0"/>
                <a:cs typeface="Tahoma" panose="020B0604030504040204" pitchFamily="34" charset="0"/>
              </a:rPr>
              <a:t>THE KEY QUESTION</a:t>
            </a:r>
          </a:p>
        </p:txBody>
      </p:sp>
      <p:sp>
        <p:nvSpPr>
          <p:cNvPr id="11" name="TextBox 10"/>
          <p:cNvSpPr txBox="1"/>
          <p:nvPr/>
        </p:nvSpPr>
        <p:spPr>
          <a:xfrm>
            <a:off x="569256" y="1990489"/>
            <a:ext cx="11053482" cy="1200329"/>
          </a:xfrm>
          <a:prstGeom prst="rect">
            <a:avLst/>
          </a:prstGeom>
          <a:noFill/>
        </p:spPr>
        <p:txBody>
          <a:bodyPr wrap="square" rtlCol="0">
            <a:spAutoFit/>
          </a:bodyPr>
          <a:lstStyle/>
          <a:p>
            <a:pPr algn="ctr"/>
            <a:r>
              <a:rPr lang="en-GB" sz="3600" dirty="0">
                <a:solidFill>
                  <a:srgbClr val="357382"/>
                </a:solidFill>
                <a:latin typeface="Tahoma" panose="020B0604030504040204" pitchFamily="34" charset="0"/>
                <a:ea typeface="Tahoma" panose="020B0604030504040204" pitchFamily="34" charset="0"/>
                <a:cs typeface="Tahoma" panose="020B0604030504040204" pitchFamily="34" charset="0"/>
              </a:rPr>
              <a:t>How can errors be detected and corrected when data is transferred between devices?</a:t>
            </a:r>
          </a:p>
        </p:txBody>
      </p:sp>
      <p:grpSp>
        <p:nvGrpSpPr>
          <p:cNvPr id="35" name="Group 34"/>
          <p:cNvGrpSpPr/>
          <p:nvPr/>
        </p:nvGrpSpPr>
        <p:grpSpPr>
          <a:xfrm>
            <a:off x="995844" y="3659290"/>
            <a:ext cx="2936974" cy="2773065"/>
            <a:chOff x="995844" y="3659290"/>
            <a:chExt cx="2936974" cy="2773065"/>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844" y="3659290"/>
              <a:ext cx="2160517" cy="2311400"/>
            </a:xfrm>
            <a:prstGeom prst="rect">
              <a:avLst/>
            </a:prstGeom>
          </p:spPr>
        </p:pic>
        <p:cxnSp>
          <p:nvCxnSpPr>
            <p:cNvPr id="10" name="Elbow Connector 9"/>
            <p:cNvCxnSpPr>
              <a:endCxn id="6" idx="3"/>
            </p:cNvCxnSpPr>
            <p:nvPr/>
          </p:nvCxnSpPr>
          <p:spPr>
            <a:xfrm rot="5400000" flipH="1" flipV="1">
              <a:off x="2596189" y="4902622"/>
              <a:ext cx="647803" cy="472541"/>
            </a:xfrm>
            <a:prstGeom prst="bentConnector4">
              <a:avLst>
                <a:gd name="adj1" fmla="val -1944"/>
                <a:gd name="adj2" fmla="val 148377"/>
              </a:avLst>
            </a:prstGeom>
            <a:ln w="38100">
              <a:solidFill>
                <a:srgbClr val="5381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75857" y="5786024"/>
              <a:ext cx="1956961" cy="646331"/>
            </a:xfrm>
            <a:prstGeom prst="rect">
              <a:avLst/>
            </a:prstGeom>
            <a:noFill/>
          </p:spPr>
          <p:txBody>
            <a:bodyPr wrap="square" rtlCol="0">
              <a:spAutoFit/>
            </a:bodyPr>
            <a:lstStyle/>
            <a:p>
              <a:pPr algn="ctr"/>
              <a:r>
                <a:rPr lang="en-GB" dirty="0">
                  <a:solidFill>
                    <a:schemeClr val="bg2">
                      <a:lumMod val="10000"/>
                    </a:schemeClr>
                  </a:solidFill>
                </a:rPr>
                <a:t>Input device to PC</a:t>
              </a:r>
              <a:br>
                <a:rPr lang="en-GB" dirty="0">
                  <a:solidFill>
                    <a:schemeClr val="bg2">
                      <a:lumMod val="10000"/>
                    </a:schemeClr>
                  </a:solidFill>
                </a:rPr>
              </a:br>
              <a:r>
                <a:rPr lang="en-GB" dirty="0">
                  <a:solidFill>
                    <a:schemeClr val="bg2">
                      <a:lumMod val="10000"/>
                    </a:schemeClr>
                  </a:solidFill>
                </a:rPr>
                <a:t>with USB.</a:t>
              </a:r>
            </a:p>
          </p:txBody>
        </p:sp>
      </p:grpSp>
      <p:grpSp>
        <p:nvGrpSpPr>
          <p:cNvPr id="33" name="Group 32"/>
          <p:cNvGrpSpPr/>
          <p:nvPr/>
        </p:nvGrpSpPr>
        <p:grpSpPr>
          <a:xfrm>
            <a:off x="4664078" y="3813898"/>
            <a:ext cx="2917825" cy="2625426"/>
            <a:chOff x="4664078" y="3813898"/>
            <a:chExt cx="2917825" cy="2625426"/>
          </a:xfrm>
        </p:grpSpPr>
        <p:pic>
          <p:nvPicPr>
            <p:cNvPr id="1026" name="Picture 2" descr="Image result for RAM chip"/>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7531" b="27203"/>
            <a:stretch/>
          </p:blipFill>
          <p:spPr bwMode="auto">
            <a:xfrm>
              <a:off x="4664078" y="5132593"/>
              <a:ext cx="2917825" cy="660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pu chi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4078" y="3813898"/>
              <a:ext cx="1035460" cy="1035460"/>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Elbow Connector 27"/>
            <p:cNvCxnSpPr>
              <a:stCxn id="1030" idx="3"/>
              <a:endCxn id="1026" idx="0"/>
            </p:cNvCxnSpPr>
            <p:nvPr/>
          </p:nvCxnSpPr>
          <p:spPr>
            <a:xfrm>
              <a:off x="5699538" y="4331628"/>
              <a:ext cx="423453" cy="800965"/>
            </a:xfrm>
            <a:prstGeom prst="bentConnector2">
              <a:avLst/>
            </a:prstGeom>
            <a:ln w="38100">
              <a:solidFill>
                <a:srgbClr val="5381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122619" y="5792993"/>
              <a:ext cx="2000741" cy="646331"/>
            </a:xfrm>
            <a:prstGeom prst="rect">
              <a:avLst/>
            </a:prstGeom>
            <a:noFill/>
          </p:spPr>
          <p:txBody>
            <a:bodyPr wrap="none" rtlCol="0">
              <a:spAutoFit/>
            </a:bodyPr>
            <a:lstStyle/>
            <a:p>
              <a:pPr algn="ctr"/>
              <a:r>
                <a:rPr lang="en-GB" dirty="0">
                  <a:solidFill>
                    <a:schemeClr val="bg2">
                      <a:lumMod val="10000"/>
                    </a:schemeClr>
                  </a:solidFill>
                </a:rPr>
                <a:t>CPU to RAM</a:t>
              </a:r>
              <a:br>
                <a:rPr lang="en-GB" dirty="0">
                  <a:solidFill>
                    <a:schemeClr val="bg2">
                      <a:lumMod val="10000"/>
                    </a:schemeClr>
                  </a:solidFill>
                </a:rPr>
              </a:br>
              <a:r>
                <a:rPr lang="en-GB" dirty="0">
                  <a:solidFill>
                    <a:schemeClr val="bg2">
                      <a:lumMod val="10000"/>
                    </a:schemeClr>
                  </a:solidFill>
                </a:rPr>
                <a:t>with a systems bus</a:t>
              </a:r>
              <a:r>
                <a:rPr lang="en-GB" dirty="0">
                  <a:solidFill>
                    <a:srgbClr val="538135"/>
                  </a:solidFill>
                </a:rPr>
                <a:t>.</a:t>
              </a:r>
            </a:p>
          </p:txBody>
        </p:sp>
      </p:grpSp>
      <p:grpSp>
        <p:nvGrpSpPr>
          <p:cNvPr id="34" name="Group 33"/>
          <p:cNvGrpSpPr/>
          <p:nvPr/>
        </p:nvGrpSpPr>
        <p:grpSpPr>
          <a:xfrm>
            <a:off x="7950064" y="3638747"/>
            <a:ext cx="3411051" cy="2800577"/>
            <a:chOff x="7950064" y="3638747"/>
            <a:chExt cx="3411051" cy="2800577"/>
          </a:xfrm>
        </p:grpSpPr>
        <p:pic>
          <p:nvPicPr>
            <p:cNvPr id="1032" name="Picture 8" descr="Image result for switch clipar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2153" b="21180"/>
            <a:stretch/>
          </p:blipFill>
          <p:spPr bwMode="auto">
            <a:xfrm>
              <a:off x="7950064" y="3638747"/>
              <a:ext cx="1920875" cy="54424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Image result for switch clipar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2153" b="21180"/>
            <a:stretch/>
          </p:blipFill>
          <p:spPr bwMode="auto">
            <a:xfrm>
              <a:off x="9244528" y="5132593"/>
              <a:ext cx="1920875" cy="544248"/>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Elbow Connector 29"/>
            <p:cNvCxnSpPr>
              <a:stCxn id="1032" idx="2"/>
              <a:endCxn id="17" idx="0"/>
            </p:cNvCxnSpPr>
            <p:nvPr/>
          </p:nvCxnSpPr>
          <p:spPr>
            <a:xfrm rot="16200000" flipH="1">
              <a:off x="9082935" y="4010562"/>
              <a:ext cx="949598" cy="1294464"/>
            </a:xfrm>
            <a:prstGeom prst="bentConnector3">
              <a:avLst/>
            </a:prstGeom>
            <a:ln w="38100">
              <a:solidFill>
                <a:srgbClr val="5381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048815" y="5792993"/>
              <a:ext cx="2312300" cy="646331"/>
            </a:xfrm>
            <a:prstGeom prst="rect">
              <a:avLst/>
            </a:prstGeom>
            <a:noFill/>
          </p:spPr>
          <p:txBody>
            <a:bodyPr wrap="none" rtlCol="0">
              <a:spAutoFit/>
            </a:bodyPr>
            <a:lstStyle/>
            <a:p>
              <a:pPr algn="ctr"/>
              <a:r>
                <a:rPr lang="en-GB" dirty="0">
                  <a:solidFill>
                    <a:schemeClr val="bg2">
                      <a:lumMod val="10000"/>
                    </a:schemeClr>
                  </a:solidFill>
                </a:rPr>
                <a:t>Router to router</a:t>
              </a:r>
              <a:br>
                <a:rPr lang="en-GB" dirty="0">
                  <a:solidFill>
                    <a:schemeClr val="bg2">
                      <a:lumMod val="10000"/>
                    </a:schemeClr>
                  </a:solidFill>
                </a:rPr>
              </a:br>
              <a:r>
                <a:rPr lang="en-GB" dirty="0">
                  <a:solidFill>
                    <a:schemeClr val="bg2">
                      <a:lumMod val="10000"/>
                    </a:schemeClr>
                  </a:solidFill>
                </a:rPr>
                <a:t>with fibre optic cables.</a:t>
              </a:r>
            </a:p>
          </p:txBody>
        </p:sp>
      </p:grpSp>
    </p:spTree>
    <p:extLst>
      <p:ext uri="{BB962C8B-B14F-4D97-AF65-F5344CB8AC3E}">
        <p14:creationId xmlns:p14="http://schemas.microsoft.com/office/powerpoint/2010/main" val="304929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70392" y="1410458"/>
            <a:ext cx="3251211" cy="461665"/>
          </a:xfrm>
          <a:prstGeom prst="rect">
            <a:avLst/>
          </a:prstGeom>
          <a:noFill/>
        </p:spPr>
        <p:txBody>
          <a:bodyPr wrap="none" rtlCol="0">
            <a:spAutoFit/>
          </a:bodyPr>
          <a:lstStyle/>
          <a:p>
            <a:r>
              <a:rPr lang="en-GB" sz="2400" b="1" dirty="0">
                <a:solidFill>
                  <a:srgbClr val="357382"/>
                </a:solidFill>
                <a:latin typeface="Tahoma" panose="020B0604030504040204" pitchFamily="34" charset="0"/>
                <a:ea typeface="Tahoma" panose="020B0604030504040204" pitchFamily="34" charset="0"/>
                <a:cs typeface="Tahoma" panose="020B0604030504040204" pitchFamily="34" charset="0"/>
              </a:rPr>
              <a:t>THE KEY QUESTION</a:t>
            </a:r>
          </a:p>
        </p:txBody>
      </p:sp>
      <p:sp>
        <p:nvSpPr>
          <p:cNvPr id="11" name="TextBox 10"/>
          <p:cNvSpPr txBox="1"/>
          <p:nvPr/>
        </p:nvSpPr>
        <p:spPr>
          <a:xfrm>
            <a:off x="569256" y="1990489"/>
            <a:ext cx="11053482" cy="1200329"/>
          </a:xfrm>
          <a:prstGeom prst="rect">
            <a:avLst/>
          </a:prstGeom>
          <a:noFill/>
        </p:spPr>
        <p:txBody>
          <a:bodyPr wrap="square" rtlCol="0">
            <a:spAutoFit/>
          </a:bodyPr>
          <a:lstStyle/>
          <a:p>
            <a:pPr algn="ctr"/>
            <a:r>
              <a:rPr lang="en-GB" sz="3600" dirty="0">
                <a:solidFill>
                  <a:srgbClr val="357382"/>
                </a:solidFill>
                <a:latin typeface="Tahoma" panose="020B0604030504040204" pitchFamily="34" charset="0"/>
                <a:ea typeface="Tahoma" panose="020B0604030504040204" pitchFamily="34" charset="0"/>
                <a:cs typeface="Tahoma" panose="020B0604030504040204" pitchFamily="34" charset="0"/>
              </a:rPr>
              <a:t>How can errors be detected and corrected when data is transferred between devices?</a:t>
            </a:r>
          </a:p>
        </p:txBody>
      </p:sp>
      <p:sp>
        <p:nvSpPr>
          <p:cNvPr id="3" name="TextBox 2"/>
          <p:cNvSpPr txBox="1"/>
          <p:nvPr/>
        </p:nvSpPr>
        <p:spPr>
          <a:xfrm>
            <a:off x="632518" y="3898900"/>
            <a:ext cx="11053481" cy="1969770"/>
          </a:xfrm>
          <a:prstGeom prst="rect">
            <a:avLst/>
          </a:prstGeom>
          <a:noFill/>
        </p:spPr>
        <p:txBody>
          <a:bodyPr wrap="square" rtlCol="0">
            <a:spAutoFit/>
          </a:bodyPr>
          <a:lstStyle/>
          <a:p>
            <a:pPr algn="ctr">
              <a:spcBef>
                <a:spcPts val="600"/>
              </a:spcBef>
            </a:pPr>
            <a:r>
              <a:rPr lang="en-GB" sz="2800" dirty="0">
                <a:solidFill>
                  <a:schemeClr val="bg2">
                    <a:lumMod val="10000"/>
                  </a:schemeClr>
                </a:solidFill>
              </a:rPr>
              <a:t>There is an assumption that data transfer is always reliable and accurate.</a:t>
            </a:r>
          </a:p>
          <a:p>
            <a:pPr algn="ctr">
              <a:spcBef>
                <a:spcPts val="600"/>
              </a:spcBef>
            </a:pPr>
            <a:r>
              <a:rPr lang="en-GB" sz="2800" dirty="0">
                <a:solidFill>
                  <a:schemeClr val="bg2">
                    <a:lumMod val="10000"/>
                  </a:schemeClr>
                </a:solidFill>
              </a:rPr>
              <a:t>This is not the case.</a:t>
            </a:r>
          </a:p>
          <a:p>
            <a:pPr algn="ctr">
              <a:spcBef>
                <a:spcPts val="600"/>
              </a:spcBef>
            </a:pPr>
            <a:r>
              <a:rPr lang="en-GB" sz="2800" dirty="0">
                <a:solidFill>
                  <a:schemeClr val="bg2">
                    <a:lumMod val="10000"/>
                  </a:schemeClr>
                </a:solidFill>
              </a:rPr>
              <a:t>All data in a computer system is in binary.  It is easy for a bit to be misread by a receiving device as a 0 or 1</a:t>
            </a:r>
            <a:r>
              <a:rPr lang="en-GB" dirty="0">
                <a:solidFill>
                  <a:schemeClr val="bg2">
                    <a:lumMod val="10000"/>
                  </a:schemeClr>
                </a:solidFill>
              </a:rPr>
              <a:t>.</a:t>
            </a:r>
          </a:p>
        </p:txBody>
      </p:sp>
    </p:spTree>
    <p:extLst>
      <p:ext uri="{BB962C8B-B14F-4D97-AF65-F5344CB8AC3E}">
        <p14:creationId xmlns:p14="http://schemas.microsoft.com/office/powerpoint/2010/main" val="3814490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7577" y="1559859"/>
            <a:ext cx="12084423" cy="369332"/>
          </a:xfrm>
          <a:prstGeom prst="rect">
            <a:avLst/>
          </a:prstGeom>
          <a:noFill/>
        </p:spPr>
        <p:txBody>
          <a:bodyPr wrap="square" rtlCol="0">
            <a:spAutoFit/>
          </a:bodyPr>
          <a:lstStyle/>
          <a:p>
            <a:r>
              <a:rPr lang="en-GB" dirty="0">
                <a:solidFill>
                  <a:schemeClr val="bg2">
                    <a:lumMod val="10000"/>
                  </a:schemeClr>
                </a:solidFill>
              </a:rPr>
              <a:t>Why do errors occur in data transmission?</a:t>
            </a:r>
          </a:p>
        </p:txBody>
      </p:sp>
      <p:sp>
        <p:nvSpPr>
          <p:cNvPr id="9" name="Oval 8"/>
          <p:cNvSpPr/>
          <p:nvPr/>
        </p:nvSpPr>
        <p:spPr>
          <a:xfrm>
            <a:off x="588939" y="2356483"/>
            <a:ext cx="1078174" cy="107817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HAVE A GO</a:t>
            </a:r>
          </a:p>
        </p:txBody>
      </p:sp>
      <p:sp>
        <p:nvSpPr>
          <p:cNvPr id="13" name="Rounded Rectangular Callout 12"/>
          <p:cNvSpPr/>
          <p:nvPr/>
        </p:nvSpPr>
        <p:spPr>
          <a:xfrm>
            <a:off x="1807861" y="2633942"/>
            <a:ext cx="2994980" cy="1502229"/>
          </a:xfrm>
          <a:prstGeom prst="wedgeRoundRectCallout">
            <a:avLst>
              <a:gd name="adj1" fmla="val -58266"/>
              <a:gd name="adj2" fmla="val -21489"/>
              <a:gd name="adj3" fmla="val 16667"/>
            </a:avLst>
          </a:prstGeom>
          <a:solidFill>
            <a:schemeClr val="bg1"/>
          </a:solidFill>
          <a:ln w="38100">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538135"/>
                </a:solidFill>
              </a:rPr>
              <a:t>DISCUSSION:</a:t>
            </a:r>
            <a:endParaRPr lang="en-GB" sz="1400" dirty="0">
              <a:solidFill>
                <a:srgbClr val="538135"/>
              </a:solidFill>
            </a:endParaRPr>
          </a:p>
          <a:p>
            <a:pPr algn="ctr"/>
            <a:r>
              <a:rPr lang="en-GB" dirty="0">
                <a:solidFill>
                  <a:schemeClr val="bg2">
                    <a:lumMod val="10000"/>
                  </a:schemeClr>
                </a:solidFill>
              </a:rPr>
              <a:t>Research the reasons for data communication errors</a:t>
            </a:r>
          </a:p>
        </p:txBody>
      </p:sp>
      <p:graphicFrame>
        <p:nvGraphicFramePr>
          <p:cNvPr id="4" name="Table 3"/>
          <p:cNvGraphicFramePr>
            <a:graphicFrameLocks noGrp="1"/>
          </p:cNvGraphicFramePr>
          <p:nvPr>
            <p:extLst>
              <p:ext uri="{D42A27DB-BD31-4B8C-83A1-F6EECF244321}">
                <p14:modId xmlns:p14="http://schemas.microsoft.com/office/powerpoint/2010/main" val="2255654890"/>
              </p:ext>
            </p:extLst>
          </p:nvPr>
        </p:nvGraphicFramePr>
        <p:xfrm>
          <a:off x="5255271" y="1744525"/>
          <a:ext cx="6670028" cy="4330677"/>
        </p:xfrm>
        <a:graphic>
          <a:graphicData uri="http://schemas.openxmlformats.org/drawingml/2006/table">
            <a:tbl>
              <a:tblPr/>
              <a:tblGrid>
                <a:gridCol w="2402829">
                  <a:extLst>
                    <a:ext uri="{9D8B030D-6E8A-4147-A177-3AD203B41FA5}">
                      <a16:colId xmlns:a16="http://schemas.microsoft.com/office/drawing/2014/main" val="2270918544"/>
                    </a:ext>
                  </a:extLst>
                </a:gridCol>
                <a:gridCol w="4267199">
                  <a:extLst>
                    <a:ext uri="{9D8B030D-6E8A-4147-A177-3AD203B41FA5}">
                      <a16:colId xmlns:a16="http://schemas.microsoft.com/office/drawing/2014/main" val="146891111"/>
                    </a:ext>
                  </a:extLst>
                </a:gridCol>
              </a:tblGrid>
              <a:tr h="316461">
                <a:tc>
                  <a:txBody>
                    <a:bodyPr/>
                    <a:lstStyle/>
                    <a:p>
                      <a:r>
                        <a:rPr lang="en-GB" sz="1800" b="1" dirty="0">
                          <a:solidFill>
                            <a:srgbClr val="538135"/>
                          </a:solidFill>
                          <a:effectLst/>
                        </a:rPr>
                        <a:t>Source of Error</a:t>
                      </a:r>
                      <a:endParaRPr lang="en-GB" sz="1800" dirty="0">
                        <a:solidFill>
                          <a:srgbClr val="538135"/>
                        </a:solidFill>
                        <a:effectLst/>
                      </a:endParaRPr>
                    </a:p>
                  </a:txBody>
                  <a:tcPr marL="79115" marR="79115" marT="39558" marB="39558">
                    <a:lnL>
                      <a:noFill/>
                    </a:lnL>
                    <a:lnR>
                      <a:noFill/>
                    </a:lnR>
                    <a:lnT>
                      <a:noFill/>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b="1" dirty="0">
                          <a:solidFill>
                            <a:srgbClr val="538135"/>
                          </a:solidFill>
                          <a:effectLst/>
                        </a:rPr>
                        <a:t>What Causes It</a:t>
                      </a:r>
                      <a:endParaRPr lang="en-GB" sz="1800" dirty="0">
                        <a:solidFill>
                          <a:srgbClr val="538135"/>
                        </a:solidFill>
                        <a:effectLst/>
                      </a:endParaRPr>
                    </a:p>
                  </a:txBody>
                  <a:tcPr marL="79115" marR="79115" marT="39558" marB="39558">
                    <a:lnL>
                      <a:noFill/>
                    </a:lnL>
                    <a:lnR>
                      <a:noFill/>
                    </a:lnR>
                    <a:lnT>
                      <a:noFill/>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2576771874"/>
                  </a:ext>
                </a:extLst>
              </a:tr>
              <a:tr h="316461">
                <a:tc>
                  <a:txBody>
                    <a:bodyPr/>
                    <a:lstStyle/>
                    <a:p>
                      <a:r>
                        <a:rPr lang="en-GB" sz="1800" dirty="0">
                          <a:solidFill>
                            <a:schemeClr val="bg2">
                              <a:lumMod val="10000"/>
                            </a:schemeClr>
                          </a:solidFill>
                          <a:effectLst/>
                        </a:rPr>
                        <a:t>Line outages</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Storms</a:t>
                      </a:r>
                      <a:r>
                        <a:rPr lang="en-GB" sz="1800" baseline="0" dirty="0">
                          <a:solidFill>
                            <a:schemeClr val="bg2">
                              <a:lumMod val="10000"/>
                            </a:schemeClr>
                          </a:solidFill>
                          <a:effectLst/>
                        </a:rPr>
                        <a:t>, </a:t>
                      </a:r>
                      <a:r>
                        <a:rPr lang="en-GB" sz="1800" dirty="0">
                          <a:solidFill>
                            <a:schemeClr val="bg2">
                              <a:lumMod val="10000"/>
                            </a:schemeClr>
                          </a:solidFill>
                          <a:effectLst/>
                        </a:rPr>
                        <a:t>accidents and animals!</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197346718"/>
                  </a:ext>
                </a:extLst>
              </a:tr>
              <a:tr h="316461">
                <a:tc>
                  <a:txBody>
                    <a:bodyPr/>
                    <a:lstStyle/>
                    <a:p>
                      <a:r>
                        <a:rPr lang="en-GB" sz="1800" dirty="0">
                          <a:solidFill>
                            <a:schemeClr val="bg2">
                              <a:lumMod val="10000"/>
                            </a:schemeClr>
                          </a:solidFill>
                          <a:effectLst/>
                        </a:rPr>
                        <a:t>Noise</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Random electron</a:t>
                      </a:r>
                      <a:r>
                        <a:rPr lang="en-GB" sz="1800" baseline="0" dirty="0">
                          <a:solidFill>
                            <a:schemeClr val="bg2">
                              <a:lumMod val="10000"/>
                            </a:schemeClr>
                          </a:solidFill>
                          <a:effectLst/>
                        </a:rPr>
                        <a:t> movement.</a:t>
                      </a:r>
                      <a:endParaRPr lang="en-GB" sz="1800" dirty="0">
                        <a:solidFill>
                          <a:schemeClr val="bg2">
                            <a:lumMod val="10000"/>
                          </a:schemeClr>
                        </a:solidFill>
                        <a:effectLst/>
                      </a:endParaRP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2936762783"/>
                  </a:ext>
                </a:extLst>
              </a:tr>
              <a:tr h="553807">
                <a:tc>
                  <a:txBody>
                    <a:bodyPr/>
                    <a:lstStyle/>
                    <a:p>
                      <a:r>
                        <a:rPr lang="en-GB" sz="1800" dirty="0">
                          <a:solidFill>
                            <a:schemeClr val="bg2">
                              <a:lumMod val="10000"/>
                            </a:schemeClr>
                          </a:solidFill>
                          <a:effectLst/>
                        </a:rPr>
                        <a:t>Cross-talk</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Using adjacent wireless</a:t>
                      </a:r>
                      <a:r>
                        <a:rPr lang="en-GB" sz="1800" baseline="0" dirty="0">
                          <a:solidFill>
                            <a:schemeClr val="bg2">
                              <a:lumMod val="10000"/>
                            </a:schemeClr>
                          </a:solidFill>
                          <a:effectLst/>
                        </a:rPr>
                        <a:t> channels.</a:t>
                      </a:r>
                      <a:br>
                        <a:rPr lang="en-GB" sz="1800" baseline="0" dirty="0">
                          <a:solidFill>
                            <a:schemeClr val="bg2">
                              <a:lumMod val="10000"/>
                            </a:schemeClr>
                          </a:solidFill>
                          <a:effectLst/>
                        </a:rPr>
                      </a:br>
                      <a:r>
                        <a:rPr lang="en-GB" sz="1800" baseline="0" dirty="0">
                          <a:solidFill>
                            <a:schemeClr val="bg2">
                              <a:lumMod val="10000"/>
                            </a:schemeClr>
                          </a:solidFill>
                          <a:effectLst/>
                        </a:rPr>
                        <a:t>Cables not adequately shielded.</a:t>
                      </a:r>
                      <a:endParaRPr lang="en-GB" sz="1800" dirty="0">
                        <a:solidFill>
                          <a:schemeClr val="bg2">
                            <a:lumMod val="10000"/>
                          </a:schemeClr>
                        </a:solidFill>
                        <a:effectLst/>
                      </a:endParaRP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1598399656"/>
                  </a:ext>
                </a:extLst>
              </a:tr>
              <a:tr h="553807">
                <a:tc>
                  <a:txBody>
                    <a:bodyPr/>
                    <a:lstStyle/>
                    <a:p>
                      <a:r>
                        <a:rPr lang="en-GB" sz="1800" dirty="0">
                          <a:solidFill>
                            <a:schemeClr val="bg2">
                              <a:lumMod val="10000"/>
                            </a:schemeClr>
                          </a:solidFill>
                          <a:effectLst/>
                        </a:rPr>
                        <a:t>Echo</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Poor connections.</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2274726900"/>
                  </a:ext>
                </a:extLst>
              </a:tr>
              <a:tr h="553807">
                <a:tc>
                  <a:txBody>
                    <a:bodyPr/>
                    <a:lstStyle/>
                    <a:p>
                      <a:r>
                        <a:rPr lang="en-GB" sz="1800" dirty="0">
                          <a:solidFill>
                            <a:schemeClr val="bg2">
                              <a:lumMod val="10000"/>
                            </a:schemeClr>
                          </a:solidFill>
                          <a:effectLst/>
                        </a:rPr>
                        <a:t>Attenuation</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Gradual decrease in signal over distance.</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2928674904"/>
                  </a:ext>
                </a:extLst>
              </a:tr>
              <a:tr h="553807">
                <a:tc>
                  <a:txBody>
                    <a:bodyPr/>
                    <a:lstStyle/>
                    <a:p>
                      <a:r>
                        <a:rPr lang="en-GB" sz="1800" dirty="0">
                          <a:solidFill>
                            <a:schemeClr val="bg2">
                              <a:lumMod val="10000"/>
                            </a:schemeClr>
                          </a:solidFill>
                          <a:effectLst/>
                        </a:rPr>
                        <a:t>Intermodulation</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Signals from several circuits combine.</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4045797651"/>
                  </a:ext>
                </a:extLst>
              </a:tr>
              <a:tr h="316461">
                <a:tc>
                  <a:txBody>
                    <a:bodyPr/>
                    <a:lstStyle/>
                    <a:p>
                      <a:r>
                        <a:rPr lang="en-GB" sz="1800" dirty="0">
                          <a:solidFill>
                            <a:schemeClr val="bg2">
                              <a:lumMod val="10000"/>
                            </a:schemeClr>
                          </a:solidFill>
                          <a:effectLst/>
                        </a:rPr>
                        <a:t>Jitter</a:t>
                      </a: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r>
                        <a:rPr lang="en-GB" sz="1800" dirty="0">
                          <a:solidFill>
                            <a:schemeClr val="bg2">
                              <a:lumMod val="10000"/>
                            </a:schemeClr>
                          </a:solidFill>
                          <a:effectLst/>
                        </a:rPr>
                        <a:t>Sender and receiver clocks</a:t>
                      </a:r>
                      <a:r>
                        <a:rPr lang="en-GB" sz="1800" baseline="0" dirty="0">
                          <a:solidFill>
                            <a:schemeClr val="bg2">
                              <a:lumMod val="10000"/>
                            </a:schemeClr>
                          </a:solidFill>
                          <a:effectLst/>
                        </a:rPr>
                        <a:t> are not perfectly synchronised.</a:t>
                      </a:r>
                      <a:endParaRPr lang="en-GB" sz="1800" dirty="0">
                        <a:solidFill>
                          <a:schemeClr val="bg2">
                            <a:lumMod val="10000"/>
                          </a:schemeClr>
                        </a:solidFill>
                        <a:effectLst/>
                      </a:endParaRPr>
                    </a:p>
                  </a:txBody>
                  <a:tcPr marL="79115" marR="79115" marT="39558" marB="39558">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3618318801"/>
                  </a:ext>
                </a:extLst>
              </a:tr>
              <a:tr h="316461">
                <a:tc>
                  <a:txBody>
                    <a:bodyPr/>
                    <a:lstStyle/>
                    <a:p>
                      <a:r>
                        <a:rPr lang="en-GB" sz="1800" dirty="0">
                          <a:solidFill>
                            <a:schemeClr val="bg2">
                              <a:lumMod val="10000"/>
                            </a:schemeClr>
                          </a:solidFill>
                          <a:effectLst/>
                        </a:rPr>
                        <a:t>Harmonic distortion</a:t>
                      </a:r>
                    </a:p>
                  </a:txBody>
                  <a:tcPr marL="79115" marR="79115" marT="39558" marB="39558">
                    <a:lnL>
                      <a:noFill/>
                    </a:lnL>
                    <a:lnR>
                      <a:noFill/>
                    </a:lnR>
                    <a:lnT w="12700" cap="flat" cmpd="sng" algn="ctr">
                      <a:solidFill>
                        <a:schemeClr val="accent3"/>
                      </a:solidFill>
                      <a:prstDash val="solid"/>
                      <a:round/>
                      <a:headEnd type="none" w="med" len="med"/>
                      <a:tailEnd type="none" w="med" len="med"/>
                    </a:lnT>
                    <a:lnB>
                      <a:noFill/>
                    </a:lnB>
                    <a:solidFill>
                      <a:srgbClr val="FFFFFF"/>
                    </a:solidFill>
                  </a:tcPr>
                </a:tc>
                <a:tc>
                  <a:txBody>
                    <a:bodyPr/>
                    <a:lstStyle/>
                    <a:p>
                      <a:r>
                        <a:rPr lang="en-GB" sz="1800" dirty="0">
                          <a:solidFill>
                            <a:schemeClr val="bg2">
                              <a:lumMod val="10000"/>
                            </a:schemeClr>
                          </a:solidFill>
                          <a:effectLst/>
                        </a:rPr>
                        <a:t>Distortion of a signal.</a:t>
                      </a:r>
                    </a:p>
                  </a:txBody>
                  <a:tcPr marL="79115" marR="79115" marT="39558" marB="39558">
                    <a:lnL>
                      <a:noFill/>
                    </a:lnL>
                    <a:lnR>
                      <a:noFill/>
                    </a:lnR>
                    <a:lnT w="12700" cap="flat" cmpd="sng" algn="ctr">
                      <a:solidFill>
                        <a:schemeClr val="accent3"/>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44028467"/>
                  </a:ext>
                </a:extLst>
              </a:tr>
            </a:tbl>
          </a:graphicData>
        </a:graphic>
      </p:graphicFrame>
    </p:spTree>
    <p:extLst>
      <p:ext uri="{BB962C8B-B14F-4D97-AF65-F5344CB8AC3E}">
        <p14:creationId xmlns:p14="http://schemas.microsoft.com/office/powerpoint/2010/main" val="161549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7578" y="1559859"/>
            <a:ext cx="11831874" cy="646331"/>
          </a:xfrm>
          <a:prstGeom prst="rect">
            <a:avLst/>
          </a:prstGeom>
          <a:noFill/>
        </p:spPr>
        <p:txBody>
          <a:bodyPr wrap="square" rtlCol="0">
            <a:spAutoFit/>
          </a:bodyPr>
          <a:lstStyle/>
          <a:p>
            <a:r>
              <a:rPr lang="en-GB" dirty="0">
                <a:solidFill>
                  <a:schemeClr val="bg2">
                    <a:lumMod val="10000"/>
                  </a:schemeClr>
                </a:solidFill>
              </a:rPr>
              <a:t>Parity is one method of error detection.  With odd parity the binary sequence to be transmitted must contain an odd number of 1’s.  Either a 0 or a 1 is added to the end of the sequence to ensure this is the case.</a:t>
            </a:r>
          </a:p>
        </p:txBody>
      </p:sp>
      <p:pic>
        <p:nvPicPr>
          <p:cNvPr id="14" name="Picture 2" descr="Image result for RAM chi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7531" b="27203"/>
          <a:stretch/>
        </p:blipFill>
        <p:spPr bwMode="auto">
          <a:xfrm>
            <a:off x="4820832" y="2734325"/>
            <a:ext cx="2917825" cy="660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Image result for cpu chi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5563" y="2546795"/>
            <a:ext cx="1035460" cy="103546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346249" y="3730653"/>
            <a:ext cx="2054088" cy="461665"/>
          </a:xfrm>
          <a:prstGeom prst="rect">
            <a:avLst/>
          </a:prstGeom>
          <a:noFill/>
        </p:spPr>
        <p:txBody>
          <a:bodyPr wrap="none" rtlCol="0">
            <a:spAutoFit/>
          </a:bodyPr>
          <a:lstStyle/>
          <a:p>
            <a:r>
              <a:rPr lang="en-GB" sz="2400" dirty="0">
                <a:solidFill>
                  <a:schemeClr val="bg2">
                    <a:lumMod val="10000"/>
                  </a:schemeClr>
                </a:solidFill>
              </a:rPr>
              <a:t>Sent</a:t>
            </a:r>
            <a:r>
              <a:rPr lang="en-GB" sz="2400" dirty="0">
                <a:solidFill>
                  <a:srgbClr val="538135"/>
                </a:solidFill>
              </a:rPr>
              <a:t> 0110110</a:t>
            </a:r>
            <a:r>
              <a:rPr lang="en-GB" sz="2400" b="1" dirty="0">
                <a:solidFill>
                  <a:schemeClr val="accent1"/>
                </a:solidFill>
              </a:rPr>
              <a:t>1</a:t>
            </a:r>
          </a:p>
        </p:txBody>
      </p:sp>
      <p:cxnSp>
        <p:nvCxnSpPr>
          <p:cNvPr id="5" name="Straight Arrow Connector 4"/>
          <p:cNvCxnSpPr>
            <a:stCxn id="15" idx="3"/>
            <a:endCxn id="14" idx="1"/>
          </p:cNvCxnSpPr>
          <p:nvPr/>
        </p:nvCxnSpPr>
        <p:spPr>
          <a:xfrm>
            <a:off x="2891023" y="3064525"/>
            <a:ext cx="1929809" cy="0"/>
          </a:xfrm>
          <a:prstGeom prst="straightConnector1">
            <a:avLst/>
          </a:prstGeom>
          <a:ln w="38100">
            <a:solidFill>
              <a:srgbClr val="538135"/>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970122" y="3730653"/>
            <a:ext cx="2619243" cy="1138773"/>
          </a:xfrm>
          <a:prstGeom prst="rect">
            <a:avLst/>
          </a:prstGeom>
          <a:noFill/>
        </p:spPr>
        <p:txBody>
          <a:bodyPr wrap="none" rtlCol="0">
            <a:spAutoFit/>
          </a:bodyPr>
          <a:lstStyle/>
          <a:p>
            <a:r>
              <a:rPr lang="en-GB" sz="2400" dirty="0">
                <a:solidFill>
                  <a:schemeClr val="bg2">
                    <a:lumMod val="10000"/>
                  </a:schemeClr>
                </a:solidFill>
              </a:rPr>
              <a:t>Received</a:t>
            </a:r>
            <a:r>
              <a:rPr lang="en-GB" sz="2400" dirty="0">
                <a:solidFill>
                  <a:srgbClr val="538135"/>
                </a:solidFill>
              </a:rPr>
              <a:t> 0010110</a:t>
            </a:r>
            <a:r>
              <a:rPr lang="en-GB" sz="2400" b="1" dirty="0">
                <a:solidFill>
                  <a:schemeClr val="accent1"/>
                </a:solidFill>
              </a:rPr>
              <a:t>1</a:t>
            </a:r>
          </a:p>
          <a:p>
            <a:endParaRPr lang="en-GB" sz="2400" dirty="0">
              <a:solidFill>
                <a:schemeClr val="accent1"/>
              </a:solidFill>
            </a:endParaRPr>
          </a:p>
          <a:p>
            <a:r>
              <a:rPr lang="en-GB" dirty="0">
                <a:solidFill>
                  <a:schemeClr val="bg2">
                    <a:lumMod val="10000"/>
                  </a:schemeClr>
                </a:solidFill>
              </a:rPr>
              <a:t>Memory controller:</a:t>
            </a:r>
          </a:p>
        </p:txBody>
      </p:sp>
      <p:sp>
        <p:nvSpPr>
          <p:cNvPr id="6" name="Cloud Callout 5"/>
          <p:cNvSpPr/>
          <p:nvPr/>
        </p:nvSpPr>
        <p:spPr>
          <a:xfrm>
            <a:off x="7727836" y="3064525"/>
            <a:ext cx="3161211" cy="1403044"/>
          </a:xfrm>
          <a:prstGeom prst="cloudCallout">
            <a:avLst>
              <a:gd name="adj1" fmla="val -69593"/>
              <a:gd name="adj2" fmla="val 62501"/>
            </a:avLst>
          </a:prstGeom>
          <a:noFill/>
          <a:ln>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How do I know this data is correct?</a:t>
            </a:r>
          </a:p>
        </p:txBody>
      </p:sp>
      <p:sp>
        <p:nvSpPr>
          <p:cNvPr id="19" name="Rounded Rectangular Callout 18"/>
          <p:cNvSpPr/>
          <p:nvPr/>
        </p:nvSpPr>
        <p:spPr>
          <a:xfrm>
            <a:off x="1393533" y="5076710"/>
            <a:ext cx="2994980" cy="1502229"/>
          </a:xfrm>
          <a:prstGeom prst="wedgeRoundRectCallout">
            <a:avLst>
              <a:gd name="adj1" fmla="val 57752"/>
              <a:gd name="adj2" fmla="val -20619"/>
              <a:gd name="adj3" fmla="val 16667"/>
            </a:avLst>
          </a:prstGeom>
          <a:solidFill>
            <a:schemeClr val="bg1"/>
          </a:solidFill>
          <a:ln w="38100">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538135"/>
                </a:solidFill>
              </a:rPr>
              <a:t>DISCUSSION:</a:t>
            </a:r>
            <a:endParaRPr lang="en-GB" sz="1400" dirty="0">
              <a:solidFill>
                <a:srgbClr val="538135"/>
              </a:solidFill>
            </a:endParaRPr>
          </a:p>
          <a:p>
            <a:pPr algn="ctr"/>
            <a:r>
              <a:rPr lang="en-GB" dirty="0">
                <a:solidFill>
                  <a:schemeClr val="bg2">
                    <a:lumMod val="10000"/>
                  </a:schemeClr>
                </a:solidFill>
              </a:rPr>
              <a:t>How does parity work?</a:t>
            </a:r>
          </a:p>
        </p:txBody>
      </p:sp>
      <p:sp>
        <p:nvSpPr>
          <p:cNvPr id="20" name="Rounded Rectangular Callout 19"/>
          <p:cNvSpPr/>
          <p:nvPr/>
        </p:nvSpPr>
        <p:spPr>
          <a:xfrm>
            <a:off x="8157460" y="5076710"/>
            <a:ext cx="2994980" cy="1502229"/>
          </a:xfrm>
          <a:prstGeom prst="wedgeRoundRectCallout">
            <a:avLst>
              <a:gd name="adj1" fmla="val 57752"/>
              <a:gd name="adj2" fmla="val -20619"/>
              <a:gd name="adj3" fmla="val 16667"/>
            </a:avLst>
          </a:prstGeom>
          <a:solidFill>
            <a:schemeClr val="bg1"/>
          </a:solidFill>
          <a:ln w="38100">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538135"/>
                </a:solidFill>
              </a:rPr>
              <a:t>DISCUSSION:</a:t>
            </a:r>
          </a:p>
          <a:p>
            <a:pPr algn="ctr"/>
            <a:r>
              <a:rPr lang="en-GB" dirty="0">
                <a:solidFill>
                  <a:schemeClr val="bg2">
                    <a:lumMod val="10000"/>
                  </a:schemeClr>
                </a:solidFill>
              </a:rPr>
              <a:t>Is there an obvious issue with parity?</a:t>
            </a:r>
          </a:p>
        </p:txBody>
      </p:sp>
      <p:sp>
        <p:nvSpPr>
          <p:cNvPr id="21" name="Rounded Rectangular Callout 20"/>
          <p:cNvSpPr/>
          <p:nvPr/>
        </p:nvSpPr>
        <p:spPr>
          <a:xfrm>
            <a:off x="4775496" y="5076709"/>
            <a:ext cx="2994980" cy="1502229"/>
          </a:xfrm>
          <a:prstGeom prst="wedgeRoundRectCallout">
            <a:avLst>
              <a:gd name="adj1" fmla="val 57752"/>
              <a:gd name="adj2" fmla="val -20619"/>
              <a:gd name="adj3" fmla="val 16667"/>
            </a:avLst>
          </a:prstGeom>
          <a:solidFill>
            <a:schemeClr val="bg1"/>
          </a:solidFill>
          <a:ln w="38100">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538135"/>
                </a:solidFill>
              </a:rPr>
              <a:t>DISCUSSION:</a:t>
            </a:r>
            <a:endParaRPr lang="en-GB" sz="1400" dirty="0">
              <a:solidFill>
                <a:srgbClr val="538135"/>
              </a:solidFill>
            </a:endParaRPr>
          </a:p>
          <a:p>
            <a:pPr algn="ctr"/>
            <a:r>
              <a:rPr lang="en-GB" dirty="0">
                <a:solidFill>
                  <a:schemeClr val="bg2">
                    <a:lumMod val="10000"/>
                  </a:schemeClr>
                </a:solidFill>
              </a:rPr>
              <a:t>What do we do when an error is detected?</a:t>
            </a:r>
          </a:p>
        </p:txBody>
      </p:sp>
      <p:sp>
        <p:nvSpPr>
          <p:cNvPr id="16" name="Oval 15"/>
          <p:cNvSpPr/>
          <p:nvPr/>
        </p:nvSpPr>
        <p:spPr>
          <a:xfrm>
            <a:off x="715975" y="4569163"/>
            <a:ext cx="1078174" cy="107817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HAVE A GO</a:t>
            </a:r>
          </a:p>
        </p:txBody>
      </p:sp>
    </p:spTree>
    <p:extLst>
      <p:ext uri="{BB962C8B-B14F-4D97-AF65-F5344CB8AC3E}">
        <p14:creationId xmlns:p14="http://schemas.microsoft.com/office/powerpoint/2010/main" val="128839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09514296"/>
              </p:ext>
            </p:extLst>
          </p:nvPr>
        </p:nvGraphicFramePr>
        <p:xfrm>
          <a:off x="3506534" y="2448252"/>
          <a:ext cx="4280876" cy="3395136"/>
        </p:xfrm>
        <a:graphic>
          <a:graphicData uri="http://schemas.openxmlformats.org/drawingml/2006/table">
            <a:tbl>
              <a:tblPr bandRow="1">
                <a:tableStyleId>{21E4AEA4-8DFA-4A89-87EB-49C32662AFE0}</a:tableStyleId>
              </a:tblPr>
              <a:tblGrid>
                <a:gridCol w="1070219">
                  <a:extLst>
                    <a:ext uri="{9D8B030D-6E8A-4147-A177-3AD203B41FA5}">
                      <a16:colId xmlns:a16="http://schemas.microsoft.com/office/drawing/2014/main" val="645106786"/>
                    </a:ext>
                  </a:extLst>
                </a:gridCol>
                <a:gridCol w="1070219">
                  <a:extLst>
                    <a:ext uri="{9D8B030D-6E8A-4147-A177-3AD203B41FA5}">
                      <a16:colId xmlns:a16="http://schemas.microsoft.com/office/drawing/2014/main" val="3432506525"/>
                    </a:ext>
                  </a:extLst>
                </a:gridCol>
                <a:gridCol w="1070219">
                  <a:extLst>
                    <a:ext uri="{9D8B030D-6E8A-4147-A177-3AD203B41FA5}">
                      <a16:colId xmlns:a16="http://schemas.microsoft.com/office/drawing/2014/main" val="1259215335"/>
                    </a:ext>
                  </a:extLst>
                </a:gridCol>
                <a:gridCol w="1070219">
                  <a:extLst>
                    <a:ext uri="{9D8B030D-6E8A-4147-A177-3AD203B41FA5}">
                      <a16:colId xmlns:a16="http://schemas.microsoft.com/office/drawing/2014/main" val="576708604"/>
                    </a:ext>
                  </a:extLst>
                </a:gridCol>
              </a:tblGrid>
              <a:tr h="848784">
                <a:tc>
                  <a:txBody>
                    <a:bodyPr/>
                    <a:lstStyle/>
                    <a:p>
                      <a:pPr algn="ctr"/>
                      <a:r>
                        <a:rPr lang="en-GB" sz="3200" dirty="0">
                          <a:solidFill>
                            <a:schemeClr val="bg2">
                              <a:lumMod val="10000"/>
                            </a:schemeClr>
                          </a:solidFill>
                        </a:rPr>
                        <a:t>1</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1</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0</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extLst>
                  <a:ext uri="{0D108BD9-81ED-4DB2-BD59-A6C34878D82A}">
                    <a16:rowId xmlns:a16="http://schemas.microsoft.com/office/drawing/2014/main" val="4246652323"/>
                  </a:ext>
                </a:extLst>
              </a:tr>
              <a:tr h="848784">
                <a:tc>
                  <a:txBody>
                    <a:bodyPr/>
                    <a:lstStyle/>
                    <a:p>
                      <a:pPr algn="ctr"/>
                      <a:r>
                        <a:rPr lang="en-GB" sz="3200" dirty="0">
                          <a:solidFill>
                            <a:schemeClr val="bg2">
                              <a:lumMod val="10000"/>
                            </a:schemeClr>
                          </a:solidFill>
                        </a:rPr>
                        <a:t>0</a:t>
                      </a:r>
                    </a:p>
                  </a:txBody>
                  <a:tcPr anchor="ctr">
                    <a:solidFill>
                      <a:schemeClr val="accent6">
                        <a:lumMod val="20000"/>
                        <a:lumOff val="80000"/>
                      </a:schemeClr>
                    </a:solidFill>
                  </a:tcPr>
                </a:tc>
                <a:tc>
                  <a:txBody>
                    <a:bodyPr/>
                    <a:lstStyle/>
                    <a:p>
                      <a:pPr algn="ctr"/>
                      <a:r>
                        <a:rPr lang="en-GB" sz="3200" dirty="0">
                          <a:solidFill>
                            <a:schemeClr val="bg2">
                              <a:lumMod val="10000"/>
                            </a:schemeClr>
                          </a:solidFill>
                        </a:rPr>
                        <a:t>0</a:t>
                      </a:r>
                    </a:p>
                  </a:txBody>
                  <a:tcPr anchor="ctr">
                    <a:solidFill>
                      <a:srgbClr val="FF0000"/>
                    </a:solidFill>
                  </a:tcPr>
                </a:tc>
                <a:tc>
                  <a:txBody>
                    <a:bodyPr/>
                    <a:lstStyle/>
                    <a:p>
                      <a:pPr algn="ctr"/>
                      <a:r>
                        <a:rPr lang="en-GB" sz="3200" dirty="0">
                          <a:solidFill>
                            <a:schemeClr val="bg2">
                              <a:lumMod val="10000"/>
                            </a:schemeClr>
                          </a:solidFill>
                        </a:rPr>
                        <a:t>1</a:t>
                      </a:r>
                    </a:p>
                  </a:txBody>
                  <a:tcPr anchor="ctr">
                    <a:solidFill>
                      <a:schemeClr val="accent6">
                        <a:lumMod val="20000"/>
                        <a:lumOff val="80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extLst>
                  <a:ext uri="{0D108BD9-81ED-4DB2-BD59-A6C34878D82A}">
                    <a16:rowId xmlns:a16="http://schemas.microsoft.com/office/drawing/2014/main" val="3109035521"/>
                  </a:ext>
                </a:extLst>
              </a:tr>
              <a:tr h="848784">
                <a:tc>
                  <a:txBody>
                    <a:bodyPr/>
                    <a:lstStyle/>
                    <a:p>
                      <a:pPr algn="ctr"/>
                      <a:r>
                        <a:rPr lang="en-GB" sz="3200" dirty="0">
                          <a:solidFill>
                            <a:schemeClr val="bg2">
                              <a:lumMod val="10000"/>
                            </a:schemeClr>
                          </a:solidFill>
                        </a:rPr>
                        <a:t>0</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0</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1</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0</a:t>
                      </a:r>
                    </a:p>
                  </a:txBody>
                  <a:tcPr anchor="ctr">
                    <a:solidFill>
                      <a:schemeClr val="accent6">
                        <a:lumMod val="75000"/>
                      </a:schemeClr>
                    </a:solidFill>
                  </a:tcPr>
                </a:tc>
                <a:extLst>
                  <a:ext uri="{0D108BD9-81ED-4DB2-BD59-A6C34878D82A}">
                    <a16:rowId xmlns:a16="http://schemas.microsoft.com/office/drawing/2014/main" val="2365394656"/>
                  </a:ext>
                </a:extLst>
              </a:tr>
              <a:tr h="848784">
                <a:tc>
                  <a:txBody>
                    <a:bodyPr/>
                    <a:lstStyle/>
                    <a:p>
                      <a:pPr algn="ctr"/>
                      <a:r>
                        <a:rPr lang="en-GB" sz="3200" dirty="0">
                          <a:solidFill>
                            <a:schemeClr val="bg2">
                              <a:lumMod val="10000"/>
                            </a:schemeClr>
                          </a:solidFill>
                        </a:rPr>
                        <a:t>0</a:t>
                      </a:r>
                    </a:p>
                  </a:txBody>
                  <a:tcPr anchor="ctr">
                    <a:solidFill>
                      <a:schemeClr val="accent6">
                        <a:lumMod val="75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extLst>
                  <a:ext uri="{0D108BD9-81ED-4DB2-BD59-A6C34878D82A}">
                    <a16:rowId xmlns:a16="http://schemas.microsoft.com/office/drawing/2014/main" val="3090098480"/>
                  </a:ext>
                </a:extLst>
              </a:tr>
            </a:tbl>
          </a:graphicData>
        </a:graphic>
      </p:graphicFrame>
      <p:sp>
        <p:nvSpPr>
          <p:cNvPr id="10" name="TextBox 9"/>
          <p:cNvSpPr txBox="1"/>
          <p:nvPr/>
        </p:nvSpPr>
        <p:spPr>
          <a:xfrm>
            <a:off x="107578" y="1559859"/>
            <a:ext cx="11831874" cy="646331"/>
          </a:xfrm>
          <a:prstGeom prst="rect">
            <a:avLst/>
          </a:prstGeom>
          <a:noFill/>
        </p:spPr>
        <p:txBody>
          <a:bodyPr wrap="square" rtlCol="0">
            <a:spAutoFit/>
          </a:bodyPr>
          <a:lstStyle/>
          <a:p>
            <a:r>
              <a:rPr lang="en-GB" dirty="0">
                <a:solidFill>
                  <a:schemeClr val="bg2">
                    <a:lumMod val="10000"/>
                  </a:schemeClr>
                </a:solidFill>
              </a:rPr>
              <a:t>Parity can be self-correcting.  Consider the binary stream: 1101001100100111.  It is possible to not only detect the error, but also correct the error without it being re-transmitted. </a:t>
            </a:r>
          </a:p>
        </p:txBody>
      </p:sp>
      <p:cxnSp>
        <p:nvCxnSpPr>
          <p:cNvPr id="7" name="Straight Arrow Connector 6"/>
          <p:cNvCxnSpPr/>
          <p:nvPr/>
        </p:nvCxnSpPr>
        <p:spPr>
          <a:xfrm flipV="1">
            <a:off x="5103558" y="5660683"/>
            <a:ext cx="0" cy="757645"/>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7955448" y="3689311"/>
            <a:ext cx="670560" cy="1444"/>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698085" y="3504645"/>
            <a:ext cx="745525" cy="369332"/>
          </a:xfrm>
          <a:prstGeom prst="rect">
            <a:avLst/>
          </a:prstGeom>
          <a:noFill/>
        </p:spPr>
        <p:txBody>
          <a:bodyPr wrap="none" rtlCol="0">
            <a:spAutoFit/>
          </a:bodyPr>
          <a:lstStyle/>
          <a:p>
            <a:r>
              <a:rPr lang="en-GB" dirty="0">
                <a:solidFill>
                  <a:schemeClr val="bg2">
                    <a:lumMod val="10000"/>
                  </a:schemeClr>
                </a:solidFill>
              </a:rPr>
              <a:t>Even?</a:t>
            </a:r>
          </a:p>
        </p:txBody>
      </p:sp>
      <p:sp>
        <p:nvSpPr>
          <p:cNvPr id="21" name="TextBox 20"/>
          <p:cNvSpPr txBox="1"/>
          <p:nvPr/>
        </p:nvSpPr>
        <p:spPr>
          <a:xfrm>
            <a:off x="4730795" y="6418328"/>
            <a:ext cx="745525" cy="369332"/>
          </a:xfrm>
          <a:prstGeom prst="rect">
            <a:avLst/>
          </a:prstGeom>
          <a:noFill/>
        </p:spPr>
        <p:txBody>
          <a:bodyPr wrap="none" rtlCol="0">
            <a:spAutoFit/>
          </a:bodyPr>
          <a:lstStyle/>
          <a:p>
            <a:r>
              <a:rPr lang="en-GB" dirty="0">
                <a:solidFill>
                  <a:schemeClr val="bg2">
                    <a:lumMod val="10000"/>
                  </a:schemeClr>
                </a:solidFill>
              </a:rPr>
              <a:t>Even?</a:t>
            </a:r>
          </a:p>
        </p:txBody>
      </p:sp>
    </p:spTree>
    <p:extLst>
      <p:ext uri="{BB962C8B-B14F-4D97-AF65-F5344CB8AC3E}">
        <p14:creationId xmlns:p14="http://schemas.microsoft.com/office/powerpoint/2010/main" val="2263288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7578" y="1559859"/>
            <a:ext cx="11831874" cy="830997"/>
          </a:xfrm>
          <a:prstGeom prst="rect">
            <a:avLst/>
          </a:prstGeom>
          <a:noFill/>
        </p:spPr>
        <p:txBody>
          <a:bodyPr wrap="square" rtlCol="0">
            <a:spAutoFit/>
          </a:bodyPr>
          <a:lstStyle/>
          <a:p>
            <a:r>
              <a:rPr lang="en-GB" dirty="0">
                <a:solidFill>
                  <a:schemeClr val="bg2">
                    <a:lumMod val="10000"/>
                  </a:schemeClr>
                </a:solidFill>
              </a:rPr>
              <a:t>Show why the data stream </a:t>
            </a:r>
            <a:r>
              <a:rPr lang="en-GB" sz="2400" dirty="0">
                <a:solidFill>
                  <a:schemeClr val="bg2">
                    <a:lumMod val="10000"/>
                  </a:schemeClr>
                </a:solidFill>
              </a:rPr>
              <a:t>0111 0100 1011 0111 </a:t>
            </a:r>
            <a:r>
              <a:rPr lang="en-GB" dirty="0">
                <a:solidFill>
                  <a:schemeClr val="bg2">
                    <a:lumMod val="10000"/>
                  </a:schemeClr>
                </a:solidFill>
              </a:rPr>
              <a:t>can be received as </a:t>
            </a:r>
            <a:br>
              <a:rPr lang="en-GB" dirty="0">
                <a:solidFill>
                  <a:schemeClr val="bg2">
                    <a:lumMod val="10000"/>
                  </a:schemeClr>
                </a:solidFill>
              </a:rPr>
            </a:br>
            <a:r>
              <a:rPr lang="en-GB" sz="2400" dirty="0">
                <a:solidFill>
                  <a:schemeClr val="bg2">
                    <a:lumMod val="10000"/>
                  </a:schemeClr>
                </a:solidFill>
              </a:rPr>
              <a:t>1101 0100 0001 0111 </a:t>
            </a:r>
            <a:r>
              <a:rPr lang="en-GB" dirty="0">
                <a:solidFill>
                  <a:schemeClr val="bg2">
                    <a:lumMod val="10000"/>
                  </a:schemeClr>
                </a:solidFill>
              </a:rPr>
              <a:t>and still not be detected as corrupt.</a:t>
            </a:r>
            <a:endParaRPr lang="en-GB" sz="2400" dirty="0">
              <a:solidFill>
                <a:schemeClr val="bg2">
                  <a:lumMod val="10000"/>
                </a:schemeClr>
              </a:solidFill>
            </a:endParaRPr>
          </a:p>
        </p:txBody>
      </p:sp>
      <p:sp>
        <p:nvSpPr>
          <p:cNvPr id="23" name="Rounded Rectangular Callout 22"/>
          <p:cNvSpPr/>
          <p:nvPr/>
        </p:nvSpPr>
        <p:spPr>
          <a:xfrm>
            <a:off x="2297166" y="2895511"/>
            <a:ext cx="2994980" cy="1502229"/>
          </a:xfrm>
          <a:prstGeom prst="wedgeRoundRectCallout">
            <a:avLst>
              <a:gd name="adj1" fmla="val -58501"/>
              <a:gd name="adj2" fmla="val -20619"/>
              <a:gd name="adj3" fmla="val 16667"/>
            </a:avLst>
          </a:prstGeom>
          <a:solidFill>
            <a:schemeClr val="bg1"/>
          </a:solidFill>
          <a:ln w="38100">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538135"/>
                </a:solidFill>
              </a:rPr>
              <a:t>DISCUSSION:</a:t>
            </a:r>
            <a:endParaRPr lang="en-GB" sz="1400" dirty="0">
              <a:solidFill>
                <a:srgbClr val="538135"/>
              </a:solidFill>
            </a:endParaRPr>
          </a:p>
          <a:p>
            <a:pPr algn="ctr"/>
            <a:r>
              <a:rPr lang="en-GB" dirty="0">
                <a:solidFill>
                  <a:schemeClr val="bg2">
                    <a:lumMod val="10000"/>
                  </a:schemeClr>
                </a:solidFill>
              </a:rPr>
              <a:t>In what situation does this algorithm fail?</a:t>
            </a:r>
          </a:p>
        </p:txBody>
      </p:sp>
      <p:sp>
        <p:nvSpPr>
          <p:cNvPr id="8" name="Oval 7"/>
          <p:cNvSpPr/>
          <p:nvPr/>
        </p:nvSpPr>
        <p:spPr>
          <a:xfrm>
            <a:off x="510111" y="2568452"/>
            <a:ext cx="1078174" cy="107817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HAVE A GO</a:t>
            </a:r>
          </a:p>
        </p:txBody>
      </p:sp>
      <p:graphicFrame>
        <p:nvGraphicFramePr>
          <p:cNvPr id="7" name="Table 6"/>
          <p:cNvGraphicFramePr>
            <a:graphicFrameLocks noGrp="1"/>
          </p:cNvGraphicFramePr>
          <p:nvPr>
            <p:extLst>
              <p:ext uri="{D42A27DB-BD31-4B8C-83A1-F6EECF244321}">
                <p14:modId xmlns:p14="http://schemas.microsoft.com/office/powerpoint/2010/main" val="3261650646"/>
              </p:ext>
            </p:extLst>
          </p:nvPr>
        </p:nvGraphicFramePr>
        <p:xfrm>
          <a:off x="6096000" y="2895511"/>
          <a:ext cx="4280876" cy="3395136"/>
        </p:xfrm>
        <a:graphic>
          <a:graphicData uri="http://schemas.openxmlformats.org/drawingml/2006/table">
            <a:tbl>
              <a:tblPr bandRow="1">
                <a:tableStyleId>{21E4AEA4-8DFA-4A89-87EB-49C32662AFE0}</a:tableStyleId>
              </a:tblPr>
              <a:tblGrid>
                <a:gridCol w="1070219">
                  <a:extLst>
                    <a:ext uri="{9D8B030D-6E8A-4147-A177-3AD203B41FA5}">
                      <a16:colId xmlns:a16="http://schemas.microsoft.com/office/drawing/2014/main" val="645106786"/>
                    </a:ext>
                  </a:extLst>
                </a:gridCol>
                <a:gridCol w="1070219">
                  <a:extLst>
                    <a:ext uri="{9D8B030D-6E8A-4147-A177-3AD203B41FA5}">
                      <a16:colId xmlns:a16="http://schemas.microsoft.com/office/drawing/2014/main" val="3432506525"/>
                    </a:ext>
                  </a:extLst>
                </a:gridCol>
                <a:gridCol w="1070219">
                  <a:extLst>
                    <a:ext uri="{9D8B030D-6E8A-4147-A177-3AD203B41FA5}">
                      <a16:colId xmlns:a16="http://schemas.microsoft.com/office/drawing/2014/main" val="1259215335"/>
                    </a:ext>
                  </a:extLst>
                </a:gridCol>
                <a:gridCol w="1070219">
                  <a:extLst>
                    <a:ext uri="{9D8B030D-6E8A-4147-A177-3AD203B41FA5}">
                      <a16:colId xmlns:a16="http://schemas.microsoft.com/office/drawing/2014/main" val="576708604"/>
                    </a:ext>
                  </a:extLst>
                </a:gridCol>
              </a:tblGrid>
              <a:tr h="848784">
                <a:tc>
                  <a:txBody>
                    <a:bodyPr/>
                    <a:lstStyle/>
                    <a:p>
                      <a:pPr algn="ctr"/>
                      <a:r>
                        <a:rPr lang="en-GB" sz="3200" dirty="0">
                          <a:solidFill>
                            <a:schemeClr val="bg2">
                              <a:lumMod val="10000"/>
                            </a:schemeClr>
                          </a:solidFill>
                        </a:rPr>
                        <a:t>1</a:t>
                      </a:r>
                    </a:p>
                  </a:txBody>
                  <a:tcPr anchor="ctr">
                    <a:solidFill>
                      <a:schemeClr val="accent3"/>
                    </a:solidFill>
                  </a:tcPr>
                </a:tc>
                <a:tc>
                  <a:txBody>
                    <a:bodyPr/>
                    <a:lstStyle/>
                    <a:p>
                      <a:pPr algn="ctr"/>
                      <a:r>
                        <a:rPr lang="en-GB" sz="3200" dirty="0">
                          <a:solidFill>
                            <a:schemeClr val="bg2">
                              <a:lumMod val="10000"/>
                            </a:schemeClr>
                          </a:solidFill>
                        </a:rPr>
                        <a:t>1</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0</a:t>
                      </a:r>
                    </a:p>
                  </a:txBody>
                  <a:tcPr anchor="ctr">
                    <a:solidFill>
                      <a:schemeClr val="accent3"/>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extLst>
                  <a:ext uri="{0D108BD9-81ED-4DB2-BD59-A6C34878D82A}">
                    <a16:rowId xmlns:a16="http://schemas.microsoft.com/office/drawing/2014/main" val="4246652323"/>
                  </a:ext>
                </a:extLst>
              </a:tr>
              <a:tr h="848784">
                <a:tc>
                  <a:txBody>
                    <a:bodyPr/>
                    <a:lstStyle/>
                    <a:p>
                      <a:pPr algn="ctr"/>
                      <a:r>
                        <a:rPr lang="en-GB" sz="3200" dirty="0">
                          <a:solidFill>
                            <a:schemeClr val="bg2">
                              <a:lumMod val="10000"/>
                            </a:schemeClr>
                          </a:solidFill>
                        </a:rPr>
                        <a:t>0</a:t>
                      </a:r>
                    </a:p>
                  </a:txBody>
                  <a:tcPr anchor="ctr">
                    <a:solidFill>
                      <a:schemeClr val="accent6">
                        <a:lumMod val="20000"/>
                        <a:lumOff val="80000"/>
                      </a:schemeClr>
                    </a:solidFill>
                  </a:tcPr>
                </a:tc>
                <a:tc>
                  <a:txBody>
                    <a:bodyPr/>
                    <a:lstStyle/>
                    <a:p>
                      <a:pPr algn="ctr"/>
                      <a:r>
                        <a:rPr lang="en-GB" sz="3200" kern="1200" dirty="0">
                          <a:solidFill>
                            <a:schemeClr val="bg2">
                              <a:lumMod val="10000"/>
                            </a:schemeClr>
                          </a:solidFill>
                        </a:rPr>
                        <a:t>0</a:t>
                      </a:r>
                      <a:endParaRPr lang="en-GB" sz="3200" kern="1200" dirty="0">
                        <a:solidFill>
                          <a:schemeClr val="bg2">
                            <a:lumMod val="10000"/>
                          </a:schemeClr>
                        </a:solidFill>
                        <a:latin typeface="+mn-lt"/>
                        <a:ea typeface="+mn-ea"/>
                        <a:cs typeface="+mn-cs"/>
                      </a:endParaRPr>
                    </a:p>
                  </a:txBody>
                  <a:tcPr anchor="ctr">
                    <a:solidFill>
                      <a:schemeClr val="accent6">
                        <a:lumMod val="20000"/>
                        <a:lumOff val="80000"/>
                      </a:schemeClr>
                    </a:solidFill>
                  </a:tcPr>
                </a:tc>
                <a:tc>
                  <a:txBody>
                    <a:bodyPr/>
                    <a:lstStyle/>
                    <a:p>
                      <a:pPr algn="ctr"/>
                      <a:r>
                        <a:rPr lang="en-GB" sz="3200" kern="1200" dirty="0">
                          <a:solidFill>
                            <a:schemeClr val="bg2">
                              <a:lumMod val="10000"/>
                            </a:schemeClr>
                          </a:solidFill>
                        </a:rPr>
                        <a:t>0</a:t>
                      </a:r>
                      <a:endParaRPr lang="en-GB" sz="3200" kern="1200" dirty="0">
                        <a:solidFill>
                          <a:schemeClr val="bg2">
                            <a:lumMod val="10000"/>
                          </a:schemeClr>
                        </a:solidFill>
                        <a:latin typeface="+mn-lt"/>
                        <a:ea typeface="+mn-ea"/>
                        <a:cs typeface="+mn-cs"/>
                      </a:endParaRPr>
                    </a:p>
                  </a:txBody>
                  <a:tcPr anchor="ctr">
                    <a:solidFill>
                      <a:schemeClr val="accent6">
                        <a:lumMod val="20000"/>
                        <a:lumOff val="80000"/>
                      </a:schemeClr>
                    </a:solidFill>
                  </a:tcPr>
                </a:tc>
                <a:tc>
                  <a:txBody>
                    <a:bodyPr/>
                    <a:lstStyle/>
                    <a:p>
                      <a:pPr algn="ctr"/>
                      <a:r>
                        <a:rPr lang="en-GB" sz="3200" dirty="0">
                          <a:solidFill>
                            <a:schemeClr val="bg2">
                              <a:lumMod val="10000"/>
                            </a:schemeClr>
                          </a:solidFill>
                        </a:rPr>
                        <a:t>0</a:t>
                      </a:r>
                    </a:p>
                  </a:txBody>
                  <a:tcPr anchor="ctr">
                    <a:solidFill>
                      <a:schemeClr val="accent6">
                        <a:lumMod val="75000"/>
                      </a:schemeClr>
                    </a:solidFill>
                  </a:tcPr>
                </a:tc>
                <a:extLst>
                  <a:ext uri="{0D108BD9-81ED-4DB2-BD59-A6C34878D82A}">
                    <a16:rowId xmlns:a16="http://schemas.microsoft.com/office/drawing/2014/main" val="3109035521"/>
                  </a:ext>
                </a:extLst>
              </a:tr>
              <a:tr h="848784">
                <a:tc>
                  <a:txBody>
                    <a:bodyPr/>
                    <a:lstStyle/>
                    <a:p>
                      <a:pPr algn="ctr"/>
                      <a:r>
                        <a:rPr lang="en-GB" sz="3200" dirty="0">
                          <a:solidFill>
                            <a:schemeClr val="bg2">
                              <a:lumMod val="10000"/>
                            </a:schemeClr>
                          </a:solidFill>
                        </a:rPr>
                        <a:t>0</a:t>
                      </a:r>
                    </a:p>
                  </a:txBody>
                  <a:tcPr anchor="ctr">
                    <a:solidFill>
                      <a:schemeClr val="accent3"/>
                    </a:solidFill>
                  </a:tcPr>
                </a:tc>
                <a:tc>
                  <a:txBody>
                    <a:bodyPr/>
                    <a:lstStyle/>
                    <a:p>
                      <a:pPr algn="ctr"/>
                      <a:r>
                        <a:rPr lang="en-GB" sz="3200" dirty="0">
                          <a:solidFill>
                            <a:schemeClr val="bg2">
                              <a:lumMod val="10000"/>
                            </a:schemeClr>
                          </a:solidFill>
                        </a:rPr>
                        <a:t>0</a:t>
                      </a:r>
                    </a:p>
                  </a:txBody>
                  <a:tcPr anchor="ctr">
                    <a:solidFill>
                      <a:schemeClr val="accent6">
                        <a:lumMod val="60000"/>
                        <a:lumOff val="40000"/>
                      </a:schemeClr>
                    </a:solidFill>
                  </a:tcPr>
                </a:tc>
                <a:tc>
                  <a:txBody>
                    <a:bodyPr/>
                    <a:lstStyle/>
                    <a:p>
                      <a:pPr algn="ctr"/>
                      <a:r>
                        <a:rPr lang="en-GB" sz="3200" dirty="0">
                          <a:solidFill>
                            <a:schemeClr val="bg2">
                              <a:lumMod val="10000"/>
                            </a:schemeClr>
                          </a:solidFill>
                        </a:rPr>
                        <a:t>0</a:t>
                      </a:r>
                    </a:p>
                  </a:txBody>
                  <a:tcPr anchor="ctr">
                    <a:solidFill>
                      <a:schemeClr val="accent3"/>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extLst>
                  <a:ext uri="{0D108BD9-81ED-4DB2-BD59-A6C34878D82A}">
                    <a16:rowId xmlns:a16="http://schemas.microsoft.com/office/drawing/2014/main" val="2365394656"/>
                  </a:ext>
                </a:extLst>
              </a:tr>
              <a:tr h="848784">
                <a:tc>
                  <a:txBody>
                    <a:bodyPr/>
                    <a:lstStyle/>
                    <a:p>
                      <a:pPr algn="ctr"/>
                      <a:r>
                        <a:rPr lang="en-GB" sz="3200" dirty="0">
                          <a:solidFill>
                            <a:schemeClr val="bg2">
                              <a:lumMod val="10000"/>
                            </a:schemeClr>
                          </a:solidFill>
                        </a:rPr>
                        <a:t>0</a:t>
                      </a:r>
                    </a:p>
                  </a:txBody>
                  <a:tcPr anchor="ctr">
                    <a:solidFill>
                      <a:schemeClr val="accent6">
                        <a:lumMod val="75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tc>
                  <a:txBody>
                    <a:bodyPr/>
                    <a:lstStyle/>
                    <a:p>
                      <a:pPr algn="ctr"/>
                      <a:r>
                        <a:rPr lang="en-GB" sz="3200" dirty="0">
                          <a:solidFill>
                            <a:schemeClr val="bg2">
                              <a:lumMod val="10000"/>
                            </a:schemeClr>
                          </a:solidFill>
                        </a:rPr>
                        <a:t>1</a:t>
                      </a:r>
                    </a:p>
                  </a:txBody>
                  <a:tcPr anchor="ctr">
                    <a:solidFill>
                      <a:schemeClr val="accent6">
                        <a:lumMod val="75000"/>
                      </a:schemeClr>
                    </a:solidFill>
                  </a:tcPr>
                </a:tc>
                <a:extLst>
                  <a:ext uri="{0D108BD9-81ED-4DB2-BD59-A6C34878D82A}">
                    <a16:rowId xmlns:a16="http://schemas.microsoft.com/office/drawing/2014/main" val="3090098480"/>
                  </a:ext>
                </a:extLst>
              </a:tr>
            </a:tbl>
          </a:graphicData>
        </a:graphic>
      </p:graphicFrame>
    </p:spTree>
    <p:extLst>
      <p:ext uri="{BB962C8B-B14F-4D97-AF65-F5344CB8AC3E}">
        <p14:creationId xmlns:p14="http://schemas.microsoft.com/office/powerpoint/2010/main" val="312078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7578" y="1559859"/>
            <a:ext cx="11831874" cy="646331"/>
          </a:xfrm>
          <a:prstGeom prst="rect">
            <a:avLst/>
          </a:prstGeom>
          <a:noFill/>
        </p:spPr>
        <p:txBody>
          <a:bodyPr wrap="square" rtlCol="0">
            <a:spAutoFit/>
          </a:bodyPr>
          <a:lstStyle/>
          <a:p>
            <a:r>
              <a:rPr lang="en-GB" dirty="0">
                <a:solidFill>
                  <a:schemeClr val="bg2">
                    <a:lumMod val="10000"/>
                  </a:schemeClr>
                </a:solidFill>
              </a:rPr>
              <a:t>Find out what alternatives exist to parity.  Explore: echo back and checksums.</a:t>
            </a:r>
          </a:p>
          <a:p>
            <a:r>
              <a:rPr lang="en-GB" dirty="0">
                <a:solidFill>
                  <a:schemeClr val="bg2">
                    <a:lumMod val="10000"/>
                  </a:schemeClr>
                </a:solidFill>
              </a:rPr>
              <a:t>Can you explain how these work and any disadvantages with them?</a:t>
            </a:r>
          </a:p>
        </p:txBody>
      </p:sp>
      <p:sp>
        <p:nvSpPr>
          <p:cNvPr id="23" name="Rounded Rectangular Callout 22"/>
          <p:cNvSpPr/>
          <p:nvPr/>
        </p:nvSpPr>
        <p:spPr>
          <a:xfrm>
            <a:off x="2386503" y="2758502"/>
            <a:ext cx="3709497" cy="1776248"/>
          </a:xfrm>
          <a:prstGeom prst="wedgeRoundRectCallout">
            <a:avLst>
              <a:gd name="adj1" fmla="val 57752"/>
              <a:gd name="adj2" fmla="val -20619"/>
              <a:gd name="adj3" fmla="val 16667"/>
            </a:avLst>
          </a:prstGeom>
          <a:solidFill>
            <a:schemeClr val="bg1"/>
          </a:solidFill>
          <a:ln w="38100">
            <a:solidFill>
              <a:srgbClr val="824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538135"/>
                </a:solidFill>
              </a:rPr>
              <a:t>DISCUSSION:</a:t>
            </a:r>
            <a:endParaRPr lang="en-GB" sz="1400" dirty="0">
              <a:solidFill>
                <a:srgbClr val="538135"/>
              </a:solidFill>
            </a:endParaRPr>
          </a:p>
          <a:p>
            <a:pPr algn="ctr"/>
            <a:r>
              <a:rPr lang="en-GB" dirty="0">
                <a:solidFill>
                  <a:schemeClr val="bg2">
                    <a:lumMod val="10000"/>
                  </a:schemeClr>
                </a:solidFill>
              </a:rPr>
              <a:t>Which do you think is the most effective algorithm, parity, echo back or checksums and therefore the one used by routers today?</a:t>
            </a:r>
          </a:p>
        </p:txBody>
      </p:sp>
      <p:sp>
        <p:nvSpPr>
          <p:cNvPr id="14" name="Oval 13"/>
          <p:cNvSpPr/>
          <p:nvPr/>
        </p:nvSpPr>
        <p:spPr>
          <a:xfrm>
            <a:off x="510111" y="2568452"/>
            <a:ext cx="1078174" cy="107817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HAVE A GO</a:t>
            </a:r>
          </a:p>
        </p:txBody>
      </p:sp>
    </p:spTree>
    <p:extLst>
      <p:ext uri="{BB962C8B-B14F-4D97-AF65-F5344CB8AC3E}">
        <p14:creationId xmlns:p14="http://schemas.microsoft.com/office/powerpoint/2010/main" val="86370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70392" y="1410458"/>
            <a:ext cx="3251211" cy="461665"/>
          </a:xfrm>
          <a:prstGeom prst="rect">
            <a:avLst/>
          </a:prstGeom>
          <a:noFill/>
        </p:spPr>
        <p:txBody>
          <a:bodyPr wrap="none" rtlCol="0">
            <a:spAutoFit/>
          </a:bodyPr>
          <a:lstStyle/>
          <a:p>
            <a:r>
              <a:rPr lang="en-GB" sz="2400" b="1" dirty="0">
                <a:solidFill>
                  <a:srgbClr val="357382"/>
                </a:solidFill>
                <a:latin typeface="Tahoma" panose="020B0604030504040204" pitchFamily="34" charset="0"/>
                <a:ea typeface="Tahoma" panose="020B0604030504040204" pitchFamily="34" charset="0"/>
                <a:cs typeface="Tahoma" panose="020B0604030504040204" pitchFamily="34" charset="0"/>
              </a:rPr>
              <a:t>THE KEY QUESTION</a:t>
            </a:r>
          </a:p>
        </p:txBody>
      </p:sp>
      <p:sp>
        <p:nvSpPr>
          <p:cNvPr id="11" name="TextBox 10"/>
          <p:cNvSpPr txBox="1"/>
          <p:nvPr/>
        </p:nvSpPr>
        <p:spPr>
          <a:xfrm>
            <a:off x="569256" y="1990489"/>
            <a:ext cx="11053482" cy="1200329"/>
          </a:xfrm>
          <a:prstGeom prst="rect">
            <a:avLst/>
          </a:prstGeom>
          <a:noFill/>
        </p:spPr>
        <p:txBody>
          <a:bodyPr wrap="square" rtlCol="0">
            <a:spAutoFit/>
          </a:bodyPr>
          <a:lstStyle/>
          <a:p>
            <a:pPr algn="ctr"/>
            <a:r>
              <a:rPr lang="en-GB" sz="3600" dirty="0">
                <a:solidFill>
                  <a:srgbClr val="357382"/>
                </a:solidFill>
                <a:latin typeface="Tahoma" panose="020B0604030504040204" pitchFamily="34" charset="0"/>
                <a:ea typeface="Tahoma" panose="020B0604030504040204" pitchFamily="34" charset="0"/>
                <a:cs typeface="Tahoma" panose="020B0604030504040204" pitchFamily="34" charset="0"/>
              </a:rPr>
              <a:t>How can errors be detected and corrected when data is transferred between devices?</a:t>
            </a:r>
          </a:p>
        </p:txBody>
      </p:sp>
      <p:grpSp>
        <p:nvGrpSpPr>
          <p:cNvPr id="35" name="Group 34"/>
          <p:cNvGrpSpPr/>
          <p:nvPr/>
        </p:nvGrpSpPr>
        <p:grpSpPr>
          <a:xfrm>
            <a:off x="995844" y="3659290"/>
            <a:ext cx="2936974" cy="2773065"/>
            <a:chOff x="995844" y="3659290"/>
            <a:chExt cx="2936974" cy="2773065"/>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844" y="3659290"/>
              <a:ext cx="2160517" cy="2311400"/>
            </a:xfrm>
            <a:prstGeom prst="rect">
              <a:avLst/>
            </a:prstGeom>
          </p:spPr>
        </p:pic>
        <p:cxnSp>
          <p:nvCxnSpPr>
            <p:cNvPr id="10" name="Elbow Connector 9"/>
            <p:cNvCxnSpPr>
              <a:endCxn id="6" idx="3"/>
            </p:cNvCxnSpPr>
            <p:nvPr/>
          </p:nvCxnSpPr>
          <p:spPr>
            <a:xfrm rot="5400000" flipH="1" flipV="1">
              <a:off x="2596189" y="4902622"/>
              <a:ext cx="647803" cy="472541"/>
            </a:xfrm>
            <a:prstGeom prst="bentConnector4">
              <a:avLst>
                <a:gd name="adj1" fmla="val -1944"/>
                <a:gd name="adj2" fmla="val 148377"/>
              </a:avLst>
            </a:prstGeom>
            <a:ln w="38100">
              <a:solidFill>
                <a:srgbClr val="5381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75857" y="5786024"/>
              <a:ext cx="1956961" cy="646331"/>
            </a:xfrm>
            <a:prstGeom prst="rect">
              <a:avLst/>
            </a:prstGeom>
            <a:noFill/>
          </p:spPr>
          <p:txBody>
            <a:bodyPr wrap="square" rtlCol="0">
              <a:spAutoFit/>
            </a:bodyPr>
            <a:lstStyle/>
            <a:p>
              <a:pPr algn="ctr"/>
              <a:r>
                <a:rPr lang="en-GB" dirty="0">
                  <a:solidFill>
                    <a:schemeClr val="bg2">
                      <a:lumMod val="10000"/>
                    </a:schemeClr>
                  </a:solidFill>
                </a:rPr>
                <a:t>Input device to PC</a:t>
              </a:r>
              <a:br>
                <a:rPr lang="en-GB" dirty="0">
                  <a:solidFill>
                    <a:schemeClr val="bg2">
                      <a:lumMod val="10000"/>
                    </a:schemeClr>
                  </a:solidFill>
                </a:rPr>
              </a:br>
              <a:r>
                <a:rPr lang="en-GB" dirty="0">
                  <a:solidFill>
                    <a:schemeClr val="bg2">
                      <a:lumMod val="10000"/>
                    </a:schemeClr>
                  </a:solidFill>
                </a:rPr>
                <a:t>with USB.</a:t>
              </a:r>
            </a:p>
          </p:txBody>
        </p:sp>
      </p:grpSp>
      <p:grpSp>
        <p:nvGrpSpPr>
          <p:cNvPr id="33" name="Group 32"/>
          <p:cNvGrpSpPr/>
          <p:nvPr/>
        </p:nvGrpSpPr>
        <p:grpSpPr>
          <a:xfrm>
            <a:off x="4664078" y="3813898"/>
            <a:ext cx="2917825" cy="2625426"/>
            <a:chOff x="4664078" y="3813898"/>
            <a:chExt cx="2917825" cy="2625426"/>
          </a:xfrm>
        </p:grpSpPr>
        <p:pic>
          <p:nvPicPr>
            <p:cNvPr id="1026" name="Picture 2" descr="Image result for RAM chip"/>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7531" b="27203"/>
            <a:stretch/>
          </p:blipFill>
          <p:spPr bwMode="auto">
            <a:xfrm>
              <a:off x="4664078" y="5132593"/>
              <a:ext cx="2917825" cy="660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pu chi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4078" y="3813898"/>
              <a:ext cx="1035460" cy="1035460"/>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Elbow Connector 27"/>
            <p:cNvCxnSpPr>
              <a:stCxn id="1030" idx="3"/>
              <a:endCxn id="1026" idx="0"/>
            </p:cNvCxnSpPr>
            <p:nvPr/>
          </p:nvCxnSpPr>
          <p:spPr>
            <a:xfrm>
              <a:off x="5699538" y="4331628"/>
              <a:ext cx="423453" cy="800965"/>
            </a:xfrm>
            <a:prstGeom prst="bentConnector2">
              <a:avLst/>
            </a:prstGeom>
            <a:ln w="38100">
              <a:solidFill>
                <a:srgbClr val="5381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122619" y="5792993"/>
              <a:ext cx="2000741" cy="646331"/>
            </a:xfrm>
            <a:prstGeom prst="rect">
              <a:avLst/>
            </a:prstGeom>
            <a:noFill/>
          </p:spPr>
          <p:txBody>
            <a:bodyPr wrap="none" rtlCol="0">
              <a:spAutoFit/>
            </a:bodyPr>
            <a:lstStyle/>
            <a:p>
              <a:pPr algn="ctr"/>
              <a:r>
                <a:rPr lang="en-GB" dirty="0">
                  <a:solidFill>
                    <a:schemeClr val="bg2">
                      <a:lumMod val="10000"/>
                    </a:schemeClr>
                  </a:solidFill>
                </a:rPr>
                <a:t>CPU to RAM</a:t>
              </a:r>
              <a:br>
                <a:rPr lang="en-GB" dirty="0">
                  <a:solidFill>
                    <a:schemeClr val="bg2">
                      <a:lumMod val="10000"/>
                    </a:schemeClr>
                  </a:solidFill>
                </a:rPr>
              </a:br>
              <a:r>
                <a:rPr lang="en-GB" dirty="0">
                  <a:solidFill>
                    <a:schemeClr val="bg2">
                      <a:lumMod val="10000"/>
                    </a:schemeClr>
                  </a:solidFill>
                </a:rPr>
                <a:t>with a systems bus</a:t>
              </a:r>
              <a:r>
                <a:rPr lang="en-GB" dirty="0">
                  <a:solidFill>
                    <a:srgbClr val="538135"/>
                  </a:solidFill>
                </a:rPr>
                <a:t>.</a:t>
              </a:r>
            </a:p>
          </p:txBody>
        </p:sp>
      </p:grpSp>
      <p:grpSp>
        <p:nvGrpSpPr>
          <p:cNvPr id="34" name="Group 33"/>
          <p:cNvGrpSpPr/>
          <p:nvPr/>
        </p:nvGrpSpPr>
        <p:grpSpPr>
          <a:xfrm>
            <a:off x="7950064" y="3638747"/>
            <a:ext cx="3411051" cy="2800577"/>
            <a:chOff x="7950064" y="3638747"/>
            <a:chExt cx="3411051" cy="2800577"/>
          </a:xfrm>
        </p:grpSpPr>
        <p:pic>
          <p:nvPicPr>
            <p:cNvPr id="1032" name="Picture 8" descr="Image result for switch clipar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2153" b="21180"/>
            <a:stretch/>
          </p:blipFill>
          <p:spPr bwMode="auto">
            <a:xfrm>
              <a:off x="7950064" y="3638747"/>
              <a:ext cx="1920875" cy="54424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Image result for switch clipar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2153" b="21180"/>
            <a:stretch/>
          </p:blipFill>
          <p:spPr bwMode="auto">
            <a:xfrm>
              <a:off x="9244528" y="5132593"/>
              <a:ext cx="1920875" cy="544248"/>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Elbow Connector 29"/>
            <p:cNvCxnSpPr>
              <a:stCxn id="1032" idx="2"/>
              <a:endCxn id="17" idx="0"/>
            </p:cNvCxnSpPr>
            <p:nvPr/>
          </p:nvCxnSpPr>
          <p:spPr>
            <a:xfrm rot="16200000" flipH="1">
              <a:off x="9082935" y="4010562"/>
              <a:ext cx="949598" cy="1294464"/>
            </a:xfrm>
            <a:prstGeom prst="bentConnector3">
              <a:avLst/>
            </a:prstGeom>
            <a:ln w="38100">
              <a:solidFill>
                <a:srgbClr val="5381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048815" y="5792993"/>
              <a:ext cx="2312300" cy="646331"/>
            </a:xfrm>
            <a:prstGeom prst="rect">
              <a:avLst/>
            </a:prstGeom>
            <a:noFill/>
          </p:spPr>
          <p:txBody>
            <a:bodyPr wrap="none" rtlCol="0">
              <a:spAutoFit/>
            </a:bodyPr>
            <a:lstStyle/>
            <a:p>
              <a:pPr algn="ctr"/>
              <a:r>
                <a:rPr lang="en-GB" dirty="0">
                  <a:solidFill>
                    <a:schemeClr val="bg2">
                      <a:lumMod val="10000"/>
                    </a:schemeClr>
                  </a:solidFill>
                </a:rPr>
                <a:t>Router to router</a:t>
              </a:r>
              <a:br>
                <a:rPr lang="en-GB" dirty="0">
                  <a:solidFill>
                    <a:schemeClr val="bg2">
                      <a:lumMod val="10000"/>
                    </a:schemeClr>
                  </a:solidFill>
                </a:rPr>
              </a:br>
              <a:r>
                <a:rPr lang="en-GB" dirty="0">
                  <a:solidFill>
                    <a:schemeClr val="bg2">
                      <a:lumMod val="10000"/>
                    </a:schemeClr>
                  </a:solidFill>
                </a:rPr>
                <a:t>with fibre optic cables.</a:t>
              </a:r>
            </a:p>
          </p:txBody>
        </p:sp>
      </p:grpSp>
    </p:spTree>
    <p:extLst>
      <p:ext uri="{BB962C8B-B14F-4D97-AF65-F5344CB8AC3E}">
        <p14:creationId xmlns:p14="http://schemas.microsoft.com/office/powerpoint/2010/main" val="18832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raig'n'Dave">
      <a:dk1>
        <a:srgbClr val="538135"/>
      </a:dk1>
      <a:lt1>
        <a:sysClr val="window" lastClr="FFFFFF"/>
      </a:lt1>
      <a:dk2>
        <a:srgbClr val="538135"/>
      </a:dk2>
      <a:lt2>
        <a:srgbClr val="E7E6E6"/>
      </a:lt2>
      <a:accent1>
        <a:srgbClr val="823554"/>
      </a:accent1>
      <a:accent2>
        <a:srgbClr val="824C35"/>
      </a:accent2>
      <a:accent3>
        <a:srgbClr val="357382"/>
      </a:accent3>
      <a:accent4>
        <a:srgbClr val="A5A5A5"/>
      </a:accent4>
      <a:accent5>
        <a:srgbClr val="E7E6E6"/>
      </a:accent5>
      <a:accent6>
        <a:srgbClr val="70AD47"/>
      </a:accent6>
      <a:hlink>
        <a:srgbClr val="548235"/>
      </a:hlink>
      <a:folHlink>
        <a:srgbClr val="548235"/>
      </a:folHlink>
    </a:clrScheme>
    <a:fontScheme name="Craig'n'Dave">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2A5C6EEBD67644B3334E3B4F95D784" ma:contentTypeVersion="20" ma:contentTypeDescription="Create a new document." ma:contentTypeScope="" ma:versionID="c78582038bfde150251bc802bc16d31e">
  <xsd:schema xmlns:xsd="http://www.w3.org/2001/XMLSchema" xmlns:xs="http://www.w3.org/2001/XMLSchema" xmlns:p="http://schemas.microsoft.com/office/2006/metadata/properties" xmlns:ns1="http://schemas.microsoft.com/sharepoint/v3" xmlns:ns2="4c43ed60-11cd-4aff-a501-44bb6c3422c8" xmlns:ns3="fb125de5-5b79-410c-867c-e6452fe21386" targetNamespace="http://schemas.microsoft.com/office/2006/metadata/properties" ma:root="true" ma:fieldsID="c0c986464be11c0f085596bde260743b" ns1:_="" ns2:_="" ns3:_="">
    <xsd:import namespace="http://schemas.microsoft.com/sharepoint/v3"/>
    <xsd:import namespace="4c43ed60-11cd-4aff-a501-44bb6c3422c8"/>
    <xsd:import namespace="fb125de5-5b79-410c-867c-e6452fe21386"/>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43ed60-11cd-4aff-a501-44bb6c3422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125de5-5b79-410c-867c-e6452fe2138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3f84e94-95ce-422c-9fa5-599e6da617ef}" ma:internalName="TaxCatchAll" ma:showField="CatchAllData" ma:web="fb125de5-5b79-410c-867c-e6452fe213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43ed60-11cd-4aff-a501-44bb6c3422c8">
      <Terms xmlns="http://schemas.microsoft.com/office/infopath/2007/PartnerControls"/>
    </lcf76f155ced4ddcb4097134ff3c332f>
    <TaxCatchAll xmlns="fb125de5-5b79-410c-867c-e6452fe21386"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0C1480A-FB2B-45EC-9F5B-BEFDE50B0596}"/>
</file>

<file path=customXml/itemProps2.xml><?xml version="1.0" encoding="utf-8"?>
<ds:datastoreItem xmlns:ds="http://schemas.openxmlformats.org/officeDocument/2006/customXml" ds:itemID="{5043B412-859D-4DA9-8482-625E2C6DB479}"/>
</file>

<file path=customXml/itemProps3.xml><?xml version="1.0" encoding="utf-8"?>
<ds:datastoreItem xmlns:ds="http://schemas.openxmlformats.org/officeDocument/2006/customXml" ds:itemID="{185B6187-ECDE-4763-894A-8E3D05D5E3D0}"/>
</file>

<file path=docProps/app.xml><?xml version="1.0" encoding="utf-8"?>
<Properties xmlns="http://schemas.openxmlformats.org/officeDocument/2006/extended-properties" xmlns:vt="http://schemas.openxmlformats.org/officeDocument/2006/docPropsVTypes">
  <Template>Office Theme</Template>
  <TotalTime>305</TotalTime>
  <Words>1181</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Hillyard</dc:creator>
  <cp:lastModifiedBy>David Hillyard</cp:lastModifiedBy>
  <cp:revision>46</cp:revision>
  <dcterms:created xsi:type="dcterms:W3CDTF">2019-09-17T11:01:38Z</dcterms:created>
  <dcterms:modified xsi:type="dcterms:W3CDTF">2020-02-11T13:17:30Z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0x010100982A5C6EEBD67644B3334E3B4F95D784</vt:lpwstr>
  </property>
  <property fmtid="{D5CDD505-2E9C-101B-9397-08002B2CF9AE}" pid="3" name="MediaServiceImageTags">
    <vt:lpwstr/>
  </property>
</Properties>
</file>